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8" r:id="rId3"/>
    <p:sldId id="259" r:id="rId4"/>
    <p:sldId id="260" r:id="rId5"/>
    <p:sldId id="263" r:id="rId6"/>
    <p:sldId id="265" r:id="rId7"/>
    <p:sldId id="267" r:id="rId8"/>
    <p:sldId id="269" r:id="rId9"/>
    <p:sldId id="273" r:id="rId10"/>
    <p:sldId id="276" r:id="rId11"/>
    <p:sldId id="280" r:id="rId12"/>
    <p:sldId id="282" r:id="rId13"/>
    <p:sldId id="284" r:id="rId14"/>
    <p:sldId id="286" r:id="rId15"/>
    <p:sldId id="287" r:id="rId16"/>
    <p:sldId id="288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38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44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208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404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433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79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1729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426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97F3-046D-4E20-931B-CF0AEFDD52DA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B0C8-0EC3-47A7-8205-8AC5BD7AE7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4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11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2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50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91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06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27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60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35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C65B5-D486-4EB1-9B4F-1CF1FEC6ED83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D3E852-2454-495C-AF62-AD2762A1F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39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tr-TR" dirty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tr-TR" dirty="0" smtClean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dirty="0" smtClean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tr-TR" dirty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dirty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en-US" b="0" i="1" u="none" strike="noStrike" baseline="0" dirty="0" smtClean="0">
                <a:solidFill>
                  <a:srgbClr val="365F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6728 SAYILI YATIRIM ORTAMININ İYILEŞTIRILMESI AMACIYLA VERGI KANUNLARINDA VE BAZI KANUNLARDA DEĞIŞIKLIK YAPILMASINA DA</a:t>
            </a:r>
            <a:r>
              <a:rPr lang="tr-TR" b="0" i="1" u="none" strike="noStrike" baseline="0" dirty="0" smtClean="0">
                <a:solidFill>
                  <a:srgbClr val="365F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İ</a:t>
            </a:r>
            <a:r>
              <a:rPr lang="en-US" b="0" i="1" u="none" strike="noStrike" baseline="0" dirty="0" smtClean="0">
                <a:solidFill>
                  <a:srgbClr val="365F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 TORBA KANUNDA YER ALAN </a:t>
            </a:r>
            <a:r>
              <a:rPr lang="tr-TR" b="0" i="1" u="none" strike="noStrike" baseline="0" dirty="0" smtClean="0">
                <a:solidFill>
                  <a:srgbClr val="365F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r-TR" b="0" i="1" u="none" strike="noStrike" baseline="0" dirty="0" smtClean="0">
                <a:solidFill>
                  <a:srgbClr val="365F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b="0" i="1" u="none" strike="noStrike" baseline="0" dirty="0" smtClean="0">
                <a:solidFill>
                  <a:srgbClr val="365F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ÖNEMLI DÜZENLEMELER;</a:t>
            </a:r>
            <a:endParaRPr lang="en-US" b="0" i="1" u="none" strike="noStrike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5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48319" y="274320"/>
            <a:ext cx="10018713" cy="1752599"/>
          </a:xfrm>
        </p:spPr>
        <p:txBody>
          <a:bodyPr/>
          <a:lstStyle/>
          <a:p>
            <a:pPr marR="0" rtl="0"/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GELİR VERGİSİ KANUNUNDA YAPILAN DÜZENLEMELER</a:t>
            </a:r>
            <a:endParaRPr lang="tr-TR" b="0" i="0" u="none" strike="noStrike" baseline="0" dirty="0" smtClean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709928"/>
            <a:ext cx="10018713" cy="4764023"/>
          </a:xfrm>
        </p:spPr>
        <p:txBody>
          <a:bodyPr>
            <a:normAutofit lnSpcReduction="10000"/>
          </a:bodyPr>
          <a:lstStyle/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6728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Kanun’un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13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üncü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maddesiyle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yurtdışına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yüksek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katma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değerli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hizmet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işletmelere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indirim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imkanı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getirilmiştir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</a:p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11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inci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maddesiyle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primli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gelir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sigortalarında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sigorta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süresinden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bağımsız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tanınmış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istisna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sigorta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ömür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boyu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olanlar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uygulanacak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şekilde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değiştirilmiştir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</a:p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12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nci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maddesiyle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506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Sosyal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Sigortalar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Kanunu’nun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geçici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nci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belirtilen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sandıklar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tarafından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ödenen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emekli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malûliyet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dul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yetim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aylıkların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toplamına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fiilen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çalışılan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esas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alınarak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yüksek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devlet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memuruna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yapılabilecek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ödeme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tutarı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kadarlık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kısım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istisna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uygulanması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öngörülerek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aşan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tutarın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tabi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tutulması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yönünde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yapılmıştır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Yukarıda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düzenlemelere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27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Eylül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2016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29840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Resmi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Gazete’de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293 Seri No.lu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Gelir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Genel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Tebliği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yayımlanmıştır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İndirilecek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Giderler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:</a:t>
            </a:r>
          </a:p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Isı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yalıtımı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enerji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tasarrufu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sağlamaya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yönelik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harcamalar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doğrudan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gider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yazılabilecektir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693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KURUMLAR VERGİSİ KANUNUNDA YAPILAN DÜZENLEMELER</a:t>
            </a:r>
            <a:endParaRPr lang="tr-TR" b="1" i="0" u="none" strike="noStrike" baseline="0" dirty="0" smtClean="0">
              <a:latin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4008121"/>
          </a:xfrm>
        </p:spPr>
        <p:txBody>
          <a:bodyPr>
            <a:normAutofit/>
          </a:bodyPr>
          <a:lstStyle/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Transfer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fiyatlandırılmasında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doğrudan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dolaylı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ortaklık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kanalıyla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oluştuğu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durumlarda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örtülü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kazanç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dağıtımı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kapsamında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değerlendirme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yapılabilmesi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yüzde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oranında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ortaklık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oy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payı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hakkının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şartı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aranacak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Ortaklık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olmadan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doğrudan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dolaylı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yüzde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oranında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oy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payı</a:t>
            </a:r>
            <a:r>
              <a:rPr lang="tr-TR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hakkının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olduğu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durumlarda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da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taraflar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en-US" b="1" i="1" u="none" strike="noStrike" baseline="0" dirty="0" smtClean="0">
              <a:latin typeface="Calibri" panose="020F0502020204030204" pitchFamily="34" charset="0"/>
            </a:endParaRPr>
          </a:p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Transfer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fiyatlandırmasına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belgelendirme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yükümlülüklerinin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tam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zamanında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yerine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getirilmesi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kaydıyla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örtülü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dağıtılan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kazanç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nedeniyle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zamanında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tahakkuk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ettirilmemiş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eksik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tahakkuk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ettirilmiş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ziyaı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cezası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yüzde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50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indirimli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uygulanacaktır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tr-TR" b="0" i="0" u="none" strike="noStrike" baseline="0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83464"/>
            <a:ext cx="10018713" cy="1752599"/>
          </a:xfrm>
        </p:spPr>
        <p:txBody>
          <a:bodyPr/>
          <a:lstStyle/>
          <a:p>
            <a:pPr marR="0" rtl="0"/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TÜRK TİCARET KANUNUNDA YAPILAN DÜZENLEMELER</a:t>
            </a:r>
            <a:endParaRPr lang="tr-TR" b="0" i="0" u="none" strike="noStrike" baseline="0" dirty="0" smtClean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673352"/>
            <a:ext cx="10018713" cy="4800599"/>
          </a:xfrm>
        </p:spPr>
        <p:txBody>
          <a:bodyPr>
            <a:normAutofit lnSpcReduction="10000"/>
          </a:bodyPr>
          <a:lstStyle/>
          <a:p>
            <a:pPr marR="0" lvl="0" algn="just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Şahıs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sermaye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şirketleri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kuruluşlarında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kurucuların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sözleşmesini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ticaret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sicil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müdürü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yardımcısı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huzurunda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imzalanmasına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imkanı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verilmektedir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Böylelikle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kurucular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tarafından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noter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huzurunda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imza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unvan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tescil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talepnamesi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ayrıca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kurucular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zorunluluğu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kaldırılmıştır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algn="just" rtl="0"/>
            <a:endParaRPr lang="en-US" b="1" i="1" u="none" strike="noStrike" baseline="0" dirty="0" smtClean="0">
              <a:latin typeface="Calibri" panose="020F0502020204030204" pitchFamily="34" charset="0"/>
            </a:endParaRPr>
          </a:p>
          <a:p>
            <a:pPr marR="0" lvl="0" algn="just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Şirketlerin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değişikliğine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gitmesinde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yeni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sözleşmenin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bütün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ortaklar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tarafından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imzalanması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zorunluluğu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kaldırılıyor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değiştirmede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yönetim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organınca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hazırlanan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değiştirme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planı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dışında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yeni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türün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sözleşmesinin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genel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kurulun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onayına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sunulması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sistemi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getirilmiştir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algn="just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algn="just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Sermaye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şirketlerinin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tasfiye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sürecini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kolaylaştırmayı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amaçlayan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tasarı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tasfiye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halindeki</a:t>
            </a:r>
            <a:r>
              <a:rPr lang="tr-TR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malvarlığını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dağıtabilmek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alacaklılara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yönelik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üçüncü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ilandan</a:t>
            </a:r>
            <a:r>
              <a:rPr lang="tr-TR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itibaren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gerekli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bekleme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6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düşürülmüştür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algn="just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algn="just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Türk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Ticaret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hükümlerine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göre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tasfiye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olunan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şirketlerde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İcra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İflas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Kanunu'ndaki</a:t>
            </a:r>
            <a:r>
              <a:rPr lang="tr-TR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tasfiye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ceza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yaptırımı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hükümleri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uygulanmayacak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932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37160"/>
            <a:ext cx="10018713" cy="1752599"/>
          </a:xfrm>
        </p:spPr>
        <p:txBody>
          <a:bodyPr/>
          <a:lstStyle/>
          <a:p>
            <a:pPr marR="0" rtl="0"/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ÇEK KANUNUNDA YAPILAN DÜZENLEMELER</a:t>
            </a:r>
            <a:endParaRPr lang="tr-TR" b="0" i="0" u="none" strike="noStrike" baseline="0" dirty="0" smtClean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417320"/>
            <a:ext cx="10018713" cy="5221223"/>
          </a:xfrm>
        </p:spPr>
        <p:txBody>
          <a:bodyPr>
            <a:normAutofit fontScale="85000" lnSpcReduction="10000"/>
          </a:bodyPr>
          <a:lstStyle/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Karşılıksız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keşide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etme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adli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para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cezasını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gerektiren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suç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tanımlandığı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açtırmak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isteyenler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bankaya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adli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sicil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kaydı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da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Bankalar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sahibi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gerçek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tüzel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da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yetkililerinin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yasağının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bulunup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bulunmadığını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kontrol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etmekle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yükümlü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Ticaret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siciline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tescil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edilen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şirket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yetkilileri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hakkında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verilmiş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yasağı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kararı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varsa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bunların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yetkilisi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olduğu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tüzel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kişilere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defteri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verilmeyecek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sahibinin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gerçek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durumunda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kimlik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numarası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tüzel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ise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MERSİS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numarası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üzerine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yazılacak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sahibi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düzenleyenin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farklı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halinde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ayrıca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düzenleyenin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kimlik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numarası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da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yazılacak</a:t>
            </a:r>
            <a:endParaRPr lang="en-US" b="1" i="1" u="none" strike="noStrike" baseline="0" dirty="0" smtClean="0">
              <a:latin typeface="Calibri" panose="020F0502020204030204" pitchFamily="34" charset="0"/>
            </a:endParaRPr>
          </a:p>
          <a:p>
            <a:pPr marR="0" lvl="0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Üzerinde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tarih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bulunan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süresinde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ibraz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edilen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ilgili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karşılıksız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işlemi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yapılmasına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sebebiyet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hakkında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hamilin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şikâyeti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üzerine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her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ilgili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bin 500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güne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kadar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adli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para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cezasına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hükmolunacak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Hükmedilecek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adli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para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cezası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bedelinin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karşılıksız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miktarından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olamayacak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Mahkeme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ayrıca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yasağına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;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yasağın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bulunması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halinde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yasağın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devamına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hükmedecek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en-US" b="1" i="1" u="none" strike="noStrike" baseline="0" dirty="0" smtClean="0"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yasağı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kararına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bilgiler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güvenli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elektronik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imzayla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imzalandıktan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sonra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UYAP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aracılığıyla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MERNİS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Risk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Merkezine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elektronik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ortamda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bildirilecek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Hakkında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hesabı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yasağı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kişiler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Risk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Merkezi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tarafından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bankalara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bildirilecek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84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İHRACATÇILARA </a:t>
            </a:r>
            <a:r>
              <a:rPr lang="tr-TR" b="0" i="0" u="none" strike="noStrike" baseline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YEŞİL</a:t>
            </a:r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PASAPORT VERİLMESİ</a:t>
            </a:r>
            <a:endParaRPr lang="tr-TR" b="0" i="0" u="none" strike="noStrike" baseline="0" dirty="0" smtClean="0">
              <a:latin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ortalama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ihracat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değerlerine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göre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sınıflandırmada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son 3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ortalama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ihracat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tutarı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Bakanlar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Kurulunun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belirleyeceği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değerin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üzerinde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firma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yetkililerine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Bakanlar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Kurulunca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belirlenen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esaslara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göre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süreyle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hususi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(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Yeşil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Pasaport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)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pasaport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verilebilecek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679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tr-TR" b="0" i="0" u="none" strike="noStrike" baseline="0" dirty="0" smtClean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 algn="ctr">
              <a:buNone/>
            </a:pPr>
            <a:r>
              <a:rPr lang="tr-TR" sz="2800" b="1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6728 sayılı kanun ile getirilen düzenlemeler den önemli gördüğümüz konular yukarıda açıklanmıştır.</a:t>
            </a:r>
          </a:p>
          <a:p>
            <a:pPr marL="0" indent="0" algn="ctr">
              <a:buNone/>
            </a:pPr>
            <a:r>
              <a:rPr lang="tr-TR" sz="2800" b="1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Bu kanun uygulanması ile ilgili Genel Tebliğ, Sirküler ve Yönetmeliklerin yayınlanma süreci devam etmektedir.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29715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tr-T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r-TR" sz="4800" b="1" dirty="0" smtClean="0">
                <a:solidFill>
                  <a:srgbClr val="0070C0"/>
                </a:solidFill>
              </a:rPr>
              <a:t>				Teşekkürler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7983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tr-TR" dirty="0" smtClean="0">
                <a:solidFill>
                  <a:srgbClr val="365F91"/>
                </a:solidFill>
                <a:latin typeface="Calibri" panose="020F0502020204030204" pitchFamily="34" charset="0"/>
              </a:rPr>
              <a:t>Kısaca;</a:t>
            </a:r>
            <a:endParaRPr lang="en-US" b="0" i="0" u="none" strike="noStrike" baseline="0" dirty="0" smtClean="0">
              <a:solidFill>
                <a:srgbClr val="365F9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2523743"/>
            <a:ext cx="10515600" cy="3653219"/>
          </a:xfrm>
        </p:spPr>
        <p:txBody>
          <a:bodyPr/>
          <a:lstStyle/>
          <a:p>
            <a:pPr marL="0" marR="0" lvl="0" indent="0" algn="ctr" rtl="0">
              <a:buNone/>
            </a:pPr>
            <a:r>
              <a:rPr lang="en-US" b="0" i="0" u="none" strike="noStrike" baseline="0" dirty="0" smtClean="0">
                <a:latin typeface="Calibri" panose="020F0502020204030204" pitchFamily="34" charset="0"/>
              </a:rPr>
              <a:t>09/08/2016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Tarih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29796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Resmi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Gazetede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yayımlanan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6728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kanun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Yatırım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ortamının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iyileştirilmesi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işlem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maliyetlerinin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azaltılması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kanunlarında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değişiklik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yapılması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yatırımlarda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başta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harçlardan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kaynaklanan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işlem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maliyetlerini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azaltmak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amacıyla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istisna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düzenlemeler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 smtClean="0">
                <a:latin typeface="Calibri" panose="020F0502020204030204" pitchFamily="34" charset="0"/>
              </a:rPr>
              <a:t>yapılmıştır</a:t>
            </a:r>
            <a:r>
              <a:rPr lang="en-US" b="0" i="0" u="none" strike="noStrike" baseline="0" dirty="0" smtClean="0">
                <a:latin typeface="Calibri" panose="020F0502020204030204" pitchFamily="34" charset="0"/>
              </a:rPr>
              <a:t>.</a:t>
            </a:r>
            <a:endParaRPr lang="tr-TR" b="0" i="0" u="none" strike="noStrike" baseline="0" dirty="0" smtClean="0">
              <a:latin typeface="Calibri" panose="020F0502020204030204" pitchFamily="34" charset="0"/>
            </a:endParaRPr>
          </a:p>
          <a:p>
            <a:pPr marL="0" marR="0" lvl="0" indent="0" algn="ctr" rtl="0">
              <a:buNone/>
            </a:pPr>
            <a:endParaRPr lang="en-US" b="0" i="0" u="none" strike="noStrike" baseline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5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75751" y="192024"/>
            <a:ext cx="10018713" cy="1752599"/>
          </a:xfrm>
        </p:spPr>
        <p:txBody>
          <a:bodyPr>
            <a:normAutofit/>
          </a:bodyPr>
          <a:lstStyle/>
          <a:p>
            <a:pPr marR="0" rtl="0"/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77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maddeden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oluşan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6728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Sayılı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Kanun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ile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18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ayrı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kanunda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değişiklik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yapılmış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olup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değiştirilen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kanunlara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ilişkin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bilgi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aşağıdaki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365F91"/>
                </a:solidFill>
                <a:latin typeface="Calibri" panose="020F0502020204030204" pitchFamily="34" charset="0"/>
              </a:rPr>
              <a:t>gibidir</a:t>
            </a:r>
            <a:r>
              <a:rPr lang="en-US" sz="32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. 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810513"/>
            <a:ext cx="10018713" cy="4828032"/>
          </a:xfrm>
        </p:spPr>
        <p:txBody>
          <a:bodyPr>
            <a:noAutofit/>
          </a:bodyPr>
          <a:lstStyle/>
          <a:p>
            <a:pPr marR="0" lvl="0" rtl="0"/>
            <a:r>
              <a:rPr lang="en-US" sz="1200" b="1" i="1" u="none" strike="noStrike" baseline="0" dirty="0" smtClean="0">
                <a:latin typeface="Times New Roman" panose="02020603050405020304" pitchFamily="18" charset="0"/>
              </a:rPr>
              <a:t> 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1- 9/6/1932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2004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İcra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İflas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2- 15/7/1950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5682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Pasaport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3- 21/7/1953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6183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Amme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Alacaklarının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Tahsil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Usulü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Hakkında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4- 13/7/1956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6802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Gider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Vergileri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5- 31/12/1960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193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Gelir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6- 4/1/1961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213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Usul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7- 1/7/1964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488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8- 2/7/1964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492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Harçlar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  9- 29/7/1970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1319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Emlak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10- 26/5/1981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2464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Belediye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Gelirleri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11- 25/10/1984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3065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Katma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Değer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12- 15/1/2004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5070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Elektronik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İmza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13- 31/5/2006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5510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Sosyal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Sigortalar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Genel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Sağlık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Sigortası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14- 13/6/2006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5520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Kurumlar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15- 28/2/2008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5746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ARGE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Tasarım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Faaliyetlerinin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Desteklenmesi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Hakkında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16- 14/12/2009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5941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Çek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17- 13/1/2011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6102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Türk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Ticaret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</a:t>
            </a:r>
          </a:p>
          <a:p>
            <a:pPr marR="0" lvl="0" rtl="0"/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18- 21/11/2012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6361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Finansal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Kiralama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Faktoring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Finansman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Şirketleri</a:t>
            </a:r>
            <a:r>
              <a:rPr lang="en-US" sz="1200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sz="1200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endParaRPr lang="en-US" sz="12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tr-TR" sz="54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sz="54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tr-TR" sz="5400" dirty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sz="5400" dirty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tr-TR" sz="5400" dirty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sz="5400" dirty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tr-TR" sz="5400" dirty="0" smtClean="0">
                <a:solidFill>
                  <a:srgbClr val="365F91"/>
                </a:solidFill>
                <a:latin typeface="Calibri" panose="020F0502020204030204" pitchFamily="34" charset="0"/>
              </a:rPr>
              <a:t/>
            </a:r>
            <a:br>
              <a:rPr lang="tr-TR" sz="5400" dirty="0" smtClean="0">
                <a:solidFill>
                  <a:srgbClr val="365F91"/>
                </a:solidFill>
                <a:latin typeface="Calibri" panose="020F0502020204030204" pitchFamily="34" charset="0"/>
              </a:rPr>
            </a:br>
            <a:r>
              <a:rPr lang="tr-TR" sz="54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YAPILAN DÜZENLEMELER;</a:t>
            </a:r>
          </a:p>
        </p:txBody>
      </p:sp>
    </p:spTree>
    <p:extLst>
      <p:ext uri="{BB962C8B-B14F-4D97-AF65-F5344CB8AC3E}">
        <p14:creationId xmlns:p14="http://schemas.microsoft.com/office/powerpoint/2010/main" val="238397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MUHTASAR BEYANNAME VE SGK AYLIK PRİM HİZMET BELGESİ BİRLEŞTİRİLMESİ</a:t>
            </a:r>
            <a:endParaRPr lang="tr-TR" b="1" i="0" u="none" strike="noStrike" baseline="0" dirty="0" smtClean="0">
              <a:latin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16.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193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GVK’na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98/A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eklenmiştir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Muhtasar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prim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hizmet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beyannamesi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: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Muhtasar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beyanname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SGK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bildirgesi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birleştirilmesine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Maliye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Bakanlığı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Çalışma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Sosyal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Güvenlik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Bakanlığına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verilmiştir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İlgili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bakanlıklar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yetkilerini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muhtemelen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Genel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Tebliği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kullanacaklardır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kullanılması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işlemlerin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nasıl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yapılacağı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açıklanacaktır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09/08/2016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tarihi</a:t>
            </a:r>
            <a:endParaRPr lang="en-US" b="1" i="1" u="none" strike="noStrike" baseline="0" dirty="0" smtClean="0">
              <a:latin typeface="Calibri" panose="020F0502020204030204" pitchFamily="34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itibari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kullanılana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kadar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eski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sistem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devam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edecektir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(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Muhtasar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ayrı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SGK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bildirgesi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ayrı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ayrı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verilmeye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devam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edilecektir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.) 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Uygulamaya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01.01.2017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tarihi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itibariyle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başlanılması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öngörülmektedir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299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V</a:t>
            </a:r>
            <a:r>
              <a:rPr lang="tr-TR" b="0" i="0" u="none" strike="noStrike" baseline="0" dirty="0" smtClean="0">
                <a:solidFill>
                  <a:srgbClr val="365F91"/>
                </a:solidFill>
                <a:latin typeface="Times New Roman" panose="02020603050405020304" pitchFamily="18" charset="0"/>
              </a:rPr>
              <a:t>.</a:t>
            </a:r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U</a:t>
            </a:r>
            <a:r>
              <a:rPr lang="tr-TR" b="0" i="0" u="none" strike="noStrike" baseline="0" dirty="0" smtClean="0">
                <a:solidFill>
                  <a:srgbClr val="365F91"/>
                </a:solidFill>
                <a:latin typeface="Times New Roman" panose="02020603050405020304" pitchFamily="18" charset="0"/>
              </a:rPr>
              <a:t>.</a:t>
            </a:r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K. MÜKERRER </a:t>
            </a:r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355.MADDESİNDE YAPILAN DEĞİŞİKLİK</a:t>
            </a:r>
            <a:endParaRPr lang="tr-TR" b="0" i="0" u="none" strike="noStrike" baseline="0" dirty="0" smtClean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b="1" i="1" u="none" strike="noStrike" baseline="0" smtClean="0">
                <a:latin typeface="Calibri" panose="020F0502020204030204" pitchFamily="34" charset="0"/>
              </a:rPr>
              <a:t>Bu Kanunun 21 inci maddesiyle, Vergi Usul Kanunu’nun mükerrer 355 inci maddesi değiştirilerek, muhtasar beyanname ile aylık prim ve hizmet belgesinin birleştirilerek verilmesine imkan sağlamak üzere Gelir Vergisi Kanununa eklenen 98/A maddesi ile verilen yetki uyarınca getirilen zorunluluklara uyulmaması halinde uygulanacak ceza belirlenmektedir.</a:t>
            </a:r>
          </a:p>
          <a:p>
            <a:pPr marR="0" lvl="0" rtl="0"/>
            <a:endParaRPr lang="en-US" b="1" i="1" u="none" strike="noStrike" baseline="0" smtClean="0">
              <a:latin typeface="Calibri" panose="020F0502020204030204" pitchFamily="34" charset="0"/>
            </a:endParaRPr>
          </a:p>
          <a:p>
            <a:pPr marR="0" lvl="0" rtl="0"/>
            <a:r>
              <a:rPr lang="en-US" b="1" i="1" u="none" strike="noStrike" baseline="0" smtClean="0">
                <a:latin typeface="Calibri" panose="020F0502020204030204" pitchFamily="34" charset="0"/>
              </a:rPr>
              <a:t>Ayrıca, yapılan değişiklik ile elektronik ortamda süresinde verilmeyen bildirim ve formların süresinden sonraki ilk üç gün içinde verilmesi halinde, 1/10 oranında özel usulsüzlük cezası uygulanması öngörülmektedir. Örneğin Ba - Bs formunu süresinde hiç vermeyen mükellefin formu 3 gün içinde vermesi halinde 2016 yılı için ( 1.370.-TL 1/10) = 137.-TL özel usulsüzlük kesilecektir. 3. Günden sonra vermesi halinde ceza, 1.370.-TL olarak kesilecektir.</a:t>
            </a:r>
          </a:p>
        </p:txBody>
      </p:sp>
    </p:spTree>
    <p:extLst>
      <p:ext uri="{BB962C8B-B14F-4D97-AF65-F5344CB8AC3E}">
        <p14:creationId xmlns:p14="http://schemas.microsoft.com/office/powerpoint/2010/main" val="24879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VERGİ İNCELEMELERİNDE İZAHA DAVET SİSTEMİ GETİRİLMESİ</a:t>
            </a:r>
            <a:endParaRPr lang="tr-TR" b="1" i="0" u="none" strike="noStrike" baseline="0" dirty="0" smtClean="0">
              <a:latin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Bu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22.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maddesiyle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Usul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Kanunu’nun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mülga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370.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İzaha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davet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başlığı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altında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yeniden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düzenlenmektedir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Bu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kapsamda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haklarında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henüz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incelemesine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başlanılmamış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takdir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komisyonuna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sevk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edilmemiş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mükellefler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izaha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davet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müessesesi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getirilmektedir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endParaRPr lang="en-US" b="1" i="1" u="none" strike="noStrike" baseline="0" dirty="0" smtClean="0">
              <a:latin typeface="Calibri" panose="020F0502020204030204" pitchFamily="34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İdarenin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araştırmalarıyla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vergiyi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ziyaı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(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kayba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)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uğratmış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olabileceği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yönünde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tespitleri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mükellefler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izaha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davet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izahın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yeterli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görülmesi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halinde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inceleme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takdir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işlemleri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yapılmayacak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belirlenen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şartların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gerçekleşmesi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durumunda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ziyaı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cezası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yüzde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oranında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kesilecek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endParaRPr lang="tr-TR" b="1" i="1" u="none" strike="noStrike" baseline="0" dirty="0" smtClean="0">
              <a:latin typeface="Calibri" panose="020F0502020204030204" pitchFamily="34" charset="0"/>
            </a:endParaRPr>
          </a:p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Bu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düzenlemeler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Usul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kapsamına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giren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kaçakçılık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suçlarında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uygulanmayacak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Ancak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sahte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veya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yanıltıcı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belge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kullanma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fiilinin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işlenmiş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olabileceğine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ön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tespitlerde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belge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tutarının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50 bin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TL'yi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geçmemesi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mükellefin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ilgili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yıldaki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toplam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mal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hizmet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alışlarının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yüzde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5'ini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aşmaması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kaydıyla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mükellefler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izaha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davet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edilebilecek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230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2327" y="91440"/>
            <a:ext cx="10018713" cy="1752599"/>
          </a:xfrm>
        </p:spPr>
        <p:txBody>
          <a:bodyPr/>
          <a:lstStyle/>
          <a:p>
            <a:pPr marR="0" rtl="0"/>
            <a:r>
              <a:rPr lang="tr-TR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DAMGA VERGİSİ KANUNUNDA YAPILAN DÜZENLEMELER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1600201"/>
            <a:ext cx="10018713" cy="4191000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göre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nispi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tabi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kağıtlardan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kaç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nüsha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olursa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olsun</a:t>
            </a:r>
            <a:r>
              <a:rPr lang="tr-TR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sadece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nüsha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alınacaktır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Kağıt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üzerinde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birden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fazla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kefil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varsa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sadece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hesaplanacaktır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Diğer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taraftan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değişiklik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Beyanname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süresi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düzeltme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beyannameleri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hesaplanmayacaktır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“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Muhtasar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prim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hizmet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beyannamesi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” den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alınacak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37,40 TL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belirlenmiştir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kağıtta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birden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fazla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adi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kefil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garantör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bulunması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durumunda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yalnız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kefalet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</a:t>
            </a:r>
            <a:r>
              <a:rPr lang="tr-TR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garanti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taahhüdü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için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alınacak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Pey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akçesi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(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bağlanma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parası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),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cayma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tazminatı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(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zamanı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rücu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cayma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parası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),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ücret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tevkifi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cezai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şart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gibi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sözleşmenin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yaptırımı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belirlenen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taahhütler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başlı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başına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sözleşmeye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konu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olmadıkça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alınmayacak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  <a:p>
            <a:pPr marR="0" lvl="0" rtl="0"/>
            <a:r>
              <a:rPr lang="en-US" b="1" i="1" u="sng" strike="noStrike" baseline="0" dirty="0" smtClean="0">
                <a:latin typeface="Calibri" panose="020F0502020204030204" pitchFamily="34" charset="0"/>
              </a:rPr>
              <a:t>ANONIM, LIMITED VE ESHAMLI KOMANDIT ŞIRKETLERIN PAY DEVIRLERI; DAMGA VERGISINDEN VE HARÇLARDAN ISTISNA EDILMIŞTIR.</a:t>
            </a:r>
          </a:p>
          <a:p>
            <a:pPr marR="0" lvl="0" rtl="0"/>
            <a:endParaRPr lang="en-US" b="1" i="1" u="none" strike="noStrike" baseline="0" dirty="0" smtClean="0">
              <a:latin typeface="Calibri" panose="020F0502020204030204" pitchFamily="34" charset="0"/>
            </a:endParaRPr>
          </a:p>
          <a:p>
            <a:pPr marR="0" lvl="0" rtl="0"/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Ayrıca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29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Eylül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2016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tarihli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29842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Resmi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Gazete’de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yayımlanan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60 Seri No.lu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Damga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Vergisi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Genel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Tebliği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değişiklere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açıklamalar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yapılmıştır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18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365F91"/>
                </a:solidFill>
                <a:latin typeface="Calibri" panose="020F0502020204030204" pitchFamily="34" charset="0"/>
              </a:rPr>
              <a:t>SMMM</a:t>
            </a:r>
            <a:r>
              <a:rPr lang="tr-TR" sz="36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 </a:t>
            </a:r>
            <a:r>
              <a:rPr lang="tr-TR" sz="3600" dirty="0">
                <a:solidFill>
                  <a:srgbClr val="365F91"/>
                </a:solidFill>
                <a:latin typeface="Calibri" panose="020F0502020204030204" pitchFamily="34" charset="0"/>
              </a:rPr>
              <a:t>v</a:t>
            </a:r>
            <a:r>
              <a:rPr lang="tr-TR" sz="3600" b="0" i="0" u="none" strike="noStrike" baseline="0" dirty="0" smtClean="0">
                <a:solidFill>
                  <a:srgbClr val="365F91"/>
                </a:solidFill>
                <a:latin typeface="Calibri" panose="020F0502020204030204" pitchFamily="34" charset="0"/>
              </a:rPr>
              <a:t>e YMM’ler Tarafından Gönderilecek “Muhtasar ve Prim Hizmet Beyannamesinin” Defter Kayıtlarına Uygunluğundan Sorumluluk</a:t>
            </a:r>
            <a:endParaRPr lang="tr-TR" sz="3600" b="1" i="0" u="none" strike="noStrike" baseline="0" dirty="0" smtClean="0">
              <a:latin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642361"/>
          </a:xfrm>
        </p:spPr>
        <p:txBody>
          <a:bodyPr>
            <a:normAutofit/>
          </a:bodyPr>
          <a:lstStyle/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“Bu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gereği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internet,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elektronik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benzeri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ortamda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Kuruma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gönderilecek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muhtasar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prim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hizmet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beyannamesinin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defter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kayıtlara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kayıtların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dayanağını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teşkil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belgelere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olmamasından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işverenlerle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birlikte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yazılı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sözleşme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yetki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verilmiş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serbest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muhasebeci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,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serbest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muhasebeci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malî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müşavir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yeminli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malî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müşavirler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de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müştereken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müteselsilen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sorumludur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Bu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fıkranın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uygulanmasına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ilişkin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usul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esaslar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Kurum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tarafından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çıkarılan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yönetmelikle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düzenlenir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.”</a:t>
            </a:r>
          </a:p>
          <a:p>
            <a:pPr marR="0" lvl="0" rtl="0"/>
            <a:endParaRPr lang="en-US" b="1" i="1" u="none" strike="noStrike" baseline="0" dirty="0" smtClean="0">
              <a:latin typeface="Calibri" panose="020F0502020204030204" pitchFamily="34" charset="0"/>
            </a:endParaRPr>
          </a:p>
          <a:p>
            <a:pPr marR="0" lvl="0" rtl="0"/>
            <a:r>
              <a:rPr lang="en-US" b="1" i="1" u="none" strike="noStrike" baseline="0" dirty="0" smtClean="0">
                <a:latin typeface="Calibri" panose="020F0502020204030204" pitchFamily="34" charset="0"/>
              </a:rPr>
              <a:t>213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VUK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mükerrer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227.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maddesine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benzer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düzenlemede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5510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sayılı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kanun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12.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maddesinde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yapılmıştır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Muhtasar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ve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prim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hizmet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beyannamesinin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muhasebe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kayıtlarının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dayanağını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teşkil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eden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belgelere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uygun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olmamasından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işverenlerle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birlikte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SMMM VE YMM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lerde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sorumlu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olacaktır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 Bu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sorumluluk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ilgili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olarak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SGK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Kurumu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yönetmelik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 </a:t>
            </a:r>
            <a:r>
              <a:rPr lang="en-US" b="1" i="1" u="none" strike="noStrike" baseline="0" dirty="0" err="1" smtClean="0">
                <a:latin typeface="Calibri" panose="020F0502020204030204" pitchFamily="34" charset="0"/>
              </a:rPr>
              <a:t>çıkarılacaktır</a:t>
            </a:r>
            <a:r>
              <a:rPr lang="en-US" b="1" i="1" u="none" strike="noStrike" baseline="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661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1408</Words>
  <Application>Microsoft Office PowerPoint</Application>
  <PresentationFormat>Geniş ekran</PresentationFormat>
  <Paragraphs>92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Tahoma</vt:lpstr>
      <vt:lpstr>Times New Roman</vt:lpstr>
      <vt:lpstr>Wingdings 3</vt:lpstr>
      <vt:lpstr>Duman</vt:lpstr>
      <vt:lpstr>    6728 SAYILI YATIRIM ORTAMININ İYILEŞTIRILMESI AMACIYLA VERGI KANUNLARINDA VE BAZI KANUNLARDA DEĞIŞIKLIK YAPILMASINA DAİR TORBA KANUNDA YER ALAN  ÖNEMLI DÜZENLEMELER;</vt:lpstr>
      <vt:lpstr>Kısaca;</vt:lpstr>
      <vt:lpstr>77 maddeden oluşan 6728 Sayılı Kanun ile 18 ayrı kanunda değişiklik yapılmış olup, değiştirilen kanunlara ilişkin bilgi aşağıdaki gibidir. </vt:lpstr>
      <vt:lpstr>    YAPILAN DÜZENLEMELER;</vt:lpstr>
      <vt:lpstr>MUHTASAR BEYANNAME VE SGK AYLIK PRİM HİZMET BELGESİ BİRLEŞTİRİLMESİ</vt:lpstr>
      <vt:lpstr>V.U.K. MÜKERRER 355.MADDESİNDE YAPILAN DEĞİŞİKLİK</vt:lpstr>
      <vt:lpstr>VERGİ İNCELEMELERİNDE İZAHA DAVET SİSTEMİ GETİRİLMESİ</vt:lpstr>
      <vt:lpstr>DAMGA VERGİSİ KANUNUNDA YAPILAN DÜZENLEMELER</vt:lpstr>
      <vt:lpstr>SMMM ve YMM’ler Tarafından Gönderilecek “Muhtasar ve Prim Hizmet Beyannamesinin” Defter Kayıtlarına Uygunluğundan Sorumluluk</vt:lpstr>
      <vt:lpstr>GELİR VERGİSİ KANUNUNDA YAPILAN DÜZENLEMELER</vt:lpstr>
      <vt:lpstr>KURUMLAR VERGİSİ KANUNUNDA YAPILAN DÜZENLEMELER</vt:lpstr>
      <vt:lpstr>TÜRK TİCARET KANUNUNDA YAPILAN DÜZENLEMELER</vt:lpstr>
      <vt:lpstr>ÇEK KANUNUNDA YAPILAN DÜZENLEMELER</vt:lpstr>
      <vt:lpstr>İHRACATÇILARA YEŞİL PASAPORT VERİLMESİ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6728 SAYILI YATIRIM ORTAMININ İYILEŞTIRILMESI AMACIYLA VERGI KANUNLARINDA VE BAZI KANUNLARDA DEĞIŞIKLIK YAPILMASINA DAİR TORBA KANUNDA YER ALAN  ÖNEMLI DÜZENLEMELER;</dc:title>
  <dc:creator>SERDAR KARAKUŞ</dc:creator>
  <cp:lastModifiedBy>SERDAR KARAKUŞ</cp:lastModifiedBy>
  <cp:revision>6</cp:revision>
  <dcterms:created xsi:type="dcterms:W3CDTF">2016-10-10T09:56:50Z</dcterms:created>
  <dcterms:modified xsi:type="dcterms:W3CDTF">2016-10-12T06:25:13Z</dcterms:modified>
</cp:coreProperties>
</file>