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56" r:id="rId2"/>
    <p:sldId id="258" r:id="rId3"/>
    <p:sldId id="266" r:id="rId4"/>
    <p:sldId id="260" r:id="rId5"/>
    <p:sldId id="261" r:id="rId6"/>
    <p:sldId id="268" r:id="rId7"/>
    <p:sldId id="262" r:id="rId8"/>
    <p:sldId id="263" r:id="rId9"/>
    <p:sldId id="264" r:id="rId10"/>
    <p:sldId id="265"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3243001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45975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05896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1589390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57752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2917144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3625287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2261626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aşlık ve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Metin Yer Tutucusu 2"/>
          <p:cNvSpPr>
            <a:spLocks noGrp="1"/>
          </p:cNvSpPr>
          <p:nvPr>
            <p:ph type="body"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FBB05A-BB7C-4B7E-83A7-EACB4F2D23ED}" type="datetimeFigureOut">
              <a:rPr lang="tr-TR" smtClean="0"/>
              <a:t>12.10.2016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DC941F-FA63-4EDD-ADE1-E79D33811134}" type="slidenum">
              <a:rPr lang="tr-TR" smtClean="0"/>
              <a:t>‹#›</a:t>
            </a:fld>
            <a:endParaRPr lang="tr-TR"/>
          </a:p>
        </p:txBody>
      </p:sp>
    </p:spTree>
    <p:extLst>
      <p:ext uri="{BB962C8B-B14F-4D97-AF65-F5344CB8AC3E}">
        <p14:creationId xmlns:p14="http://schemas.microsoft.com/office/powerpoint/2010/main" val="245253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3471967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E9E73F8-887C-4355-9133-8BFE42C02CC9}"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1720268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E9E73F8-887C-4355-9133-8BFE42C02CC9}"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2286722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E9E73F8-887C-4355-9133-8BFE42C02CC9}" type="datetimeFigureOut">
              <a:rPr lang="tr-TR" smtClean="0"/>
              <a:t>12.10.2016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342739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E9E73F8-887C-4355-9133-8BFE42C02CC9}" type="datetimeFigureOut">
              <a:rPr lang="tr-TR" smtClean="0"/>
              <a:t>12.10.2016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321597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E73F8-887C-4355-9133-8BFE42C02CC9}" type="datetimeFigureOut">
              <a:rPr lang="tr-TR" smtClean="0"/>
              <a:t>12.10.2016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1903767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E9E73F8-887C-4355-9133-8BFE42C02CC9}"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26839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E9E73F8-887C-4355-9133-8BFE42C02CC9}"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1C4711-B854-44E8-B496-32671217B80F}" type="slidenum">
              <a:rPr lang="tr-TR" smtClean="0"/>
              <a:t>‹#›</a:t>
            </a:fld>
            <a:endParaRPr lang="tr-TR"/>
          </a:p>
        </p:txBody>
      </p:sp>
    </p:spTree>
    <p:extLst>
      <p:ext uri="{BB962C8B-B14F-4D97-AF65-F5344CB8AC3E}">
        <p14:creationId xmlns:p14="http://schemas.microsoft.com/office/powerpoint/2010/main" val="62499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9E73F8-887C-4355-9133-8BFE42C02CC9}" type="datetimeFigureOut">
              <a:rPr lang="tr-TR" smtClean="0"/>
              <a:t>12.10.2016</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61C4711-B854-44E8-B496-32671217B80F}" type="slidenum">
              <a:rPr lang="tr-TR" smtClean="0"/>
              <a:t>‹#›</a:t>
            </a:fld>
            <a:endParaRPr lang="tr-TR"/>
          </a:p>
        </p:txBody>
      </p:sp>
    </p:spTree>
    <p:extLst>
      <p:ext uri="{BB962C8B-B14F-4D97-AF65-F5344CB8AC3E}">
        <p14:creationId xmlns:p14="http://schemas.microsoft.com/office/powerpoint/2010/main" val="46768879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0416" y="1124077"/>
            <a:ext cx="10515600" cy="2880995"/>
          </a:xfrm>
        </p:spPr>
        <p:txBody>
          <a:bodyPr>
            <a:normAutofit fontScale="90000"/>
          </a:bodyPr>
          <a:lstStyle/>
          <a:p>
            <a:pPr marR="0" algn="ctr" rtl="0"/>
            <a:r>
              <a:rPr lang="tr-TR" b="0" i="0" u="none" strike="noStrike" baseline="0" dirty="0" smtClean="0">
                <a:solidFill>
                  <a:srgbClr val="2E74B5"/>
                </a:solidFill>
                <a:latin typeface="Times New Roman" panose="02020603050405020304" pitchFamily="18" charset="0"/>
              </a:rPr>
              <a:t/>
            </a:r>
            <a:br>
              <a:rPr lang="tr-TR" b="0" i="0" u="none" strike="noStrike" baseline="0" dirty="0" smtClean="0">
                <a:solidFill>
                  <a:srgbClr val="2E74B5"/>
                </a:solidFill>
                <a:latin typeface="Times New Roman" panose="02020603050405020304" pitchFamily="18" charset="0"/>
              </a:rPr>
            </a:br>
            <a:r>
              <a:rPr lang="tr-TR" dirty="0" smtClean="0">
                <a:solidFill>
                  <a:srgbClr val="2E74B5"/>
                </a:solidFill>
                <a:latin typeface="Times New Roman" panose="02020603050405020304" pitchFamily="18" charset="0"/>
              </a:rPr>
              <a:t/>
            </a:r>
            <a:br>
              <a:rPr lang="tr-TR" dirty="0" smtClean="0">
                <a:solidFill>
                  <a:srgbClr val="2E74B5"/>
                </a:solidFill>
                <a:latin typeface="Times New Roman" panose="02020603050405020304" pitchFamily="18" charset="0"/>
              </a:rPr>
            </a:br>
            <a:r>
              <a:rPr lang="tr-TR" dirty="0">
                <a:solidFill>
                  <a:srgbClr val="2E74B5"/>
                </a:solidFill>
                <a:latin typeface="Times New Roman" panose="02020603050405020304" pitchFamily="18" charset="0"/>
              </a:rPr>
              <a:t/>
            </a:r>
            <a:br>
              <a:rPr lang="tr-TR" dirty="0">
                <a:solidFill>
                  <a:srgbClr val="2E74B5"/>
                </a:solidFill>
                <a:latin typeface="Times New Roman" panose="02020603050405020304" pitchFamily="18" charset="0"/>
              </a:rPr>
            </a:br>
            <a:r>
              <a:rPr lang="en-US" b="0" i="1" u="none" strike="noStrike" spc="300" baseline="0" dirty="0" smtClean="0">
                <a:solidFill>
                  <a:schemeClr val="accent2"/>
                </a:solidFill>
                <a:effectLst>
                  <a:outerShdw blurRad="38100" dist="38100" dir="2700000" algn="tl">
                    <a:srgbClr val="000000">
                      <a:alpha val="43137"/>
                    </a:srgbClr>
                  </a:outerShdw>
                </a:effectLst>
                <a:latin typeface="+mn-lt"/>
              </a:rPr>
              <a:t>6745 SAYILI “YATIRIMLARIN PROJE BAZINDA DESTEKLENMESİ İLE BAZI KANUN VE KANUN HÜKMÜNDE KARARNAMELERDE DEĞİŞİKLİK YAPILMASINA DAİR KANUN”DA</a:t>
            </a:r>
            <a:r>
              <a:rPr lang="tr-TR" b="0" i="1" u="none" strike="noStrike" spc="300" baseline="0" dirty="0" smtClean="0">
                <a:solidFill>
                  <a:schemeClr val="accent2"/>
                </a:solidFill>
                <a:effectLst>
                  <a:outerShdw blurRad="38100" dist="38100" dir="2700000" algn="tl">
                    <a:srgbClr val="000000">
                      <a:alpha val="43137"/>
                    </a:srgbClr>
                  </a:outerShdw>
                </a:effectLst>
                <a:latin typeface="+mn-lt"/>
              </a:rPr>
              <a:t> YER</a:t>
            </a:r>
            <a:r>
              <a:rPr lang="tr-TR" b="0" i="1" u="none" strike="noStrike" spc="300" dirty="0" smtClean="0">
                <a:solidFill>
                  <a:schemeClr val="accent2"/>
                </a:solidFill>
                <a:effectLst>
                  <a:outerShdw blurRad="38100" dist="38100" dir="2700000" algn="tl">
                    <a:srgbClr val="000000">
                      <a:alpha val="43137"/>
                    </a:srgbClr>
                  </a:outerShdw>
                </a:effectLst>
                <a:latin typeface="+mn-lt"/>
              </a:rPr>
              <a:t> ALAN ÖNEMLİ DÜZENLEMELER</a:t>
            </a:r>
            <a:br>
              <a:rPr lang="tr-TR" b="0" i="1" u="none" strike="noStrike" spc="300" dirty="0" smtClean="0">
                <a:solidFill>
                  <a:schemeClr val="accent2"/>
                </a:solidFill>
                <a:effectLst>
                  <a:outerShdw blurRad="38100" dist="38100" dir="2700000" algn="tl">
                    <a:srgbClr val="000000">
                      <a:alpha val="43137"/>
                    </a:srgbClr>
                  </a:outerShdw>
                </a:effectLst>
                <a:latin typeface="+mn-lt"/>
              </a:rPr>
            </a:br>
            <a:endParaRPr lang="en-US" b="0" i="1" u="none" strike="noStrike" spc="300" baseline="0" dirty="0" smtClean="0">
              <a:solidFill>
                <a:schemeClr val="accent2"/>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605322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marR="0" rtl="0"/>
            <a:r>
              <a:rPr lang="en-US" b="1" i="0" u="none" strike="noStrike" baseline="0" dirty="0" smtClean="0">
                <a:solidFill>
                  <a:schemeClr val="accent2"/>
                </a:solidFill>
                <a:latin typeface="Times New Roman" panose="02020603050405020304" pitchFamily="18" charset="0"/>
              </a:rPr>
              <a:t>Cep </a:t>
            </a:r>
            <a:r>
              <a:rPr lang="en-US" b="1" i="0" u="none" strike="noStrike" baseline="0" dirty="0" err="1" smtClean="0">
                <a:solidFill>
                  <a:schemeClr val="accent2"/>
                </a:solidFill>
                <a:latin typeface="Times New Roman" panose="02020603050405020304" pitchFamily="18" charset="0"/>
              </a:rPr>
              <a:t>Telefonlarindaki</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Asgari</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Maktu</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Özel</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Tüketim</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Vergisi</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Tutar</a:t>
            </a:r>
            <a:r>
              <a:rPr lang="tr-TR" b="1" i="0" u="none" strike="noStrike" baseline="0" dirty="0" smtClean="0">
                <a:solidFill>
                  <a:schemeClr val="accent2"/>
                </a:solidFill>
                <a:latin typeface="Times New Roman" panose="02020603050405020304" pitchFamily="18" charset="0"/>
              </a:rPr>
              <a:t>ı</a:t>
            </a:r>
            <a:r>
              <a:rPr lang="en-US" b="1" i="0" u="none" strike="noStrike" baseline="0" dirty="0" smtClean="0">
                <a:solidFill>
                  <a:schemeClr val="accent2"/>
                </a:solidFill>
                <a:latin typeface="Times New Roman" panose="02020603050405020304" pitchFamily="18" charset="0"/>
              </a:rPr>
              <a:t>n</a:t>
            </a:r>
            <a:r>
              <a:rPr lang="tr-TR" b="1" i="0" u="none" strike="noStrike" baseline="0" dirty="0" smtClean="0">
                <a:solidFill>
                  <a:schemeClr val="accent2"/>
                </a:solidFill>
                <a:latin typeface="Times New Roman" panose="02020603050405020304" pitchFamily="18" charset="0"/>
              </a:rPr>
              <a:t>ı</a:t>
            </a:r>
            <a:r>
              <a:rPr lang="en-US" b="1" i="0" u="none" strike="noStrike" baseline="0" dirty="0" smtClean="0">
                <a:solidFill>
                  <a:schemeClr val="accent2"/>
                </a:solidFill>
                <a:latin typeface="Times New Roman" panose="02020603050405020304" pitchFamily="18" charset="0"/>
              </a:rPr>
              <a:t>n Art</a:t>
            </a:r>
            <a:r>
              <a:rPr lang="tr-TR" b="1" i="0" u="none" strike="noStrike" baseline="0" dirty="0" smtClean="0">
                <a:solidFill>
                  <a:schemeClr val="accent2"/>
                </a:solidFill>
                <a:latin typeface="Times New Roman" panose="02020603050405020304" pitchFamily="18" charset="0"/>
              </a:rPr>
              <a:t>ı</a:t>
            </a:r>
            <a:r>
              <a:rPr lang="en-US" b="1" i="0" u="none" strike="noStrike" baseline="0" dirty="0" smtClean="0">
                <a:solidFill>
                  <a:schemeClr val="accent2"/>
                </a:solidFill>
                <a:latin typeface="Times New Roman" panose="02020603050405020304" pitchFamily="18" charset="0"/>
              </a:rPr>
              <a:t>r</a:t>
            </a:r>
            <a:r>
              <a:rPr lang="tr-TR" b="1" i="0" u="none" strike="noStrike" baseline="0" dirty="0" smtClean="0">
                <a:solidFill>
                  <a:schemeClr val="accent2"/>
                </a:solidFill>
                <a:latin typeface="Times New Roman" panose="02020603050405020304" pitchFamily="18" charset="0"/>
              </a:rPr>
              <a:t>ı</a:t>
            </a:r>
            <a:r>
              <a:rPr lang="en-US" b="1" i="0" u="none" strike="noStrike" baseline="0" dirty="0" err="1" smtClean="0">
                <a:solidFill>
                  <a:schemeClr val="accent2"/>
                </a:solidFill>
                <a:latin typeface="Times New Roman" panose="02020603050405020304" pitchFamily="18" charset="0"/>
              </a:rPr>
              <a:t>lmas</a:t>
            </a:r>
            <a:r>
              <a:rPr lang="tr-TR" b="1" i="0" u="none" strike="noStrike" baseline="0" dirty="0" smtClean="0">
                <a:solidFill>
                  <a:schemeClr val="accent2"/>
                </a:solidFill>
                <a:latin typeface="Times New Roman" panose="02020603050405020304" pitchFamily="18" charset="0"/>
              </a:rPr>
              <a:t>ı</a:t>
            </a:r>
            <a:endParaRPr lang="en-US" b="1" i="0" u="none" strike="noStrike" baseline="0" dirty="0" smtClean="0">
              <a:solidFill>
                <a:schemeClr val="accent2"/>
              </a:solidFill>
              <a:latin typeface="Times New Roman" panose="02020603050405020304" pitchFamily="18" charset="0"/>
            </a:endParaRPr>
          </a:p>
        </p:txBody>
      </p:sp>
      <p:sp>
        <p:nvSpPr>
          <p:cNvPr id="3" name="Metin Yer Tutucusu 2"/>
          <p:cNvSpPr>
            <a:spLocks noGrp="1"/>
          </p:cNvSpPr>
          <p:nvPr>
            <p:ph type="body" idx="1"/>
          </p:nvPr>
        </p:nvSpPr>
        <p:spPr>
          <a:xfrm>
            <a:off x="750486" y="2645221"/>
            <a:ext cx="8596668" cy="3880773"/>
          </a:xfrm>
        </p:spPr>
        <p:txBody>
          <a:bodyPr/>
          <a:lstStyle/>
          <a:p>
            <a:pPr marR="0" lvl="0" rtl="0"/>
            <a:r>
              <a:rPr lang="tr-TR" b="0" i="0" u="none" strike="noStrike" baseline="0" dirty="0" smtClean="0">
                <a:solidFill>
                  <a:schemeClr val="tx1"/>
                </a:solidFill>
                <a:latin typeface="Times New Roman" panose="02020603050405020304" pitchFamily="18" charset="0"/>
              </a:rPr>
              <a:t>Bu Kanunun </a:t>
            </a:r>
            <a:r>
              <a:rPr lang="tr-TR" b="1" i="0" u="none" strike="noStrike" baseline="0" dirty="0" smtClean="0">
                <a:solidFill>
                  <a:schemeClr val="tx1"/>
                </a:solidFill>
                <a:latin typeface="Times New Roman" panose="02020603050405020304" pitchFamily="18" charset="0"/>
              </a:rPr>
              <a:t>53 üncü maddesiyle</a:t>
            </a:r>
            <a:r>
              <a:rPr lang="tr-TR" b="0" i="0" u="none" strike="noStrike" baseline="0" dirty="0" smtClean="0">
                <a:solidFill>
                  <a:schemeClr val="tx1"/>
                </a:solidFill>
                <a:latin typeface="Times New Roman" panose="02020603050405020304" pitchFamily="18" charset="0"/>
              </a:rPr>
              <a:t>, Özel Tüketim Vergisi Kanunu’nun geçici 6 </a:t>
            </a:r>
            <a:r>
              <a:rPr lang="tr-TR" b="0" i="0" u="none" strike="noStrike" baseline="0" dirty="0" err="1" smtClean="0">
                <a:solidFill>
                  <a:schemeClr val="tx1"/>
                </a:solidFill>
                <a:latin typeface="Times New Roman" panose="02020603050405020304" pitchFamily="18" charset="0"/>
              </a:rPr>
              <a:t>ncı</a:t>
            </a:r>
            <a:r>
              <a:rPr lang="tr-TR" b="0" i="0" u="none" strike="noStrike" baseline="0" dirty="0" smtClean="0">
                <a:solidFill>
                  <a:schemeClr val="tx1"/>
                </a:solidFill>
                <a:latin typeface="Times New Roman" panose="02020603050405020304" pitchFamily="18" charset="0"/>
              </a:rPr>
              <a:t> maddesinde yapılan değişiklik ile cep telefonlarındaki asgari maktu özel tüketim vergisi tutarına ilişkin yetki sınırı 40 TL’den 160 TL’ye yükseltilmiştir.</a:t>
            </a:r>
          </a:p>
        </p:txBody>
      </p:sp>
    </p:spTree>
    <p:extLst>
      <p:ext uri="{BB962C8B-B14F-4D97-AF65-F5344CB8AC3E}">
        <p14:creationId xmlns:p14="http://schemas.microsoft.com/office/powerpoint/2010/main" val="713645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Metin Yer Tutucusu 2"/>
          <p:cNvSpPr>
            <a:spLocks noGrp="1"/>
          </p:cNvSpPr>
          <p:nvPr>
            <p:ph type="body" idx="1"/>
          </p:nvPr>
        </p:nvSpPr>
        <p:spPr/>
        <p:txBody>
          <a:bodyPr/>
          <a:lstStyle/>
          <a:p>
            <a:endParaRPr lang="tr-TR" dirty="0" smtClean="0"/>
          </a:p>
          <a:p>
            <a:endParaRPr lang="tr-TR" dirty="0"/>
          </a:p>
          <a:p>
            <a:r>
              <a:rPr lang="tr-TR" sz="5400" b="1" dirty="0" smtClean="0">
                <a:solidFill>
                  <a:schemeClr val="accent2"/>
                </a:solidFill>
              </a:rPr>
              <a:t>Teşekkürler </a:t>
            </a:r>
          </a:p>
        </p:txBody>
      </p:sp>
    </p:spTree>
    <p:extLst>
      <p:ext uri="{BB962C8B-B14F-4D97-AF65-F5344CB8AC3E}">
        <p14:creationId xmlns:p14="http://schemas.microsoft.com/office/powerpoint/2010/main" val="1408158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R="0" rtl="0"/>
            <a:r>
              <a:rPr lang="en-US" b="1" i="0" u="none" strike="noStrike" baseline="0" dirty="0" smtClean="0">
                <a:solidFill>
                  <a:schemeClr val="accent2"/>
                </a:solidFill>
                <a:latin typeface="Times New Roman" panose="02020603050405020304" pitchFamily="18" charset="0"/>
              </a:rPr>
              <a:t>K</a:t>
            </a:r>
            <a:r>
              <a:rPr lang="tr-TR" b="1" i="0" u="none" strike="noStrike" baseline="0" dirty="0" smtClean="0">
                <a:solidFill>
                  <a:schemeClr val="accent2"/>
                </a:solidFill>
                <a:latin typeface="Times New Roman" panose="02020603050405020304" pitchFamily="18" charset="0"/>
              </a:rPr>
              <a:t>ı</a:t>
            </a:r>
            <a:r>
              <a:rPr lang="en-US" b="1" i="0" u="none" strike="noStrike" baseline="0" dirty="0" err="1" smtClean="0">
                <a:solidFill>
                  <a:schemeClr val="accent2"/>
                </a:solidFill>
                <a:latin typeface="Times New Roman" panose="02020603050405020304" pitchFamily="18" charset="0"/>
              </a:rPr>
              <a:t>saca</a:t>
            </a:r>
            <a:r>
              <a:rPr lang="en-US" b="1" i="0" u="none" strike="noStrike" baseline="0" dirty="0" smtClean="0">
                <a:solidFill>
                  <a:schemeClr val="accent2"/>
                </a:solidFill>
                <a:latin typeface="Times New Roman" panose="02020603050405020304" pitchFamily="18" charset="0"/>
              </a:rPr>
              <a:t>;</a:t>
            </a:r>
          </a:p>
        </p:txBody>
      </p:sp>
      <p:sp>
        <p:nvSpPr>
          <p:cNvPr id="3" name="Metin Yer Tutucusu 2"/>
          <p:cNvSpPr>
            <a:spLocks noGrp="1"/>
          </p:cNvSpPr>
          <p:nvPr>
            <p:ph type="body" idx="1"/>
          </p:nvPr>
        </p:nvSpPr>
        <p:spPr/>
        <p:txBody>
          <a:bodyPr>
            <a:normAutofit/>
          </a:bodyPr>
          <a:lstStyle/>
          <a:p>
            <a:pPr marL="0" marR="0" lvl="0" indent="0" algn="ctr" rtl="0">
              <a:buNone/>
            </a:pPr>
            <a:r>
              <a:rPr lang="tr-TR" sz="2000" b="0" i="0" u="none" strike="noStrike" baseline="0" dirty="0" smtClean="0">
                <a:solidFill>
                  <a:schemeClr val="tx1"/>
                </a:solidFill>
                <a:latin typeface="Calibri" panose="020F0502020204030204" pitchFamily="34" charset="0"/>
                <a:cs typeface="Calibri" panose="020F0502020204030204" pitchFamily="34" charset="0"/>
              </a:rPr>
              <a:t>7 Eylül 2016 tarihli ve 29824 sayılı Resmi </a:t>
            </a:r>
            <a:r>
              <a:rPr lang="tr-TR" sz="2000" b="0" i="0" u="none" strike="noStrike" baseline="0" dirty="0" err="1" smtClean="0">
                <a:solidFill>
                  <a:schemeClr val="tx1"/>
                </a:solidFill>
                <a:latin typeface="Calibri" panose="020F0502020204030204" pitchFamily="34" charset="0"/>
                <a:cs typeface="Calibri" panose="020F0502020204030204" pitchFamily="34" charset="0"/>
              </a:rPr>
              <a:t>Gazete’de</a:t>
            </a:r>
            <a:r>
              <a:rPr lang="tr-TR" sz="2000" b="0" i="0" u="none" strike="noStrike" baseline="0" dirty="0" smtClean="0">
                <a:solidFill>
                  <a:schemeClr val="tx1"/>
                </a:solidFill>
                <a:latin typeface="Calibri" panose="020F0502020204030204" pitchFamily="34" charset="0"/>
                <a:cs typeface="Calibri" panose="020F0502020204030204" pitchFamily="34" charset="0"/>
              </a:rPr>
              <a:t> yayımlanarak yürürlüğe giren torba kanun ile yatırımların proje bazında desteklenmesi ile vergi ve sosyal güvenlik uygulamalarına ilişkin hükümlerde bazı önemli değişiklikler yapılmaktadır. </a:t>
            </a:r>
          </a:p>
          <a:p>
            <a:pPr marL="0" marR="0" lvl="0" indent="0" algn="ctr" rtl="0">
              <a:buNone/>
            </a:pPr>
            <a:endParaRPr lang="tr-TR" sz="2000" dirty="0">
              <a:solidFill>
                <a:schemeClr val="tx1"/>
              </a:solidFill>
              <a:latin typeface="Calibri" panose="020F0502020204030204" pitchFamily="34" charset="0"/>
              <a:cs typeface="Calibri" panose="020F0502020204030204" pitchFamily="34" charset="0"/>
            </a:endParaRPr>
          </a:p>
          <a:p>
            <a:pPr marL="0" lvl="0" indent="0" algn="ctr">
              <a:buNone/>
            </a:pPr>
            <a:r>
              <a:rPr lang="en-US" sz="2000" b="0" i="0" u="none" strike="noStrike" baseline="0" dirty="0" smtClean="0">
                <a:solidFill>
                  <a:schemeClr val="tx1"/>
                </a:solidFill>
                <a:latin typeface="Calibri" panose="020F0502020204030204" pitchFamily="34" charset="0"/>
                <a:cs typeface="Calibri" panose="020F0502020204030204" pitchFamily="34" charset="0"/>
              </a:rPr>
              <a:t>82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maddeden</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oluşan</a:t>
            </a:r>
            <a:r>
              <a:rPr lang="en-US" sz="2000" b="0" i="0" u="none" strike="noStrike" baseline="0" dirty="0" smtClean="0">
                <a:solidFill>
                  <a:schemeClr val="tx1"/>
                </a:solidFill>
                <a:latin typeface="Calibri" panose="020F0502020204030204" pitchFamily="34" charset="0"/>
                <a:cs typeface="Calibri" panose="020F0502020204030204" pitchFamily="34" charset="0"/>
              </a:rPr>
              <a:t> 6745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Sayılı</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Kanun</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ile</a:t>
            </a:r>
            <a:r>
              <a:rPr lang="en-US" sz="2000" b="0" i="0" u="none" strike="noStrike" baseline="0" dirty="0" smtClean="0">
                <a:solidFill>
                  <a:schemeClr val="tx1"/>
                </a:solidFill>
                <a:latin typeface="Calibri" panose="020F0502020204030204" pitchFamily="34" charset="0"/>
                <a:cs typeface="Calibri" panose="020F0502020204030204" pitchFamily="34" charset="0"/>
              </a:rPr>
              <a:t> 38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ayrı</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Kanun</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ve</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Kanun</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Hükmünde</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Kararnamede</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değişiklik</a:t>
            </a:r>
            <a:r>
              <a:rPr lang="en-US" sz="2000" b="0" i="0" u="none" strike="noStrike" baseline="0" dirty="0" smtClean="0">
                <a:solidFill>
                  <a:schemeClr val="tx1"/>
                </a:solidFill>
                <a:latin typeface="Calibri" panose="020F0502020204030204" pitchFamily="34" charset="0"/>
                <a:cs typeface="Calibri" panose="020F0502020204030204" pitchFamily="34" charset="0"/>
              </a:rPr>
              <a:t> </a:t>
            </a:r>
            <a:r>
              <a:rPr lang="en-US" sz="2000" b="0" i="0" u="none" strike="noStrike" baseline="0" dirty="0" err="1" smtClean="0">
                <a:solidFill>
                  <a:schemeClr val="tx1"/>
                </a:solidFill>
                <a:latin typeface="Calibri" panose="020F0502020204030204" pitchFamily="34" charset="0"/>
                <a:cs typeface="Calibri" panose="020F0502020204030204" pitchFamily="34" charset="0"/>
              </a:rPr>
              <a:t>yapılmı</a:t>
            </a:r>
            <a:r>
              <a:rPr lang="tr-TR" sz="2000" dirty="0" err="1" smtClean="0">
                <a:solidFill>
                  <a:schemeClr val="tx1"/>
                </a:solidFill>
                <a:latin typeface="Calibri" panose="020F0502020204030204" pitchFamily="34" charset="0"/>
                <a:cs typeface="Calibri" panose="020F0502020204030204" pitchFamily="34" charset="0"/>
              </a:rPr>
              <a:t>ştır</a:t>
            </a:r>
            <a:r>
              <a:rPr lang="tr-TR" sz="2000" dirty="0" smtClean="0">
                <a:solidFill>
                  <a:schemeClr val="tx1"/>
                </a:solidFill>
                <a:latin typeface="Calibri" panose="020F0502020204030204" pitchFamily="34" charset="0"/>
                <a:cs typeface="Calibri" panose="020F0502020204030204" pitchFamily="34" charset="0"/>
              </a:rPr>
              <a:t>.</a:t>
            </a:r>
            <a:endParaRPr lang="tr-TR" sz="2000" b="0" i="0" u="none" strike="noStrike" baseline="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1865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Metin Yer Tutucusu 2"/>
          <p:cNvSpPr>
            <a:spLocks noGrp="1"/>
          </p:cNvSpPr>
          <p:nvPr>
            <p:ph type="body" idx="1"/>
          </p:nvPr>
        </p:nvSpPr>
        <p:spPr/>
        <p:txBody>
          <a:bodyPr>
            <a:normAutofit/>
          </a:bodyPr>
          <a:lstStyle/>
          <a:p>
            <a:endParaRPr lang="tr-TR" dirty="0" smtClean="0">
              <a:solidFill>
                <a:srgbClr val="2E74B5"/>
              </a:solidFill>
              <a:latin typeface="Times New Roman" panose="02020603050405020304" pitchFamily="18" charset="0"/>
            </a:endParaRPr>
          </a:p>
          <a:p>
            <a:pPr marL="0" indent="0">
              <a:buNone/>
            </a:pPr>
            <a:endParaRPr lang="tr-TR" dirty="0">
              <a:solidFill>
                <a:srgbClr val="2E74B5"/>
              </a:solidFill>
              <a:latin typeface="Times New Roman" panose="02020603050405020304" pitchFamily="18" charset="0"/>
            </a:endParaRPr>
          </a:p>
          <a:p>
            <a:pPr marL="0" indent="0">
              <a:buNone/>
            </a:pPr>
            <a:endParaRPr lang="tr-TR" dirty="0" smtClean="0">
              <a:solidFill>
                <a:srgbClr val="2E74B5"/>
              </a:solidFill>
              <a:latin typeface="Times New Roman" panose="02020603050405020304" pitchFamily="18" charset="0"/>
            </a:endParaRPr>
          </a:p>
          <a:p>
            <a:pPr marL="0" indent="0">
              <a:buNone/>
            </a:pPr>
            <a:r>
              <a:rPr lang="tr-TR" sz="3200" b="1" i="1" dirty="0" smtClean="0">
                <a:solidFill>
                  <a:schemeClr val="accent2"/>
                </a:solidFill>
                <a:latin typeface="Times New Roman" panose="02020603050405020304" pitchFamily="18" charset="0"/>
              </a:rPr>
              <a:t>YAPILAN </a:t>
            </a:r>
            <a:r>
              <a:rPr lang="tr-TR" sz="3200" b="1" i="1" dirty="0">
                <a:solidFill>
                  <a:schemeClr val="accent2"/>
                </a:solidFill>
                <a:latin typeface="Times New Roman" panose="02020603050405020304" pitchFamily="18" charset="0"/>
              </a:rPr>
              <a:t>DÜZENLEMELERDEN BAZILARI</a:t>
            </a:r>
            <a:r>
              <a:rPr lang="tr-TR" sz="3200" b="1" i="1" dirty="0" smtClean="0">
                <a:solidFill>
                  <a:schemeClr val="accent2"/>
                </a:solidFill>
                <a:latin typeface="Times New Roman" panose="02020603050405020304" pitchFamily="18" charset="0"/>
              </a:rPr>
              <a:t>;</a:t>
            </a:r>
            <a:endParaRPr lang="tr-TR" b="1" i="1" dirty="0">
              <a:solidFill>
                <a:schemeClr val="accent2"/>
              </a:solidFill>
              <a:latin typeface="Times New Roman" panose="02020603050405020304" pitchFamily="18" charset="0"/>
            </a:endParaRPr>
          </a:p>
        </p:txBody>
      </p:sp>
    </p:spTree>
    <p:extLst>
      <p:ext uri="{BB962C8B-B14F-4D97-AF65-F5344CB8AC3E}">
        <p14:creationId xmlns:p14="http://schemas.microsoft.com/office/powerpoint/2010/main" val="1643194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marR="0" rtl="0"/>
            <a:r>
              <a:rPr lang="en-US" b="1" i="0" u="none" strike="noStrike" baseline="0" dirty="0" err="1" smtClean="0">
                <a:solidFill>
                  <a:schemeClr val="accent2"/>
                </a:solidFill>
                <a:latin typeface="Times New Roman" panose="02020603050405020304" pitchFamily="18" charset="0"/>
              </a:rPr>
              <a:t>Bağ</a:t>
            </a:r>
            <a:r>
              <a:rPr lang="en-US" b="1" i="0" u="none" strike="noStrike" baseline="0" dirty="0" smtClean="0">
                <a:solidFill>
                  <a:schemeClr val="accent2"/>
                </a:solidFill>
                <a:latin typeface="Times New Roman" panose="02020603050405020304" pitchFamily="18" charset="0"/>
              </a:rPr>
              <a:t>-Kur (4/B) </a:t>
            </a:r>
            <a:r>
              <a:rPr lang="en-US" b="1" i="0" u="none" strike="noStrike" baseline="0" dirty="0" err="1" smtClean="0">
                <a:solidFill>
                  <a:schemeClr val="accent2"/>
                </a:solidFill>
                <a:latin typeface="Times New Roman" panose="02020603050405020304" pitchFamily="18" charset="0"/>
              </a:rPr>
              <a:t>Sigortalıların</a:t>
            </a:r>
            <a:r>
              <a:rPr lang="en-US" b="1" i="0" u="none" strike="noStrike" baseline="0" dirty="0" smtClean="0">
                <a:solidFill>
                  <a:schemeClr val="accent2"/>
                </a:solidFill>
                <a:latin typeface="Times New Roman" panose="02020603050405020304" pitchFamily="18" charset="0"/>
              </a:rPr>
              <a:t> Prim </a:t>
            </a:r>
            <a:r>
              <a:rPr lang="en-US" b="1" i="0" u="none" strike="noStrike" baseline="0" dirty="0" err="1" smtClean="0">
                <a:solidFill>
                  <a:schemeClr val="accent2"/>
                </a:solidFill>
                <a:latin typeface="Times New Roman" panose="02020603050405020304" pitchFamily="18" charset="0"/>
              </a:rPr>
              <a:t>Ödemelerine</a:t>
            </a:r>
            <a:r>
              <a:rPr lang="en-US" b="1" i="0" u="none" strike="noStrike" baseline="0" dirty="0" smtClean="0">
                <a:solidFill>
                  <a:schemeClr val="accent2"/>
                </a:solidFill>
                <a:latin typeface="Times New Roman" panose="02020603050405020304" pitchFamily="18" charset="0"/>
              </a:rPr>
              <a:t> 5 </a:t>
            </a:r>
            <a:r>
              <a:rPr lang="en-US" b="1" i="0" u="none" strike="noStrike" baseline="0" dirty="0" err="1" smtClean="0">
                <a:solidFill>
                  <a:schemeClr val="accent2"/>
                </a:solidFill>
                <a:latin typeface="Times New Roman" panose="02020603050405020304" pitchFamily="18" charset="0"/>
              </a:rPr>
              <a:t>Puanlık</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İndirim</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Sağlanması</a:t>
            </a:r>
            <a:endParaRPr lang="en-US" b="1" i="0" u="none" strike="noStrike" baseline="0" dirty="0" smtClean="0">
              <a:solidFill>
                <a:schemeClr val="accent2"/>
              </a:solidFill>
              <a:latin typeface="Times New Roman" panose="02020603050405020304" pitchFamily="18" charset="0"/>
            </a:endParaRPr>
          </a:p>
        </p:txBody>
      </p:sp>
      <p:sp>
        <p:nvSpPr>
          <p:cNvPr id="3" name="Metin Yer Tutucusu 2"/>
          <p:cNvSpPr>
            <a:spLocks noGrp="1"/>
          </p:cNvSpPr>
          <p:nvPr>
            <p:ph type="body" idx="1"/>
          </p:nvPr>
        </p:nvSpPr>
        <p:spPr/>
        <p:txBody>
          <a:bodyPr/>
          <a:lstStyle/>
          <a:p>
            <a:pPr marR="0" lvl="0" rtl="0"/>
            <a:r>
              <a:rPr lang="tr-TR" b="0" i="0" u="none" strike="noStrike" baseline="0" dirty="0" smtClean="0">
                <a:solidFill>
                  <a:schemeClr val="tx1"/>
                </a:solidFill>
                <a:latin typeface="Times New Roman" panose="02020603050405020304" pitchFamily="18" charset="0"/>
              </a:rPr>
              <a:t>6745 sayılı Kanunun 62. maddesiyle, </a:t>
            </a:r>
            <a:r>
              <a:rPr lang="tr-TR" b="0" i="0" u="sng" strike="noStrike" baseline="0" dirty="0" smtClean="0">
                <a:solidFill>
                  <a:schemeClr val="tx1"/>
                </a:solidFill>
                <a:latin typeface="Times New Roman" panose="02020603050405020304" pitchFamily="18" charset="0"/>
              </a:rPr>
              <a:t>%5 sigorta primi teşvikinin </a:t>
            </a:r>
            <a:r>
              <a:rPr lang="tr-TR" b="0" i="0" u="none" strike="noStrike" baseline="0" dirty="0" smtClean="0">
                <a:solidFill>
                  <a:schemeClr val="tx1"/>
                </a:solidFill>
                <a:latin typeface="Times New Roman" panose="02020603050405020304" pitchFamily="18" charset="0"/>
              </a:rPr>
              <a:t>4/b kapsamındaki bağımsız çalışanlara da uygulanması; bu kapsamda yüzde 34,5 olan prim oranının yüzde </a:t>
            </a:r>
            <a:r>
              <a:rPr lang="tr-TR" b="0" i="0" u="sng" strike="noStrike" baseline="0" dirty="0" smtClean="0">
                <a:solidFill>
                  <a:schemeClr val="tx1"/>
                </a:solidFill>
                <a:latin typeface="Times New Roman" panose="02020603050405020304" pitchFamily="18" charset="0"/>
              </a:rPr>
              <a:t>29,5’a düşürülmesi</a:t>
            </a:r>
            <a:r>
              <a:rPr lang="tr-TR" b="0" i="0" u="none" strike="noStrike" baseline="0" dirty="0" smtClean="0">
                <a:solidFill>
                  <a:schemeClr val="tx1"/>
                </a:solidFill>
                <a:latin typeface="Times New Roman" panose="02020603050405020304" pitchFamily="18" charset="0"/>
              </a:rPr>
              <a:t> sağlanmaktadır. </a:t>
            </a:r>
          </a:p>
          <a:p>
            <a:pPr marR="0" lvl="0" rtl="0"/>
            <a:r>
              <a:rPr lang="tr-TR" b="0" i="0" u="none" strike="noStrike" baseline="0" dirty="0" smtClean="0">
                <a:solidFill>
                  <a:schemeClr val="tx1"/>
                </a:solidFill>
                <a:latin typeface="Times New Roman" panose="02020603050405020304" pitchFamily="18" charset="0"/>
              </a:rPr>
              <a:t>Sigortalıların bu prim indiriminden yararlanabilmeleri için primlerin Hazinece karşılanmayan kısmının yasal süresi içinde ödenmesi gerekmektedir. </a:t>
            </a:r>
          </a:p>
          <a:p>
            <a:pPr marR="0" lvl="0" rtl="0"/>
            <a:r>
              <a:rPr lang="tr-TR" b="0" i="0" u="none" strike="noStrike" baseline="0" dirty="0" smtClean="0">
                <a:solidFill>
                  <a:schemeClr val="tx1"/>
                </a:solidFill>
                <a:latin typeface="Times New Roman" panose="02020603050405020304" pitchFamily="18" charset="0"/>
              </a:rPr>
              <a:t>Uygulama 01 Ekim 2016 tarihinden itibaren başlamış bulunmaktadır. </a:t>
            </a:r>
          </a:p>
        </p:txBody>
      </p:sp>
    </p:spTree>
    <p:extLst>
      <p:ext uri="{BB962C8B-B14F-4D97-AF65-F5344CB8AC3E}">
        <p14:creationId xmlns:p14="http://schemas.microsoft.com/office/powerpoint/2010/main" val="15945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marR="0" rtl="0"/>
            <a:r>
              <a:rPr lang="en-US" sz="2800" b="1" i="0" u="none" strike="noStrike" baseline="0" dirty="0" err="1" smtClean="0">
                <a:solidFill>
                  <a:schemeClr val="accent2"/>
                </a:solidFill>
                <a:latin typeface="Times New Roman" panose="02020603050405020304" pitchFamily="18" charset="0"/>
              </a:rPr>
              <a:t>İş</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Güvenliği</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Uzman</a:t>
            </a:r>
            <a:r>
              <a:rPr lang="tr-TR" sz="2800" b="1" i="0" u="none" strike="noStrike" baseline="0" dirty="0" smtClean="0">
                <a:solidFill>
                  <a:schemeClr val="accent2"/>
                </a:solidFill>
                <a:latin typeface="Times New Roman" panose="02020603050405020304" pitchFamily="18" charset="0"/>
              </a:rPr>
              <a:t>ı</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İşyeri</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Hekimi</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Ve</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Diğer</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Sağl</a:t>
            </a:r>
            <a:r>
              <a:rPr lang="tr-TR" sz="2800" b="1" i="0" u="none" strike="noStrike" baseline="0" dirty="0" smtClean="0">
                <a:solidFill>
                  <a:schemeClr val="accent2"/>
                </a:solidFill>
                <a:latin typeface="Times New Roman" panose="02020603050405020304" pitchFamily="18" charset="0"/>
              </a:rPr>
              <a:t>ı</a:t>
            </a:r>
            <a:r>
              <a:rPr lang="en-US" sz="2800" b="1" i="0" u="none" strike="noStrike" baseline="0" dirty="0" smtClean="0">
                <a:solidFill>
                  <a:schemeClr val="accent2"/>
                </a:solidFill>
                <a:latin typeface="Times New Roman" panose="02020603050405020304" pitchFamily="18" charset="0"/>
              </a:rPr>
              <a:t>k </a:t>
            </a:r>
            <a:r>
              <a:rPr lang="en-US" sz="2800" b="1" i="0" u="none" strike="noStrike" baseline="0" dirty="0" err="1" smtClean="0">
                <a:solidFill>
                  <a:schemeClr val="accent2"/>
                </a:solidFill>
                <a:latin typeface="Times New Roman" panose="02020603050405020304" pitchFamily="18" charset="0"/>
              </a:rPr>
              <a:t>Personeli</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Çal</a:t>
            </a:r>
            <a:r>
              <a:rPr lang="tr-TR" sz="2800" b="1" i="0" u="none" strike="noStrike" baseline="0" dirty="0" smtClean="0">
                <a:solidFill>
                  <a:schemeClr val="accent2"/>
                </a:solidFill>
                <a:latin typeface="Times New Roman" panose="02020603050405020304" pitchFamily="18" charset="0"/>
              </a:rPr>
              <a:t>ı</a:t>
            </a:r>
            <a:r>
              <a:rPr lang="en-US" sz="2800" b="1" i="0" u="none" strike="noStrike" baseline="0" dirty="0" err="1" smtClean="0">
                <a:solidFill>
                  <a:schemeClr val="accent2"/>
                </a:solidFill>
                <a:latin typeface="Times New Roman" panose="02020603050405020304" pitchFamily="18" charset="0"/>
              </a:rPr>
              <a:t>şt</a:t>
            </a:r>
            <a:r>
              <a:rPr lang="tr-TR" sz="2800" b="1" dirty="0" smtClean="0">
                <a:solidFill>
                  <a:schemeClr val="accent2"/>
                </a:solidFill>
                <a:latin typeface="Times New Roman" panose="02020603050405020304" pitchFamily="18" charset="0"/>
              </a:rPr>
              <a:t>ı</a:t>
            </a:r>
            <a:r>
              <a:rPr lang="en-US" sz="2800" b="1" i="0" u="none" strike="noStrike" baseline="0" dirty="0" err="1" smtClean="0">
                <a:solidFill>
                  <a:schemeClr val="accent2"/>
                </a:solidFill>
                <a:latin typeface="Times New Roman" panose="02020603050405020304" pitchFamily="18" charset="0"/>
              </a:rPr>
              <a:t>rma</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Zorunluluğu</a:t>
            </a:r>
            <a:r>
              <a:rPr lang="en-US" sz="2800" b="1" i="0" u="none" strike="noStrike" baseline="0" dirty="0" smtClean="0">
                <a:solidFill>
                  <a:schemeClr val="accent2"/>
                </a:solidFill>
                <a:latin typeface="Times New Roman" panose="02020603050405020304" pitchFamily="18" charset="0"/>
              </a:rPr>
              <a:t> </a:t>
            </a:r>
            <a:r>
              <a:rPr lang="en-US" sz="2800" b="1" i="0" u="none" strike="noStrike" baseline="0" dirty="0" err="1" smtClean="0">
                <a:solidFill>
                  <a:schemeClr val="accent2"/>
                </a:solidFill>
                <a:latin typeface="Times New Roman" panose="02020603050405020304" pitchFamily="18" charset="0"/>
              </a:rPr>
              <a:t>Başlang</a:t>
            </a:r>
            <a:r>
              <a:rPr lang="tr-TR" sz="2800" b="1" i="0" u="none" strike="noStrike" baseline="0" dirty="0" smtClean="0">
                <a:solidFill>
                  <a:schemeClr val="accent2"/>
                </a:solidFill>
                <a:latin typeface="Times New Roman" panose="02020603050405020304" pitchFamily="18" charset="0"/>
              </a:rPr>
              <a:t>ı</a:t>
            </a:r>
            <a:r>
              <a:rPr lang="en-US" sz="2800" b="1" i="0" u="none" strike="noStrike" baseline="0" dirty="0" smtClean="0">
                <a:solidFill>
                  <a:schemeClr val="accent2"/>
                </a:solidFill>
                <a:latin typeface="Times New Roman" panose="02020603050405020304" pitchFamily="18" charset="0"/>
              </a:rPr>
              <a:t>ç </a:t>
            </a:r>
            <a:r>
              <a:rPr lang="en-US" sz="2800" b="1" i="0" u="none" strike="noStrike" baseline="0" dirty="0" smtClean="0">
                <a:solidFill>
                  <a:schemeClr val="accent2"/>
                </a:solidFill>
                <a:latin typeface="Times New Roman" panose="02020603050405020304" pitchFamily="18" charset="0"/>
              </a:rPr>
              <a:t>Tar</a:t>
            </a:r>
            <a:r>
              <a:rPr lang="tr-TR" sz="2800" b="1" dirty="0" err="1" smtClean="0">
                <a:solidFill>
                  <a:schemeClr val="accent2"/>
                </a:solidFill>
                <a:latin typeface="Times New Roman" panose="02020603050405020304" pitchFamily="18" charset="0"/>
              </a:rPr>
              <a:t>ihleri</a:t>
            </a:r>
            <a:endParaRPr lang="en-US" sz="2800" b="1" i="0" u="none" strike="noStrike" baseline="0" dirty="0" smtClean="0">
              <a:solidFill>
                <a:schemeClr val="accent2"/>
              </a:solidFill>
              <a:latin typeface="Times New Roman" panose="02020603050405020304" pitchFamily="18" charset="0"/>
            </a:endParaRPr>
          </a:p>
        </p:txBody>
      </p:sp>
      <p:sp>
        <p:nvSpPr>
          <p:cNvPr id="3" name="Metin Yer Tutucusu 2"/>
          <p:cNvSpPr>
            <a:spLocks noGrp="1"/>
          </p:cNvSpPr>
          <p:nvPr>
            <p:ph type="body" idx="1"/>
          </p:nvPr>
        </p:nvSpPr>
        <p:spPr/>
        <p:txBody>
          <a:bodyPr>
            <a:normAutofit/>
          </a:bodyPr>
          <a:lstStyle/>
          <a:p>
            <a:pPr marR="0" lvl="0" rtl="0"/>
            <a:r>
              <a:rPr lang="tr-TR" b="0" i="0" u="none" strike="noStrike" baseline="0" dirty="0" smtClean="0">
                <a:solidFill>
                  <a:schemeClr val="tx1"/>
                </a:solidFill>
                <a:latin typeface="Times New Roman" panose="02020603050405020304" pitchFamily="18" charset="0"/>
              </a:rPr>
              <a:t>İş güvenliği uzmanı, işyeri hekimi ve diğer sağlık personeli çalıştırma zorunluluğu, kamu kuramları </a:t>
            </a:r>
            <a:r>
              <a:rPr lang="tr-TR" b="1" i="0" u="none" strike="noStrike" baseline="0" dirty="0" smtClean="0">
                <a:solidFill>
                  <a:schemeClr val="tx1"/>
                </a:solidFill>
                <a:latin typeface="Times New Roman" panose="02020603050405020304" pitchFamily="18" charset="0"/>
              </a:rPr>
              <a:t>ile 50’den az çalışanı olan ve az tehlikeli sınıfta yer alan işyerleri</a:t>
            </a:r>
            <a:r>
              <a:rPr lang="tr-TR" b="0" i="0" u="none" strike="noStrike" baseline="0" dirty="0" smtClean="0">
                <a:solidFill>
                  <a:schemeClr val="tx1"/>
                </a:solidFill>
                <a:latin typeface="Times New Roman" panose="02020603050405020304" pitchFamily="18" charset="0"/>
              </a:rPr>
              <a:t> için 01/07/2016 tarihinden 0</a:t>
            </a:r>
            <a:r>
              <a:rPr lang="tr-TR" b="1" i="0" u="none" strike="noStrike" baseline="0" dirty="0" smtClean="0">
                <a:solidFill>
                  <a:schemeClr val="tx1"/>
                </a:solidFill>
                <a:latin typeface="Times New Roman" panose="02020603050405020304" pitchFamily="18" charset="0"/>
              </a:rPr>
              <a:t>1/07/2017</a:t>
            </a:r>
            <a:r>
              <a:rPr lang="tr-TR" b="0" i="0" u="none" strike="noStrike" baseline="0" dirty="0" smtClean="0">
                <a:solidFill>
                  <a:schemeClr val="tx1"/>
                </a:solidFill>
                <a:latin typeface="Times New Roman" panose="02020603050405020304" pitchFamily="18" charset="0"/>
              </a:rPr>
              <a:t> tarihine ertelenmiştir.</a:t>
            </a:r>
          </a:p>
          <a:p>
            <a:pPr marR="0" lvl="0" rtl="0"/>
            <a:r>
              <a:rPr lang="tr-TR" b="0" i="0" u="none" strike="noStrike" baseline="0" dirty="0" smtClean="0">
                <a:solidFill>
                  <a:schemeClr val="tx1"/>
                </a:solidFill>
                <a:latin typeface="Times New Roman" panose="02020603050405020304" pitchFamily="18" charset="0"/>
              </a:rPr>
              <a:t>Bilindiği üzere,  kamu kurumları ile 50’den az çalışanı olan ve az tehlikeli sınıfta yer alan işyerleri için ilk olarak 1/7/2016 olarak belirlenmişti.</a:t>
            </a:r>
          </a:p>
          <a:p>
            <a:pPr marR="0" lvl="0" rtl="0"/>
            <a:r>
              <a:rPr lang="tr-TR" b="0" i="0" u="none" strike="noStrike" baseline="0" dirty="0" smtClean="0">
                <a:solidFill>
                  <a:schemeClr val="tx1"/>
                </a:solidFill>
                <a:latin typeface="Times New Roman" panose="02020603050405020304" pitchFamily="18" charset="0"/>
              </a:rPr>
              <a:t>Bu Kanun ile söz konusu düzenlemenin yürürlük tarihi 0</a:t>
            </a:r>
            <a:r>
              <a:rPr lang="tr-TR" b="1" i="0" u="none" strike="noStrike" baseline="0" dirty="0" smtClean="0">
                <a:solidFill>
                  <a:schemeClr val="tx1"/>
                </a:solidFill>
                <a:latin typeface="Times New Roman" panose="02020603050405020304" pitchFamily="18" charset="0"/>
              </a:rPr>
              <a:t>1/07/2017</a:t>
            </a:r>
            <a:r>
              <a:rPr lang="tr-TR" b="0" i="0" u="none" strike="noStrike" baseline="0" dirty="0" smtClean="0">
                <a:solidFill>
                  <a:schemeClr val="tx1"/>
                </a:solidFill>
                <a:latin typeface="Times New Roman" panose="02020603050405020304" pitchFamily="18" charset="0"/>
              </a:rPr>
              <a:t> tarihine ertelenmiştir.</a:t>
            </a:r>
          </a:p>
        </p:txBody>
      </p:sp>
    </p:spTree>
    <p:extLst>
      <p:ext uri="{BB962C8B-B14F-4D97-AF65-F5344CB8AC3E}">
        <p14:creationId xmlns:p14="http://schemas.microsoft.com/office/powerpoint/2010/main" val="1499161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2E74B5"/>
                </a:solidFill>
                <a:latin typeface="Times New Roman" panose="02020603050405020304" pitchFamily="18" charset="0"/>
              </a:rPr>
              <a:t> </a:t>
            </a:r>
            <a:r>
              <a:rPr lang="tr-TR" b="1" dirty="0">
                <a:solidFill>
                  <a:schemeClr val="accent2"/>
                </a:solidFill>
                <a:latin typeface="Times New Roman" panose="02020603050405020304" pitchFamily="18" charset="0"/>
              </a:rPr>
              <a:t>Ticari Yolcu ve Yük Taşımacılığı Kapsamındaki Taşıtların ÖTV’siz Yenilenmesi</a:t>
            </a:r>
            <a:br>
              <a:rPr lang="tr-TR" b="1" dirty="0">
                <a:solidFill>
                  <a:schemeClr val="accent2"/>
                </a:solidFill>
                <a:latin typeface="Times New Roman" panose="02020603050405020304" pitchFamily="18" charset="0"/>
              </a:rPr>
            </a:br>
            <a:endParaRPr lang="tr-TR" dirty="0">
              <a:solidFill>
                <a:schemeClr val="accent2"/>
              </a:solidFill>
            </a:endParaRPr>
          </a:p>
        </p:txBody>
      </p:sp>
      <p:sp>
        <p:nvSpPr>
          <p:cNvPr id="3" name="Metin Yer Tutucusu 2"/>
          <p:cNvSpPr>
            <a:spLocks noGrp="1"/>
          </p:cNvSpPr>
          <p:nvPr>
            <p:ph type="body" idx="1"/>
          </p:nvPr>
        </p:nvSpPr>
        <p:spPr>
          <a:xfrm>
            <a:off x="677334" y="2160589"/>
            <a:ext cx="8596668" cy="4276787"/>
          </a:xfrm>
        </p:spPr>
        <p:txBody>
          <a:bodyPr>
            <a:normAutofit fontScale="92500" lnSpcReduction="10000"/>
          </a:bodyPr>
          <a:lstStyle/>
          <a:p>
            <a:pPr lvl="0"/>
            <a:r>
              <a:rPr lang="tr-TR" dirty="0">
                <a:solidFill>
                  <a:schemeClr val="tx1"/>
                </a:solidFill>
                <a:latin typeface="Times New Roman" panose="02020603050405020304" pitchFamily="18" charset="0"/>
              </a:rPr>
              <a:t>Ticari yolcu ve yük taşımacılığı faaliyetiyle uğraşanların, sahibi oldukları taşıtla </a:t>
            </a:r>
            <a:r>
              <a:rPr lang="tr-TR" b="1" dirty="0">
                <a:solidFill>
                  <a:schemeClr val="tx1"/>
                </a:solidFill>
                <a:latin typeface="Times New Roman" panose="02020603050405020304" pitchFamily="18" charset="0"/>
              </a:rPr>
              <a:t>aynı cinsteki bir taşıtın</a:t>
            </a:r>
            <a:r>
              <a:rPr lang="tr-TR" dirty="0">
                <a:solidFill>
                  <a:schemeClr val="tx1"/>
                </a:solidFill>
                <a:latin typeface="Times New Roman" panose="02020603050405020304" pitchFamily="18" charset="0"/>
              </a:rPr>
              <a:t> bahse konu faaliyette kullanılması amacıyla, bu düzenlemenin yürürlüğe girdiği tarihten 30</a:t>
            </a:r>
            <a:r>
              <a:rPr lang="tr-TR" b="1" dirty="0">
                <a:solidFill>
                  <a:schemeClr val="tx1"/>
                </a:solidFill>
                <a:latin typeface="Times New Roman" panose="02020603050405020304" pitchFamily="18" charset="0"/>
              </a:rPr>
              <a:t>/06/2019 tarihine kadar ilk alımı, ÖTV’den istisna sayılacaktır.</a:t>
            </a:r>
          </a:p>
          <a:p>
            <a:pPr lvl="0"/>
            <a:r>
              <a:rPr lang="tr-TR" b="1" dirty="0">
                <a:solidFill>
                  <a:schemeClr val="tx1"/>
                </a:solidFill>
                <a:latin typeface="Times New Roman" panose="02020603050405020304" pitchFamily="18" charset="0"/>
              </a:rPr>
              <a:t>Sadece düzenlemenin yürürlüğe girdiği tarih itibarıyla ticari yolcu ve yük taşımacılığı faaliyeti dolayısıyla gelir veya kurumlar vergisi mükellefiyeti bulunanların düzenlemeden yararlanabilmesi öngörülmektedir</a:t>
            </a:r>
            <a:r>
              <a:rPr lang="tr-TR" dirty="0">
                <a:solidFill>
                  <a:schemeClr val="tx1"/>
                </a:solidFill>
                <a:latin typeface="Times New Roman" panose="02020603050405020304" pitchFamily="18" charset="0"/>
              </a:rPr>
              <a:t>. Bu kapsamda, kendi şahsının veya şirketinin çalışanını veya yükünü taşıyanlar, bu taşıtların yenilenmesi amacıyla bu istisnadan yararlanamayacaktır.</a:t>
            </a:r>
          </a:p>
          <a:p>
            <a:pPr lvl="0"/>
            <a:r>
              <a:rPr lang="tr-TR" dirty="0">
                <a:solidFill>
                  <a:schemeClr val="tx1"/>
                </a:solidFill>
                <a:latin typeface="Times New Roman" panose="02020603050405020304" pitchFamily="18" charset="0"/>
              </a:rPr>
              <a:t>Yenilemeye konu edilen taşıtın, istisnadan yararlanılan tarihten itibaren 2 tam yıl içerisinde satılması ve  işletme aktifinden çıkarılması şartı bulunmaktadır. </a:t>
            </a:r>
          </a:p>
          <a:p>
            <a:pPr lvl="0"/>
            <a:r>
              <a:rPr lang="tr-TR" dirty="0">
                <a:solidFill>
                  <a:schemeClr val="tx1"/>
                </a:solidFill>
                <a:latin typeface="Times New Roman" panose="02020603050405020304" pitchFamily="18" charset="0"/>
              </a:rPr>
              <a:t>Maddede ayrıca yeni taşıtın, ilk iktisap tarihinden itibaren üç tam yıl geçmeden, veraset yoluyla intikaller hariç, devri halinde adına kayıt ve tescil işlemi yapılandan; ticari yolcu veya yük taşımacılığı faaliyetinden çekilmesi (hurdaya çıkarılması hariç) halinde ise bu madde hükmünden yararlanandan, taşıtın ilk iktisabındaki matrah esas alınarak, devir veya ticari işletme faaliyetinden çekilme tarihindeki oran üzerinden hesaplanan özel tüketim vergisinin alınacaktır. </a:t>
            </a:r>
          </a:p>
          <a:p>
            <a:endParaRPr lang="tr-TR" dirty="0"/>
          </a:p>
        </p:txBody>
      </p:sp>
    </p:spTree>
    <p:extLst>
      <p:ext uri="{BB962C8B-B14F-4D97-AF65-F5344CB8AC3E}">
        <p14:creationId xmlns:p14="http://schemas.microsoft.com/office/powerpoint/2010/main" val="2643073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marR="0" rtl="0"/>
            <a:r>
              <a:rPr lang="en-US" b="1" i="0" u="none" strike="noStrike" baseline="0" dirty="0" err="1" smtClean="0">
                <a:solidFill>
                  <a:schemeClr val="accent2"/>
                </a:solidFill>
                <a:latin typeface="Times New Roman" panose="02020603050405020304" pitchFamily="18" charset="0"/>
              </a:rPr>
              <a:t>Kreş</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Ve</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Gündüz</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Bak</a:t>
            </a:r>
            <a:r>
              <a:rPr lang="tr-TR" b="1" i="0" u="none" strike="noStrike" baseline="0" dirty="0" smtClean="0">
                <a:solidFill>
                  <a:schemeClr val="accent2"/>
                </a:solidFill>
                <a:latin typeface="Times New Roman" panose="02020603050405020304" pitchFamily="18" charset="0"/>
              </a:rPr>
              <a:t>ı</a:t>
            </a:r>
            <a:r>
              <a:rPr lang="en-US" b="1" i="0" u="none" strike="noStrike" baseline="0" dirty="0" err="1" smtClean="0">
                <a:solidFill>
                  <a:schemeClr val="accent2"/>
                </a:solidFill>
                <a:latin typeface="Times New Roman" panose="02020603050405020304" pitchFamily="18" charset="0"/>
              </a:rPr>
              <a:t>mevlerine</a:t>
            </a:r>
            <a:r>
              <a:rPr lang="en-US" b="1" i="0" u="none" strike="noStrike" baseline="0" dirty="0" smtClean="0">
                <a:solidFill>
                  <a:schemeClr val="accent2"/>
                </a:solidFill>
                <a:latin typeface="Times New Roman" panose="02020603050405020304" pitchFamily="18" charset="0"/>
              </a:rPr>
              <a:t> 5 Y</a:t>
            </a:r>
            <a:r>
              <a:rPr lang="tr-TR" b="1" i="0" u="none" strike="noStrike" baseline="0" dirty="0" smtClean="0">
                <a:solidFill>
                  <a:schemeClr val="accent2"/>
                </a:solidFill>
                <a:latin typeface="Times New Roman" panose="02020603050405020304" pitchFamily="18" charset="0"/>
              </a:rPr>
              <a:t>ı</a:t>
            </a:r>
            <a:r>
              <a:rPr lang="en-US" b="1" i="0" u="none" strike="noStrike" baseline="0" dirty="0" err="1" smtClean="0">
                <a:solidFill>
                  <a:schemeClr val="accent2"/>
                </a:solidFill>
                <a:latin typeface="Times New Roman" panose="02020603050405020304" pitchFamily="18" charset="0"/>
              </a:rPr>
              <a:t>ll</a:t>
            </a:r>
            <a:r>
              <a:rPr lang="tr-TR" b="1" i="0" u="none" strike="noStrike" baseline="0" dirty="0" smtClean="0">
                <a:solidFill>
                  <a:schemeClr val="accent2"/>
                </a:solidFill>
                <a:latin typeface="Times New Roman" panose="02020603050405020304" pitchFamily="18" charset="0"/>
              </a:rPr>
              <a:t>ı</a:t>
            </a:r>
            <a:r>
              <a:rPr lang="en-US" b="1" i="0" u="none" strike="noStrike" baseline="0" dirty="0" smtClean="0">
                <a:solidFill>
                  <a:schemeClr val="accent2"/>
                </a:solidFill>
                <a:latin typeface="Times New Roman" panose="02020603050405020304" pitchFamily="18" charset="0"/>
              </a:rPr>
              <a:t>k </a:t>
            </a:r>
            <a:r>
              <a:rPr lang="en-US" b="1" i="0" u="none" strike="noStrike" baseline="0" dirty="0" err="1" smtClean="0">
                <a:solidFill>
                  <a:schemeClr val="accent2"/>
                </a:solidFill>
                <a:latin typeface="Times New Roman" panose="02020603050405020304" pitchFamily="18" charset="0"/>
              </a:rPr>
              <a:t>Kazanç</a:t>
            </a:r>
            <a:r>
              <a:rPr lang="en-US" b="1" i="0" u="none" strike="noStrike" baseline="0" dirty="0" smtClean="0">
                <a:solidFill>
                  <a:schemeClr val="accent2"/>
                </a:solidFill>
                <a:latin typeface="Times New Roman" panose="02020603050405020304" pitchFamily="18" charset="0"/>
              </a:rPr>
              <a:t> </a:t>
            </a:r>
            <a:r>
              <a:rPr lang="tr-TR" b="1" dirty="0" err="1">
                <a:solidFill>
                  <a:schemeClr val="accent2"/>
                </a:solidFill>
                <a:latin typeface="Times New Roman" panose="02020603050405020304" pitchFamily="18" charset="0"/>
              </a:rPr>
              <a:t>İ</a:t>
            </a:r>
            <a:r>
              <a:rPr lang="en-US" b="1" i="0" u="none" strike="noStrike" baseline="0" dirty="0" err="1" smtClean="0">
                <a:solidFill>
                  <a:schemeClr val="accent2"/>
                </a:solidFill>
                <a:latin typeface="Times New Roman" panose="02020603050405020304" pitchFamily="18" charset="0"/>
              </a:rPr>
              <a:t>st</a:t>
            </a:r>
            <a:r>
              <a:rPr lang="tr-TR" b="1" i="0" u="none" strike="noStrike" baseline="0" dirty="0" smtClean="0">
                <a:solidFill>
                  <a:schemeClr val="accent2"/>
                </a:solidFill>
                <a:latin typeface="Times New Roman" panose="02020603050405020304" pitchFamily="18" charset="0"/>
              </a:rPr>
              <a:t>ı</a:t>
            </a:r>
            <a:r>
              <a:rPr lang="en-US" b="1" i="0" u="none" strike="noStrike" baseline="0" dirty="0" err="1" smtClean="0">
                <a:solidFill>
                  <a:schemeClr val="accent2"/>
                </a:solidFill>
                <a:latin typeface="Times New Roman" panose="02020603050405020304" pitchFamily="18" charset="0"/>
              </a:rPr>
              <a:t>snas</a:t>
            </a:r>
            <a:r>
              <a:rPr lang="tr-TR" b="1" i="0" u="none" strike="noStrike" baseline="0" dirty="0" smtClean="0">
                <a:solidFill>
                  <a:schemeClr val="accent2"/>
                </a:solidFill>
                <a:latin typeface="Times New Roman" panose="02020603050405020304" pitchFamily="18" charset="0"/>
              </a:rPr>
              <a:t>ı</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Getirilmesi</a:t>
            </a:r>
            <a:r>
              <a:rPr lang="en-US" b="1" i="0" u="none" strike="noStrike" baseline="0" dirty="0" smtClean="0">
                <a:solidFill>
                  <a:schemeClr val="accent2"/>
                </a:solidFill>
                <a:latin typeface="Times New Roman" panose="02020603050405020304" pitchFamily="18" charset="0"/>
              </a:rPr>
              <a:t> </a:t>
            </a:r>
          </a:p>
        </p:txBody>
      </p:sp>
      <p:sp>
        <p:nvSpPr>
          <p:cNvPr id="3" name="Metin Yer Tutucusu 2"/>
          <p:cNvSpPr>
            <a:spLocks noGrp="1"/>
          </p:cNvSpPr>
          <p:nvPr>
            <p:ph type="body" idx="1"/>
          </p:nvPr>
        </p:nvSpPr>
        <p:spPr/>
        <p:txBody>
          <a:bodyPr>
            <a:normAutofit/>
          </a:bodyPr>
          <a:lstStyle/>
          <a:p>
            <a:pPr marR="0" lvl="0" rtl="0"/>
            <a:r>
              <a:rPr lang="tr-TR" b="0" i="0" u="none" strike="noStrike" baseline="0" dirty="0" smtClean="0">
                <a:solidFill>
                  <a:schemeClr val="tx1"/>
                </a:solidFill>
                <a:latin typeface="Times New Roman" panose="02020603050405020304" pitchFamily="18" charset="0"/>
              </a:rPr>
              <a:t>Kanunun </a:t>
            </a:r>
            <a:r>
              <a:rPr lang="tr-TR" b="1" i="0" u="none" strike="noStrike" baseline="0" dirty="0" smtClean="0">
                <a:solidFill>
                  <a:schemeClr val="tx1"/>
                </a:solidFill>
                <a:latin typeface="Times New Roman" panose="02020603050405020304" pitchFamily="18" charset="0"/>
              </a:rPr>
              <a:t>5 inci maddesiyle</a:t>
            </a:r>
            <a:r>
              <a:rPr lang="tr-TR" b="0" i="0" u="none" strike="noStrike" baseline="0" dirty="0" smtClean="0">
                <a:solidFill>
                  <a:schemeClr val="tx1"/>
                </a:solidFill>
                <a:latin typeface="Times New Roman" panose="02020603050405020304" pitchFamily="18" charset="0"/>
              </a:rPr>
              <a:t>, Gelir Vergisi Kanunu’nun </a:t>
            </a:r>
            <a:r>
              <a:rPr lang="tr-TR" b="1" i="0" u="none" strike="noStrike" baseline="0" dirty="0" smtClean="0">
                <a:solidFill>
                  <a:schemeClr val="tx1"/>
                </a:solidFill>
                <a:latin typeface="Times New Roman" panose="02020603050405020304" pitchFamily="18" charset="0"/>
              </a:rPr>
              <a:t>Eğitim ve öğretim işletmelerinde kazanç istisnası</a:t>
            </a:r>
            <a:r>
              <a:rPr lang="tr-TR" b="0" i="0" u="none" strike="noStrike" baseline="0" dirty="0" smtClean="0">
                <a:solidFill>
                  <a:schemeClr val="tx1"/>
                </a:solidFill>
                <a:latin typeface="Times New Roman" panose="02020603050405020304" pitchFamily="18" charset="0"/>
              </a:rPr>
              <a:t> başlıklı 20 </a:t>
            </a:r>
            <a:r>
              <a:rPr lang="tr-TR" b="0" i="0" u="none" strike="noStrike" baseline="0" dirty="0" err="1" smtClean="0">
                <a:solidFill>
                  <a:schemeClr val="tx1"/>
                </a:solidFill>
                <a:latin typeface="Times New Roman" panose="02020603050405020304" pitchFamily="18" charset="0"/>
              </a:rPr>
              <a:t>nci</a:t>
            </a:r>
            <a:r>
              <a:rPr lang="tr-TR" b="0" i="0" u="none" strike="noStrike" baseline="0" dirty="0" smtClean="0">
                <a:solidFill>
                  <a:schemeClr val="tx1"/>
                </a:solidFill>
                <a:latin typeface="Times New Roman" panose="02020603050405020304" pitchFamily="18" charset="0"/>
              </a:rPr>
              <a:t> maddesinde yapılan değişiklik ile özel kreş ve gündüz bakımevlerine faaliyete geçtiği vergilendirme döneminden itibaren 5 vergilendirme dönemi süresince elde ettikleri kazançları gelir vergisinden istisna edilmiştir.</a:t>
            </a:r>
          </a:p>
          <a:p>
            <a:pPr marR="0" lvl="0" rtl="0"/>
            <a:r>
              <a:rPr lang="tr-TR" b="0" i="0" u="none" strike="noStrike" baseline="0" dirty="0" smtClean="0">
                <a:solidFill>
                  <a:schemeClr val="tx1"/>
                </a:solidFill>
                <a:latin typeface="Times New Roman" panose="02020603050405020304" pitchFamily="18" charset="0"/>
              </a:rPr>
              <a:t>Ayrıca benzer bir düzenleme, yine bu Kanunun </a:t>
            </a:r>
            <a:r>
              <a:rPr lang="tr-TR" b="1" i="0" u="none" strike="noStrike" baseline="0" dirty="0" smtClean="0">
                <a:solidFill>
                  <a:schemeClr val="tx1"/>
                </a:solidFill>
                <a:latin typeface="Times New Roman" panose="02020603050405020304" pitchFamily="18" charset="0"/>
              </a:rPr>
              <a:t>64 üncü maddesiyle</a:t>
            </a:r>
            <a:r>
              <a:rPr lang="tr-TR" b="0" i="0" u="none" strike="noStrike" baseline="0" dirty="0" smtClean="0">
                <a:solidFill>
                  <a:schemeClr val="tx1"/>
                </a:solidFill>
                <a:latin typeface="Times New Roman" panose="02020603050405020304" pitchFamily="18" charset="0"/>
              </a:rPr>
              <a:t>, Kurumlar Vergisi Kanunu’nun </a:t>
            </a:r>
            <a:r>
              <a:rPr lang="tr-TR" b="1" i="0" u="none" strike="noStrike" baseline="0" dirty="0" smtClean="0">
                <a:solidFill>
                  <a:schemeClr val="tx1"/>
                </a:solidFill>
                <a:latin typeface="Times New Roman" panose="02020603050405020304" pitchFamily="18" charset="0"/>
              </a:rPr>
              <a:t>İstisnalar </a:t>
            </a:r>
            <a:r>
              <a:rPr lang="tr-TR" b="0" i="0" u="none" strike="noStrike" baseline="0" dirty="0" smtClean="0">
                <a:solidFill>
                  <a:schemeClr val="tx1"/>
                </a:solidFill>
                <a:latin typeface="Times New Roman" panose="02020603050405020304" pitchFamily="18" charset="0"/>
              </a:rPr>
              <a:t>başlıklı 5 inci maddesinde yapılmıştır.</a:t>
            </a:r>
          </a:p>
          <a:p>
            <a:pPr marR="0" lvl="0" rtl="0"/>
            <a:r>
              <a:rPr lang="tr-TR" b="0" i="0" u="none" strike="noStrike" baseline="0" dirty="0" smtClean="0">
                <a:solidFill>
                  <a:schemeClr val="tx1"/>
                </a:solidFill>
                <a:latin typeface="Times New Roman" panose="02020603050405020304" pitchFamily="18" charset="0"/>
              </a:rPr>
              <a:t>Maddenin yürürlük tarihi: 01/01/2017 tarihinden itibaren faaliyete başlayan özel kreş ve gündüz bakımevlerine uygulanmak üzere 7/9/2016 tarihinde yürürlüğe girmiştir.</a:t>
            </a:r>
          </a:p>
        </p:txBody>
      </p:sp>
    </p:spTree>
    <p:extLst>
      <p:ext uri="{BB962C8B-B14F-4D97-AF65-F5344CB8AC3E}">
        <p14:creationId xmlns:p14="http://schemas.microsoft.com/office/powerpoint/2010/main" val="527230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marR="0" rtl="0"/>
            <a:r>
              <a:rPr lang="en-US" sz="2400" b="1" i="0" u="none" strike="noStrike" baseline="0" dirty="0" err="1" smtClean="0">
                <a:solidFill>
                  <a:schemeClr val="accent2"/>
                </a:solidFill>
                <a:latin typeface="Times New Roman" panose="02020603050405020304" pitchFamily="18" charset="0"/>
              </a:rPr>
              <a:t>İnşaat</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İşlerinde</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Kdv</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İstisnasi</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İçin</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Stratejik</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Yat</a:t>
            </a:r>
            <a:r>
              <a:rPr lang="tr-TR" sz="2400" b="1" i="0" u="none" strike="noStrike" baseline="0" dirty="0" smtClean="0">
                <a:solidFill>
                  <a:schemeClr val="accent2"/>
                </a:solidFill>
                <a:latin typeface="Times New Roman" panose="02020603050405020304" pitchFamily="18" charset="0"/>
              </a:rPr>
              <a:t>ı</a:t>
            </a:r>
            <a:r>
              <a:rPr lang="en-US" sz="2400" b="1" i="0" u="none" strike="noStrike" baseline="0" dirty="0" smtClean="0">
                <a:solidFill>
                  <a:schemeClr val="accent2"/>
                </a:solidFill>
                <a:latin typeface="Times New Roman" panose="02020603050405020304" pitchFamily="18" charset="0"/>
              </a:rPr>
              <a:t>r</a:t>
            </a:r>
            <a:r>
              <a:rPr lang="tr-TR" sz="2400" b="1" i="0" u="none" strike="noStrike" baseline="0" dirty="0" smtClean="0">
                <a:solidFill>
                  <a:schemeClr val="accent2"/>
                </a:solidFill>
                <a:latin typeface="Times New Roman" panose="02020603050405020304" pitchFamily="18" charset="0"/>
              </a:rPr>
              <a:t>ı</a:t>
            </a:r>
            <a:r>
              <a:rPr lang="en-US" sz="2400" b="1" i="0" u="none" strike="noStrike" baseline="0" dirty="0" smtClean="0">
                <a:solidFill>
                  <a:schemeClr val="accent2"/>
                </a:solidFill>
                <a:latin typeface="Times New Roman" panose="02020603050405020304" pitchFamily="18" charset="0"/>
              </a:rPr>
              <a:t>m” </a:t>
            </a:r>
            <a:r>
              <a:rPr lang="en-US" sz="2400" b="1" i="0" u="none" strike="noStrike" baseline="0" dirty="0" err="1" smtClean="0">
                <a:solidFill>
                  <a:schemeClr val="accent2"/>
                </a:solidFill>
                <a:latin typeface="Times New Roman" panose="02020603050405020304" pitchFamily="18" charset="0"/>
              </a:rPr>
              <a:t>Olma</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Şart</a:t>
            </a:r>
            <a:r>
              <a:rPr lang="tr-TR" sz="2400" b="1" i="0" u="none" strike="noStrike" baseline="0" dirty="0" smtClean="0">
                <a:solidFill>
                  <a:schemeClr val="accent2"/>
                </a:solidFill>
                <a:latin typeface="Times New Roman" panose="02020603050405020304" pitchFamily="18" charset="0"/>
              </a:rPr>
              <a:t>ı</a:t>
            </a:r>
            <a:r>
              <a:rPr lang="en-US" sz="2400" b="1" i="0" u="none" strike="noStrike" baseline="0" dirty="0" smtClean="0">
                <a:solidFill>
                  <a:schemeClr val="accent2"/>
                </a:solidFill>
                <a:latin typeface="Times New Roman" panose="02020603050405020304" pitchFamily="18" charset="0"/>
              </a:rPr>
              <a:t>n</a:t>
            </a:r>
            <a:r>
              <a:rPr lang="tr-TR" sz="2400" b="1" i="0" u="none" strike="noStrike" baseline="0" dirty="0" smtClean="0">
                <a:solidFill>
                  <a:schemeClr val="accent2"/>
                </a:solidFill>
                <a:latin typeface="Times New Roman" panose="02020603050405020304" pitchFamily="18" charset="0"/>
              </a:rPr>
              <a:t>ı</a:t>
            </a:r>
            <a:r>
              <a:rPr lang="en-US" sz="2400" b="1" i="0" u="none" strike="noStrike" baseline="0" dirty="0" smtClean="0">
                <a:solidFill>
                  <a:schemeClr val="accent2"/>
                </a:solidFill>
                <a:latin typeface="Times New Roman" panose="02020603050405020304" pitchFamily="18" charset="0"/>
              </a:rPr>
              <a:t>n </a:t>
            </a:r>
            <a:r>
              <a:rPr lang="en-US" sz="2400" b="1" i="0" u="none" strike="noStrike" baseline="0" dirty="0" err="1" smtClean="0">
                <a:solidFill>
                  <a:schemeClr val="accent2"/>
                </a:solidFill>
                <a:latin typeface="Times New Roman" panose="02020603050405020304" pitchFamily="18" charset="0"/>
              </a:rPr>
              <a:t>Kald</a:t>
            </a:r>
            <a:r>
              <a:rPr lang="tr-TR" sz="2400" b="1" i="0" u="none" strike="noStrike" baseline="0" dirty="0" smtClean="0">
                <a:solidFill>
                  <a:schemeClr val="accent2"/>
                </a:solidFill>
                <a:latin typeface="Times New Roman" panose="02020603050405020304" pitchFamily="18" charset="0"/>
              </a:rPr>
              <a:t>ı</a:t>
            </a:r>
            <a:r>
              <a:rPr lang="en-US" sz="2400" b="1" i="0" u="none" strike="noStrike" baseline="0" dirty="0" smtClean="0">
                <a:solidFill>
                  <a:schemeClr val="accent2"/>
                </a:solidFill>
                <a:latin typeface="Times New Roman" panose="02020603050405020304" pitchFamily="18" charset="0"/>
              </a:rPr>
              <a:t>r</a:t>
            </a:r>
            <a:r>
              <a:rPr lang="tr-TR" sz="2400" b="1" i="0" u="none" strike="noStrike" baseline="0" dirty="0" smtClean="0">
                <a:solidFill>
                  <a:schemeClr val="accent2"/>
                </a:solidFill>
                <a:latin typeface="Times New Roman" panose="02020603050405020304" pitchFamily="18" charset="0"/>
              </a:rPr>
              <a:t>ı</a:t>
            </a:r>
            <a:r>
              <a:rPr lang="en-US" sz="2400" b="1" i="0" u="none" strike="noStrike" baseline="0" dirty="0" err="1" smtClean="0">
                <a:solidFill>
                  <a:schemeClr val="accent2"/>
                </a:solidFill>
                <a:latin typeface="Times New Roman" panose="02020603050405020304" pitchFamily="18" charset="0"/>
              </a:rPr>
              <a:t>lmas</a:t>
            </a:r>
            <a:r>
              <a:rPr lang="tr-TR" sz="2400" b="1" i="0" u="none" strike="noStrike" baseline="0" dirty="0" smtClean="0">
                <a:solidFill>
                  <a:schemeClr val="accent2"/>
                </a:solidFill>
                <a:latin typeface="Times New Roman" panose="02020603050405020304" pitchFamily="18" charset="0"/>
              </a:rPr>
              <a:t>ı</a:t>
            </a:r>
            <a:r>
              <a:rPr lang="en-US" sz="2400" b="1" i="0" u="none" strike="noStrike" baseline="0" dirty="0" smtClean="0">
                <a:solidFill>
                  <a:schemeClr val="accent2"/>
                </a:solidFill>
                <a:latin typeface="Times New Roman" panose="02020603050405020304" pitchFamily="18" charset="0"/>
              </a:rPr>
              <a:t> </a:t>
            </a:r>
            <a:r>
              <a:rPr lang="tr-TR" sz="2400" b="1" dirty="0" err="1">
                <a:solidFill>
                  <a:schemeClr val="accent2"/>
                </a:solidFill>
                <a:latin typeface="Times New Roman" panose="02020603050405020304" pitchFamily="18" charset="0"/>
              </a:rPr>
              <a:t>v</a:t>
            </a:r>
            <a:r>
              <a:rPr lang="en-US" sz="2400" b="1" i="0" u="none" strike="noStrike" baseline="0" dirty="0" smtClean="0">
                <a:solidFill>
                  <a:schemeClr val="accent2"/>
                </a:solidFill>
                <a:latin typeface="Times New Roman" panose="02020603050405020304" pitchFamily="18" charset="0"/>
              </a:rPr>
              <a:t>e 500 </a:t>
            </a:r>
            <a:r>
              <a:rPr lang="en-US" sz="2400" b="1" i="0" u="none" strike="noStrike" baseline="0" dirty="0" err="1" smtClean="0">
                <a:solidFill>
                  <a:schemeClr val="accent2"/>
                </a:solidFill>
                <a:latin typeface="Times New Roman" panose="02020603050405020304" pitchFamily="18" charset="0"/>
              </a:rPr>
              <a:t>Milyon</a:t>
            </a:r>
            <a:r>
              <a:rPr lang="en-US" sz="2400" b="1" i="0" u="none" strike="noStrike" baseline="0" dirty="0" smtClean="0">
                <a:solidFill>
                  <a:schemeClr val="accent2"/>
                </a:solidFill>
                <a:latin typeface="Times New Roman" panose="02020603050405020304" pitchFamily="18" charset="0"/>
              </a:rPr>
              <a:t> T</a:t>
            </a:r>
            <a:r>
              <a:rPr lang="tr-TR" sz="2400" b="1" i="0" u="none" strike="noStrike" baseline="0" dirty="0" smtClean="0">
                <a:solidFill>
                  <a:schemeClr val="accent2"/>
                </a:solidFill>
                <a:latin typeface="Times New Roman" panose="02020603050405020304" pitchFamily="18" charset="0"/>
              </a:rPr>
              <a:t>L</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Tutarindaki</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Asgari</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Yatirim</a:t>
            </a:r>
            <a:r>
              <a:rPr lang="en-US" sz="2400" b="1" i="0" u="none" strike="noStrike" baseline="0" dirty="0" smtClean="0">
                <a:solidFill>
                  <a:schemeClr val="accent2"/>
                </a:solidFill>
                <a:latin typeface="Times New Roman" panose="02020603050405020304" pitchFamily="18" charset="0"/>
              </a:rPr>
              <a:t> </a:t>
            </a:r>
            <a:r>
              <a:rPr lang="en-US" sz="2400" b="1" i="0" u="none" strike="noStrike" baseline="0" dirty="0" err="1" smtClean="0">
                <a:solidFill>
                  <a:schemeClr val="accent2"/>
                </a:solidFill>
                <a:latin typeface="Times New Roman" panose="02020603050405020304" pitchFamily="18" charset="0"/>
              </a:rPr>
              <a:t>Şartinin</a:t>
            </a:r>
            <a:r>
              <a:rPr lang="en-US" sz="2400" b="1" i="0" u="none" strike="noStrike" baseline="0" dirty="0" smtClean="0">
                <a:solidFill>
                  <a:schemeClr val="accent2"/>
                </a:solidFill>
                <a:latin typeface="Times New Roman" panose="02020603050405020304" pitchFamily="18" charset="0"/>
              </a:rPr>
              <a:t> 50 </a:t>
            </a:r>
            <a:r>
              <a:rPr lang="en-US" sz="2400" b="1" i="0" u="none" strike="noStrike" baseline="0" dirty="0" err="1" smtClean="0">
                <a:solidFill>
                  <a:schemeClr val="accent2"/>
                </a:solidFill>
                <a:latin typeface="Times New Roman" panose="02020603050405020304" pitchFamily="18" charset="0"/>
              </a:rPr>
              <a:t>Milyon</a:t>
            </a:r>
            <a:r>
              <a:rPr lang="en-US" sz="2400" b="1" i="0" u="none" strike="noStrike" baseline="0" dirty="0" smtClean="0">
                <a:solidFill>
                  <a:schemeClr val="accent2"/>
                </a:solidFill>
                <a:latin typeface="Times New Roman" panose="02020603050405020304" pitchFamily="18" charset="0"/>
              </a:rPr>
              <a:t> </a:t>
            </a:r>
            <a:r>
              <a:rPr lang="tr-TR" sz="2400" b="1" i="0" u="none" strike="noStrike" baseline="0" dirty="0" smtClean="0">
                <a:solidFill>
                  <a:schemeClr val="accent2"/>
                </a:solidFill>
                <a:latin typeface="Times New Roman" panose="02020603050405020304" pitchFamily="18" charset="0"/>
              </a:rPr>
              <a:t>TL </a:t>
            </a:r>
            <a:r>
              <a:rPr lang="en-US" sz="2400" b="1" i="0" u="none" strike="noStrike" baseline="0" dirty="0" err="1" smtClean="0">
                <a:solidFill>
                  <a:schemeClr val="accent2"/>
                </a:solidFill>
                <a:latin typeface="Times New Roman" panose="02020603050405020304" pitchFamily="18" charset="0"/>
              </a:rPr>
              <a:t>Tutarina</a:t>
            </a:r>
            <a:r>
              <a:rPr lang="en-US" sz="2400" b="1" i="0" u="none" strike="noStrike" baseline="0" dirty="0" smtClean="0">
                <a:solidFill>
                  <a:schemeClr val="accent2"/>
                </a:solidFill>
                <a:latin typeface="Times New Roman" panose="02020603050405020304" pitchFamily="18" charset="0"/>
              </a:rPr>
              <a:t> Kadar </a:t>
            </a:r>
            <a:r>
              <a:rPr lang="en-US" sz="2400" b="1" i="0" u="none" strike="noStrike" baseline="0" dirty="0" err="1" smtClean="0">
                <a:solidFill>
                  <a:schemeClr val="accent2"/>
                </a:solidFill>
                <a:latin typeface="Times New Roman" panose="02020603050405020304" pitchFamily="18" charset="0"/>
              </a:rPr>
              <a:t>İndirilmesi</a:t>
            </a:r>
            <a:endParaRPr lang="en-US" sz="2400" b="1" i="0" u="none" strike="noStrike" baseline="0" dirty="0" smtClean="0">
              <a:solidFill>
                <a:schemeClr val="accent2"/>
              </a:solidFill>
              <a:latin typeface="Times New Roman" panose="02020603050405020304" pitchFamily="18" charset="0"/>
            </a:endParaRPr>
          </a:p>
        </p:txBody>
      </p:sp>
      <p:sp>
        <p:nvSpPr>
          <p:cNvPr id="3" name="Metin Yer Tutucusu 2"/>
          <p:cNvSpPr>
            <a:spLocks noGrp="1"/>
          </p:cNvSpPr>
          <p:nvPr>
            <p:ph type="body" idx="1"/>
          </p:nvPr>
        </p:nvSpPr>
        <p:spPr>
          <a:xfrm>
            <a:off x="390144" y="2355977"/>
            <a:ext cx="10515600" cy="4351338"/>
          </a:xfrm>
        </p:spPr>
        <p:txBody>
          <a:bodyPr/>
          <a:lstStyle/>
          <a:p>
            <a:pPr marR="0" lvl="0" rtl="0"/>
            <a:r>
              <a:rPr lang="tr-TR" b="0" i="0" u="none" strike="noStrike" baseline="0" dirty="0" smtClean="0">
                <a:solidFill>
                  <a:schemeClr val="tx1"/>
                </a:solidFill>
                <a:latin typeface="Times New Roman" panose="02020603050405020304" pitchFamily="18" charset="0"/>
              </a:rPr>
              <a:t>Bu Kanunun </a:t>
            </a:r>
            <a:r>
              <a:rPr lang="tr-TR" b="1" i="0" u="none" strike="noStrike" baseline="0" dirty="0" smtClean="0">
                <a:solidFill>
                  <a:schemeClr val="tx1"/>
                </a:solidFill>
                <a:latin typeface="Times New Roman" panose="02020603050405020304" pitchFamily="18" charset="0"/>
              </a:rPr>
              <a:t>36 </a:t>
            </a:r>
            <a:r>
              <a:rPr lang="tr-TR" b="1" i="0" u="none" strike="noStrike" baseline="0" dirty="0" err="1" smtClean="0">
                <a:solidFill>
                  <a:schemeClr val="tx1"/>
                </a:solidFill>
                <a:latin typeface="Times New Roman" panose="02020603050405020304" pitchFamily="18" charset="0"/>
              </a:rPr>
              <a:t>ncı</a:t>
            </a:r>
            <a:r>
              <a:rPr lang="tr-TR" b="1" i="0" u="none" strike="noStrike" baseline="0" dirty="0" smtClean="0">
                <a:solidFill>
                  <a:schemeClr val="tx1"/>
                </a:solidFill>
                <a:latin typeface="Times New Roman" panose="02020603050405020304" pitchFamily="18" charset="0"/>
              </a:rPr>
              <a:t> maddesiyle</a:t>
            </a:r>
            <a:r>
              <a:rPr lang="tr-TR" b="0" i="0" u="none" strike="noStrike" baseline="0" dirty="0" smtClean="0">
                <a:solidFill>
                  <a:schemeClr val="tx1"/>
                </a:solidFill>
                <a:latin typeface="Times New Roman" panose="02020603050405020304" pitchFamily="18" charset="0"/>
              </a:rPr>
              <a:t>, Katma Değer Vergisi Kanunu’nun </a:t>
            </a:r>
            <a:r>
              <a:rPr lang="tr-TR" b="1" i="0" u="none" strike="noStrike" baseline="0" dirty="0" smtClean="0">
                <a:solidFill>
                  <a:schemeClr val="tx1"/>
                </a:solidFill>
                <a:latin typeface="Times New Roman" panose="02020603050405020304" pitchFamily="18" charset="0"/>
              </a:rPr>
              <a:t>Büyük ve stratejik yatırımlarda iade</a:t>
            </a:r>
            <a:r>
              <a:rPr lang="tr-TR" b="0" i="0" u="none" strike="noStrike" baseline="0" dirty="0" smtClean="0">
                <a:solidFill>
                  <a:schemeClr val="tx1"/>
                </a:solidFill>
                <a:latin typeface="Times New Roman" panose="02020603050405020304" pitchFamily="18" charset="0"/>
              </a:rPr>
              <a:t> başlıklı geçici 30 uncu maddesinde yapılan değişiklik ile yatırım teşvik belgesi kapsamında bulunan yatırımlara ilişkin inşaat işleri nedeniyle katma değer vergisi istisnası için “stratejik yatırım” olma şartı kaldırılmakta ve 500 milyon Türk Lirası tutarındaki asgari yatırım şartının 50 milyon Türk Lirası tutarına kadar indirilmesi veya Kanunda belirlenen sınırın iki katma kadar artırılması konusunda Bakanlar Kuruluna yetki verilmektedir.</a:t>
            </a:r>
          </a:p>
        </p:txBody>
      </p:sp>
    </p:spTree>
    <p:extLst>
      <p:ext uri="{BB962C8B-B14F-4D97-AF65-F5344CB8AC3E}">
        <p14:creationId xmlns:p14="http://schemas.microsoft.com/office/powerpoint/2010/main" val="3682347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marR="0" rtl="0"/>
            <a:r>
              <a:rPr lang="en-US" b="1" i="0" u="none" strike="noStrike" baseline="0" dirty="0" err="1" smtClean="0">
                <a:solidFill>
                  <a:schemeClr val="accent2"/>
                </a:solidFill>
                <a:latin typeface="Times New Roman" panose="02020603050405020304" pitchFamily="18" charset="0"/>
              </a:rPr>
              <a:t>Şehit</a:t>
            </a:r>
            <a:r>
              <a:rPr lang="en-US" b="1" i="0" u="none" strike="noStrike" baseline="0" dirty="0" smtClean="0">
                <a:solidFill>
                  <a:schemeClr val="accent2"/>
                </a:solidFill>
                <a:latin typeface="Times New Roman" panose="02020603050405020304" pitchFamily="18" charset="0"/>
              </a:rPr>
              <a:t> </a:t>
            </a:r>
            <a:r>
              <a:rPr lang="en-US" b="1" i="0" u="none" strike="noStrike" baseline="0" dirty="0" smtClean="0">
                <a:solidFill>
                  <a:schemeClr val="accent2"/>
                </a:solidFill>
                <a:latin typeface="Times New Roman" panose="02020603050405020304" pitchFamily="18" charset="0"/>
              </a:rPr>
              <a:t>Yak</a:t>
            </a:r>
            <a:r>
              <a:rPr lang="tr-TR" b="1" i="0" u="none" strike="noStrike" baseline="0" dirty="0" smtClean="0">
                <a:solidFill>
                  <a:schemeClr val="accent2"/>
                </a:solidFill>
                <a:latin typeface="Times New Roman" panose="02020603050405020304" pitchFamily="18" charset="0"/>
              </a:rPr>
              <a:t>ı</a:t>
            </a:r>
            <a:r>
              <a:rPr lang="en-US" b="1" i="0" u="none" strike="noStrike" baseline="0" dirty="0" err="1" smtClean="0">
                <a:solidFill>
                  <a:schemeClr val="accent2"/>
                </a:solidFill>
                <a:latin typeface="Times New Roman" panose="02020603050405020304" pitchFamily="18" charset="0"/>
              </a:rPr>
              <a:t>nlar</a:t>
            </a:r>
            <a:r>
              <a:rPr lang="tr-TR" b="1" i="0" u="none" strike="noStrike" baseline="0" dirty="0" smtClean="0">
                <a:solidFill>
                  <a:schemeClr val="accent2"/>
                </a:solidFill>
                <a:latin typeface="Times New Roman" panose="02020603050405020304" pitchFamily="18" charset="0"/>
              </a:rPr>
              <a:t>ı</a:t>
            </a:r>
            <a:r>
              <a:rPr lang="en-US" b="1" i="0" u="none" strike="noStrike" baseline="0" dirty="0" smtClean="0">
                <a:solidFill>
                  <a:schemeClr val="accent2"/>
                </a:solidFill>
                <a:latin typeface="Times New Roman" panose="02020603050405020304" pitchFamily="18" charset="0"/>
              </a:rPr>
              <a:t>n</a:t>
            </a:r>
            <a:r>
              <a:rPr lang="tr-TR" b="1" i="0" u="none" strike="noStrike" baseline="0" dirty="0" smtClean="0">
                <a:solidFill>
                  <a:schemeClr val="accent2"/>
                </a:solidFill>
                <a:latin typeface="Times New Roman" panose="02020603050405020304" pitchFamily="18" charset="0"/>
              </a:rPr>
              <a:t>ı</a:t>
            </a:r>
            <a:r>
              <a:rPr lang="en-US" b="1" i="0" u="none" strike="noStrike" baseline="0" dirty="0" smtClean="0">
                <a:solidFill>
                  <a:schemeClr val="accent2"/>
                </a:solidFill>
                <a:latin typeface="Times New Roman" panose="02020603050405020304" pitchFamily="18" charset="0"/>
              </a:rPr>
              <a:t>n Ö</a:t>
            </a:r>
            <a:r>
              <a:rPr lang="tr-TR" b="1" i="0" u="none" strike="noStrike" baseline="0" dirty="0" smtClean="0">
                <a:solidFill>
                  <a:schemeClr val="accent2"/>
                </a:solidFill>
                <a:latin typeface="Times New Roman" panose="02020603050405020304" pitchFamily="18" charset="0"/>
              </a:rPr>
              <a:t>TV</a:t>
            </a:r>
            <a:r>
              <a:rPr lang="en-US" b="1" i="0" u="none" strike="noStrike" baseline="0" dirty="0" smtClean="0">
                <a:solidFill>
                  <a:schemeClr val="accent2"/>
                </a:solidFill>
                <a:latin typeface="Times New Roman" panose="02020603050405020304" pitchFamily="18" charset="0"/>
              </a:rPr>
              <a:t>’</a:t>
            </a:r>
            <a:r>
              <a:rPr lang="en-US" b="1" i="0" u="none" strike="noStrike" baseline="0" dirty="0" err="1" smtClean="0">
                <a:solidFill>
                  <a:schemeClr val="accent2"/>
                </a:solidFill>
                <a:latin typeface="Times New Roman" panose="02020603050405020304" pitchFamily="18" charset="0"/>
              </a:rPr>
              <a:t>siz</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Araç</a:t>
            </a:r>
            <a:r>
              <a:rPr lang="en-US" b="1" i="0" u="none" strike="noStrike" baseline="0" dirty="0" smtClean="0">
                <a:solidFill>
                  <a:schemeClr val="accent2"/>
                </a:solidFill>
                <a:latin typeface="Times New Roman" panose="02020603050405020304" pitchFamily="18" charset="0"/>
              </a:rPr>
              <a:t> </a:t>
            </a:r>
            <a:r>
              <a:rPr lang="en-US" b="1" i="0" u="none" strike="noStrike" baseline="0" dirty="0" err="1" smtClean="0">
                <a:solidFill>
                  <a:schemeClr val="accent2"/>
                </a:solidFill>
                <a:latin typeface="Times New Roman" panose="02020603050405020304" pitchFamily="18" charset="0"/>
              </a:rPr>
              <a:t>Alabilmesi</a:t>
            </a:r>
            <a:endParaRPr lang="en-US" b="1" i="0" u="none" strike="noStrike" baseline="0" dirty="0" smtClean="0">
              <a:solidFill>
                <a:schemeClr val="accent2"/>
              </a:solidFill>
              <a:latin typeface="Times New Roman" panose="02020603050405020304" pitchFamily="18" charset="0"/>
            </a:endParaRPr>
          </a:p>
        </p:txBody>
      </p:sp>
      <p:sp>
        <p:nvSpPr>
          <p:cNvPr id="3" name="Metin Yer Tutucusu 2"/>
          <p:cNvSpPr>
            <a:spLocks noGrp="1"/>
          </p:cNvSpPr>
          <p:nvPr>
            <p:ph type="body" idx="1"/>
          </p:nvPr>
        </p:nvSpPr>
        <p:spPr/>
        <p:txBody>
          <a:bodyPr/>
          <a:lstStyle/>
          <a:p>
            <a:pPr marR="0" lvl="0" rtl="0"/>
            <a:r>
              <a:rPr lang="tr-TR" b="0" i="0" u="none" strike="noStrike" baseline="0" dirty="0" smtClean="0">
                <a:solidFill>
                  <a:schemeClr val="tx1"/>
                </a:solidFill>
                <a:latin typeface="Times New Roman" panose="02020603050405020304" pitchFamily="18" charset="0"/>
              </a:rPr>
              <a:t>Bu Kanunun </a:t>
            </a:r>
            <a:r>
              <a:rPr lang="tr-TR" b="1" i="0" u="none" strike="noStrike" baseline="0" dirty="0" smtClean="0">
                <a:solidFill>
                  <a:schemeClr val="tx1"/>
                </a:solidFill>
                <a:latin typeface="Times New Roman" panose="02020603050405020304" pitchFamily="18" charset="0"/>
              </a:rPr>
              <a:t>51 inci maddesiyle</a:t>
            </a:r>
            <a:r>
              <a:rPr lang="tr-TR" b="0" i="0" u="none" strike="noStrike" baseline="0" dirty="0" smtClean="0">
                <a:solidFill>
                  <a:schemeClr val="tx1"/>
                </a:solidFill>
                <a:latin typeface="Times New Roman" panose="02020603050405020304" pitchFamily="18" charset="0"/>
              </a:rPr>
              <a:t>, Özel Tüketim Vergisi Kanunu’nun </a:t>
            </a:r>
            <a:r>
              <a:rPr lang="tr-TR" b="1" i="0" u="none" strike="noStrike" baseline="0" dirty="0" smtClean="0">
                <a:solidFill>
                  <a:schemeClr val="tx1"/>
                </a:solidFill>
                <a:latin typeface="Times New Roman" panose="02020603050405020304" pitchFamily="18" charset="0"/>
              </a:rPr>
              <a:t>Diğer istisnalar</a:t>
            </a:r>
            <a:r>
              <a:rPr lang="tr-TR" b="0" i="0" u="none" strike="noStrike" baseline="0" dirty="0" smtClean="0">
                <a:solidFill>
                  <a:schemeClr val="tx1"/>
                </a:solidFill>
                <a:latin typeface="Times New Roman" panose="02020603050405020304" pitchFamily="18" charset="0"/>
              </a:rPr>
              <a:t> başlıklı 7 </a:t>
            </a:r>
            <a:r>
              <a:rPr lang="tr-TR" b="0" i="0" u="none" strike="noStrike" baseline="0" dirty="0" err="1" smtClean="0">
                <a:solidFill>
                  <a:schemeClr val="tx1"/>
                </a:solidFill>
                <a:latin typeface="Times New Roman" panose="02020603050405020304" pitchFamily="18" charset="0"/>
              </a:rPr>
              <a:t>nci</a:t>
            </a:r>
            <a:r>
              <a:rPr lang="tr-TR" b="0" i="0" u="none" strike="noStrike" baseline="0" dirty="0" smtClean="0">
                <a:solidFill>
                  <a:schemeClr val="tx1"/>
                </a:solidFill>
                <a:latin typeface="Times New Roman" panose="02020603050405020304" pitchFamily="18" charset="0"/>
              </a:rPr>
              <a:t> maddesinde yapılan değişiklik ile şehit eş veya çocuklarının, şehidin eş ve çocuğunun bulunmaması halinde ise anne veya babasının bir defaya mahsus olmak üzere özel tüketim vergisi ödemeksizin araç alabilmelerine imkan sağlanmaktadır.</a:t>
            </a:r>
          </a:p>
        </p:txBody>
      </p:sp>
    </p:spTree>
    <p:extLst>
      <p:ext uri="{BB962C8B-B14F-4D97-AF65-F5344CB8AC3E}">
        <p14:creationId xmlns:p14="http://schemas.microsoft.com/office/powerpoint/2010/main" val="2034690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Past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TotalTime>
  <Words>733</Words>
  <Application>Microsoft Office PowerPoint</Application>
  <PresentationFormat>Geniş ekran</PresentationFormat>
  <Paragraphs>35</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Times New Roman</vt:lpstr>
      <vt:lpstr>Trebuchet MS</vt:lpstr>
      <vt:lpstr>Wingdings 3</vt:lpstr>
      <vt:lpstr>Kristal</vt:lpstr>
      <vt:lpstr>   6745 SAYILI “YATIRIMLARIN PROJE BAZINDA DESTEKLENMESİ İLE BAZI KANUN VE KANUN HÜKMÜNDE KARARNAMELERDE DEĞİŞİKLİK YAPILMASINA DAİR KANUN”DA YER ALAN ÖNEMLİ DÜZENLEMELER </vt:lpstr>
      <vt:lpstr>Kısaca;</vt:lpstr>
      <vt:lpstr>PowerPoint Sunusu</vt:lpstr>
      <vt:lpstr>Bağ-Kur (4/B) Sigortalıların Prim Ödemelerine 5 Puanlık İndirim Sağlanması</vt:lpstr>
      <vt:lpstr>İş Güvenliği Uzmanı, İşyeri Hekimi Ve Diğer Sağlık Personeli Çalıştırma Zorunluluğu Başlangıç Tarihleri</vt:lpstr>
      <vt:lpstr> Ticari Yolcu ve Yük Taşımacılığı Kapsamındaki Taşıtların ÖTV’siz Yenilenmesi </vt:lpstr>
      <vt:lpstr>Kreş Ve Gündüz Bakımevlerine 5 Yıllık Kazanç İstısnası Getirilmesi </vt:lpstr>
      <vt:lpstr>İnşaat İşlerinde Kdv İstisnasi İçin “Stratejik Yatırım” Olma Şartının Kaldırılması ve 500 Milyon TL Tutarindaki Asgari Yatirim Şartinin 50 Milyon TL Tutarina Kadar İndirilmesi</vt:lpstr>
      <vt:lpstr>Şehit Yakınlarının ÖTV’siz Araç Alabilmesi</vt:lpstr>
      <vt:lpstr>Cep Telefonlarindaki Asgari Maktu Özel Tüketim Vergisi Tutarının Artırılması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6745 SAYILI “YATIRIMLARIN PROJE BAZINDA DESTEKLENMESİ İLE BAZI KANUN VE KANUN HÜKMÜNDE KARARNAMELERDE DEĞİŞİKLİK YAPILMASINA DAİR KANUN”DA YER ALAN ÖNEMLİ DÜZENLEMELER </dc:title>
  <dc:creator>SERDAR KARAKUŞ</dc:creator>
  <cp:lastModifiedBy>SERDAR KARAKUŞ</cp:lastModifiedBy>
  <cp:revision>4</cp:revision>
  <dcterms:created xsi:type="dcterms:W3CDTF">2016-10-10T11:11:08Z</dcterms:created>
  <dcterms:modified xsi:type="dcterms:W3CDTF">2016-10-12T06:26:17Z</dcterms:modified>
</cp:coreProperties>
</file>