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E2BBA274-7E3D-4B92-AEB2-92081EA79A94}" type="datetimeFigureOut">
              <a:rPr lang="tr-TR" smtClean="0"/>
              <a:t>10.10.2016</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35525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5141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472159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C56D11A-C514-40DA-8572-CF75E56604DC}" type="slidenum">
              <a:rPr lang="tr-TR" smtClean="0"/>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62333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793817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2BBA274-7E3D-4B92-AEB2-92081EA79A94}" type="datetimeFigureOut">
              <a:rPr lang="tr-TR" smtClean="0"/>
              <a:t>10.10.2016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069322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2BBA274-7E3D-4B92-AEB2-92081EA79A94}" type="datetimeFigureOut">
              <a:rPr lang="tr-TR" smtClean="0"/>
              <a:t>10.10.2016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4137614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BBA274-7E3D-4B92-AEB2-92081EA79A94}" type="datetimeFigureOut">
              <a:rPr lang="tr-TR" smtClean="0"/>
              <a:t>10.10.2016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4198669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2BBA274-7E3D-4B92-AEB2-92081EA79A94}" type="datetimeFigureOut">
              <a:rPr lang="tr-TR" smtClean="0"/>
              <a:t>10.10.2016</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80170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Başlık ve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488F19-E996-4BAD-A1A7-387905A48DC6}" type="datetimeFigureOut">
              <a:rPr lang="tr-TR" smtClean="0"/>
              <a:t>10.10.2016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C7A755-6655-4615-8ABB-C1830B394551}" type="slidenum">
              <a:rPr lang="tr-TR" smtClean="0"/>
              <a:t>‹#›</a:t>
            </a:fld>
            <a:endParaRPr lang="tr-TR"/>
          </a:p>
        </p:txBody>
      </p:sp>
    </p:spTree>
    <p:extLst>
      <p:ext uri="{BB962C8B-B14F-4D97-AF65-F5344CB8AC3E}">
        <p14:creationId xmlns:p14="http://schemas.microsoft.com/office/powerpoint/2010/main" val="830675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BBA274-7E3D-4B92-AEB2-92081EA79A94}" type="datetimeFigureOut">
              <a:rPr lang="tr-TR" smtClean="0"/>
              <a:t>10.10.2016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39386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E2BBA274-7E3D-4B92-AEB2-92081EA79A94}" type="datetimeFigureOut">
              <a:rPr lang="tr-TR" smtClean="0"/>
              <a:t>10.10.2016</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53206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55404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BBA274-7E3D-4B92-AEB2-92081EA79A94}" type="datetimeFigureOut">
              <a:rPr lang="tr-TR" smtClean="0"/>
              <a:t>10.10.2016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355280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BBA274-7E3D-4B92-AEB2-92081EA79A94}" type="datetimeFigureOut">
              <a:rPr lang="tr-TR" smtClean="0"/>
              <a:t>10.10.2016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234551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BA274-7E3D-4B92-AEB2-92081EA79A94}" type="datetimeFigureOut">
              <a:rPr lang="tr-TR" smtClean="0"/>
              <a:t>10.10.2016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88279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117012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2BBA274-7E3D-4B92-AEB2-92081EA79A94}" type="datetimeFigureOut">
              <a:rPr lang="tr-TR" smtClean="0"/>
              <a:t>10.10.2016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56D11A-C514-40DA-8572-CF75E56604DC}" type="slidenum">
              <a:rPr lang="tr-TR" smtClean="0"/>
              <a:t>‹#›</a:t>
            </a:fld>
            <a:endParaRPr lang="tr-TR"/>
          </a:p>
        </p:txBody>
      </p:sp>
    </p:spTree>
    <p:extLst>
      <p:ext uri="{BB962C8B-B14F-4D97-AF65-F5344CB8AC3E}">
        <p14:creationId xmlns:p14="http://schemas.microsoft.com/office/powerpoint/2010/main" val="271086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2BBA274-7E3D-4B92-AEB2-92081EA79A94}" type="datetimeFigureOut">
              <a:rPr lang="tr-TR" smtClean="0"/>
              <a:t>10.10.2016</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56D11A-C514-40DA-8572-CF75E56604DC}" type="slidenum">
              <a:rPr lang="tr-TR" smtClean="0"/>
              <a:t>‹#›</a:t>
            </a:fld>
            <a:endParaRPr lang="tr-TR"/>
          </a:p>
        </p:txBody>
      </p:sp>
    </p:spTree>
    <p:extLst>
      <p:ext uri="{BB962C8B-B14F-4D97-AF65-F5344CB8AC3E}">
        <p14:creationId xmlns:p14="http://schemas.microsoft.com/office/powerpoint/2010/main" val="147778910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 id="2147483749" r:id="rId18"/>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5360" y="493141"/>
            <a:ext cx="10515600" cy="1325563"/>
          </a:xfrm>
        </p:spPr>
        <p:txBody>
          <a:bodyPr>
            <a:normAutofit fontScale="90000"/>
          </a:bodyPr>
          <a:lstStyle/>
          <a:p>
            <a:pPr marR="0" algn="ctr" rtl="0"/>
            <a:r>
              <a:rPr lang="tr-TR" b="0" i="0" u="none" strike="noStrike" baseline="0" dirty="0" smtClean="0">
                <a:solidFill>
                  <a:srgbClr val="2E74B5"/>
                </a:solidFill>
                <a:latin typeface="Calibri" panose="020F0502020204030204" pitchFamily="34" charset="0"/>
              </a:rPr>
              <a:t/>
            </a:r>
            <a:br>
              <a:rPr lang="tr-TR" b="0" i="0" u="none" strike="noStrike" baseline="0" dirty="0" smtClean="0">
                <a:solidFill>
                  <a:srgbClr val="2E74B5"/>
                </a:solidFill>
                <a:latin typeface="Calibri" panose="020F0502020204030204" pitchFamily="34" charset="0"/>
              </a:rPr>
            </a:br>
            <a:r>
              <a:rPr lang="tr-TR" dirty="0">
                <a:solidFill>
                  <a:srgbClr val="2E74B5"/>
                </a:solidFill>
                <a:latin typeface="Calibri" panose="020F0502020204030204" pitchFamily="34" charset="0"/>
              </a:rPr>
              <a:t/>
            </a:r>
            <a:br>
              <a:rPr lang="tr-TR" dirty="0">
                <a:solidFill>
                  <a:srgbClr val="2E74B5"/>
                </a:solidFill>
                <a:latin typeface="Calibri" panose="020F0502020204030204" pitchFamily="34" charset="0"/>
              </a:rPr>
            </a:br>
            <a:r>
              <a:rPr lang="tr-TR" dirty="0" smtClean="0">
                <a:solidFill>
                  <a:srgbClr val="2E74B5"/>
                </a:solidFill>
                <a:latin typeface="Calibri" panose="020F0502020204030204" pitchFamily="34" charset="0"/>
              </a:rPr>
              <a:t/>
            </a:r>
            <a:br>
              <a:rPr lang="tr-TR" dirty="0" smtClean="0">
                <a:solidFill>
                  <a:srgbClr val="2E74B5"/>
                </a:solidFill>
                <a:latin typeface="Calibri" panose="020F0502020204030204" pitchFamily="34" charset="0"/>
              </a:rPr>
            </a:br>
            <a:r>
              <a:rPr lang="tr-TR" dirty="0">
                <a:solidFill>
                  <a:srgbClr val="2E74B5"/>
                </a:solidFill>
                <a:latin typeface="Calibri" panose="020F0502020204030204" pitchFamily="34" charset="0"/>
              </a:rPr>
              <a:t/>
            </a:r>
            <a:br>
              <a:rPr lang="tr-TR" dirty="0">
                <a:solidFill>
                  <a:srgbClr val="2E74B5"/>
                </a:solidFill>
                <a:latin typeface="Calibri" panose="020F0502020204030204" pitchFamily="34" charset="0"/>
              </a:rPr>
            </a:br>
            <a:r>
              <a:rPr lang="tr-TR" dirty="0" smtClean="0">
                <a:solidFill>
                  <a:srgbClr val="2E74B5"/>
                </a:solidFill>
                <a:latin typeface="Calibri" panose="020F0502020204030204" pitchFamily="34" charset="0"/>
              </a:rPr>
              <a:t/>
            </a:r>
            <a:br>
              <a:rPr lang="tr-TR" dirty="0" smtClean="0">
                <a:solidFill>
                  <a:srgbClr val="2E74B5"/>
                </a:solidFill>
                <a:latin typeface="Calibri" panose="020F0502020204030204" pitchFamily="34" charset="0"/>
              </a:rPr>
            </a:br>
            <a:r>
              <a:rPr lang="tr-TR" sz="4400" dirty="0">
                <a:solidFill>
                  <a:srgbClr val="2E74B5"/>
                </a:solidFill>
                <a:latin typeface="Calibri" panose="020F0502020204030204" pitchFamily="34" charset="0"/>
              </a:rPr>
              <a:t/>
            </a:r>
            <a:br>
              <a:rPr lang="tr-TR" sz="4400" dirty="0">
                <a:solidFill>
                  <a:srgbClr val="2E74B5"/>
                </a:solidFill>
                <a:latin typeface="Calibri" panose="020F0502020204030204" pitchFamily="34" charset="0"/>
              </a:rPr>
            </a:br>
            <a:r>
              <a:rPr lang="tr-TR" sz="4400" b="1" i="1" u="none" strike="noStrike" baseline="0" dirty="0" smtClean="0">
                <a:solidFill>
                  <a:schemeClr val="accent1"/>
                </a:solidFill>
                <a:effectLst>
                  <a:outerShdw blurRad="38100" dist="38100" dir="2700000" algn="tl">
                    <a:srgbClr val="000000">
                      <a:alpha val="43137"/>
                    </a:srgbClr>
                  </a:outerShdw>
                </a:effectLst>
                <a:latin typeface="Calibri" panose="020F0502020204030204" pitchFamily="34" charset="0"/>
              </a:rPr>
              <a:t>6740 </a:t>
            </a:r>
            <a:r>
              <a:rPr lang="tr-TR" sz="4400" b="1" i="1" u="none" strike="noStrike" baseline="0" dirty="0" smtClean="0">
                <a:solidFill>
                  <a:schemeClr val="accent1"/>
                </a:solidFill>
                <a:effectLst>
                  <a:outerShdw blurRad="38100" dist="38100" dir="2700000" algn="tl">
                    <a:srgbClr val="000000">
                      <a:alpha val="43137"/>
                    </a:srgbClr>
                  </a:outerShdw>
                </a:effectLst>
                <a:latin typeface="Calibri" panose="020F0502020204030204" pitchFamily="34" charset="0"/>
              </a:rPr>
              <a:t>SAYILI BİREYSEL EMEKLİLİK TASARRUF VE YATIRIM SİSTEMİ (BES) KANUNUNDA DEĞİŞİKLİK YAPILMASINA DAİR KANUNDA YER ALAN ÖNEMLİ DÜZENLEMELER</a:t>
            </a:r>
          </a:p>
        </p:txBody>
      </p:sp>
    </p:spTree>
    <p:extLst>
      <p:ext uri="{BB962C8B-B14F-4D97-AF65-F5344CB8AC3E}">
        <p14:creationId xmlns:p14="http://schemas.microsoft.com/office/powerpoint/2010/main" val="376469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smtClean="0">
                <a:solidFill>
                  <a:schemeClr val="accent1"/>
                </a:solidFill>
                <a:latin typeface="Calibri" panose="020F0502020204030204" pitchFamily="34" charset="0"/>
              </a:rPr>
              <a:t>Kısaca;</a:t>
            </a:r>
            <a:endParaRPr lang="tr-TR" b="1" i="0" u="none" strike="noStrike" cap="none" baseline="0" dirty="0" smtClean="0">
              <a:solidFill>
                <a:schemeClr val="accent1"/>
              </a:solidFill>
              <a:latin typeface="Calibri" panose="020F0502020204030204" pitchFamily="34" charset="0"/>
            </a:endParaRPr>
          </a:p>
        </p:txBody>
      </p:sp>
      <p:sp>
        <p:nvSpPr>
          <p:cNvPr id="3" name="Metin Yer Tutucusu 2"/>
          <p:cNvSpPr>
            <a:spLocks noGrp="1"/>
          </p:cNvSpPr>
          <p:nvPr>
            <p:ph type="body" idx="1"/>
          </p:nvPr>
        </p:nvSpPr>
        <p:spPr/>
        <p:txBody>
          <a:bodyPr/>
          <a:lstStyle/>
          <a:p>
            <a:pPr marR="0" lvl="0" rtl="0"/>
            <a:r>
              <a:rPr lang="tr-TR" b="0" i="0" u="none" strike="noStrike" baseline="0" dirty="0" smtClean="0">
                <a:solidFill>
                  <a:srgbClr val="2E74B5"/>
                </a:solidFill>
                <a:latin typeface="Calibri" panose="020F0502020204030204" pitchFamily="34" charset="0"/>
              </a:rPr>
              <a:t>Kamuoyunda "zorunlu bireysel emeklilik" olarak da ifade edilen 6740 sayılı Bireysel Emeklilik Tasarruf ve Yatırım Sistemi Kanununda Değişiklik Yapılmasına Dair Kanun ile getirilmesi öngörülen düzenlemenin temelini; 01.01.2017 tarihinden itibaren, 45 yaşını doldurmamış işçilerin  bireysel emeklilik sistemine otomatik olarak dahil edilmesi ve bu şekilde sisteme dahil edilen çalışanlara belirli bir süre içinde cayma hakkı tanınması oluşturmaktadır.</a:t>
            </a:r>
          </a:p>
          <a:p>
            <a:pPr marR="0" lvl="0" rtl="0"/>
            <a:endParaRPr lang="tr-TR" b="0" i="0" u="none" strike="noStrike" baseline="0" dirty="0" smtClean="0">
              <a:solidFill>
                <a:srgbClr val="2E74B5"/>
              </a:solidFill>
              <a:latin typeface="Calibri" panose="020F0502020204030204" pitchFamily="34" charset="0"/>
            </a:endParaRPr>
          </a:p>
        </p:txBody>
      </p:sp>
    </p:spTree>
    <p:extLst>
      <p:ext uri="{BB962C8B-B14F-4D97-AF65-F5344CB8AC3E}">
        <p14:creationId xmlns:p14="http://schemas.microsoft.com/office/powerpoint/2010/main" val="326357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smtClean="0">
                <a:solidFill>
                  <a:schemeClr val="accent1"/>
                </a:solidFill>
                <a:latin typeface="Calibri" panose="020F0502020204030204" pitchFamily="34" charset="0"/>
              </a:rPr>
              <a:t>Düzenlemenin Çerçevesi;</a:t>
            </a:r>
            <a:endParaRPr lang="tr-TR" b="1" i="0" u="none" strike="noStrike" cap="none" baseline="0" dirty="0" smtClean="0">
              <a:solidFill>
                <a:schemeClr val="accent1"/>
              </a:solidFill>
              <a:latin typeface="Calibri" panose="020F0502020204030204" pitchFamily="34" charset="0"/>
            </a:endParaRPr>
          </a:p>
        </p:txBody>
      </p:sp>
      <p:sp>
        <p:nvSpPr>
          <p:cNvPr id="3" name="Metin Yer Tutucusu 2"/>
          <p:cNvSpPr>
            <a:spLocks noGrp="1"/>
          </p:cNvSpPr>
          <p:nvPr>
            <p:ph type="body" idx="1"/>
          </p:nvPr>
        </p:nvSpPr>
        <p:spPr/>
        <p:txBody>
          <a:bodyPr>
            <a:normAutofit fontScale="85000" lnSpcReduction="20000"/>
          </a:bodyPr>
          <a:lstStyle/>
          <a:p>
            <a:pPr marR="0" lvl="0" rtl="0"/>
            <a:r>
              <a:rPr lang="tr-TR" b="0" i="0" u="none" strike="noStrike" baseline="0" dirty="0" smtClean="0">
                <a:solidFill>
                  <a:srgbClr val="2E74B5"/>
                </a:solidFill>
                <a:latin typeface="Calibri" panose="020F0502020204030204" pitchFamily="34" charset="0"/>
              </a:rPr>
              <a:t>Kanunda çalışan katkı payı, çalışanın prime esas kazancının % 3’ü nispetinde yapılacak kesintiye karşılık gelen tutar olarak belirtilmiştir. (Bu oranı % 6’ya kadar artırmaya, % 1’e kadar azaltmaya veya katkı payına maktu limit getirmeye Bakanlar Kurulu yetkili kılınmıştır).</a:t>
            </a:r>
          </a:p>
          <a:p>
            <a:pPr marR="0" lvl="0" rtl="0"/>
            <a:r>
              <a:rPr lang="tr-TR" b="0" i="0" u="none" strike="noStrike" baseline="0" dirty="0" smtClean="0">
                <a:solidFill>
                  <a:srgbClr val="2E74B5"/>
                </a:solidFill>
                <a:latin typeface="Calibri" panose="020F0502020204030204" pitchFamily="34" charset="0"/>
              </a:rPr>
              <a:t>Örneğin</a:t>
            </a:r>
            <a:r>
              <a:rPr lang="tr-TR" b="0" i="0" u="none" strike="noStrike" baseline="0" dirty="0" smtClean="0">
                <a:solidFill>
                  <a:srgbClr val="2E74B5"/>
                </a:solidFill>
                <a:latin typeface="Calibri" panose="020F0502020204030204" pitchFamily="34" charset="0"/>
              </a:rPr>
              <a:t>, düzenleme şuan için yürürlükte olsaydı, asgari ücretli bir çalışan için 1.647,00 X % 3 = 49,41 TL kesinti yapılacaktı.</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Çalışan, otomatik katılıma ilişkin emeklilik sözleşmesinde belirlenen tutardan daha yüksek bir tutarda kesinti yapılmasını işverenden talep edebilecektir.</a:t>
            </a:r>
          </a:p>
          <a:p>
            <a:pPr marR="0" lvl="0" rtl="0"/>
            <a:r>
              <a:rPr lang="tr-TR" b="0" i="0" u="none" strike="noStrike" baseline="0" dirty="0" smtClean="0">
                <a:solidFill>
                  <a:srgbClr val="2E74B5"/>
                </a:solidFill>
                <a:latin typeface="Calibri" panose="020F0502020204030204" pitchFamily="34" charset="0"/>
              </a:rPr>
              <a:t>Çalışan </a:t>
            </a:r>
            <a:r>
              <a:rPr lang="tr-TR" b="0" i="0" u="none" strike="noStrike" baseline="0" dirty="0" smtClean="0">
                <a:solidFill>
                  <a:srgbClr val="2E74B5"/>
                </a:solidFill>
                <a:latin typeface="Calibri" panose="020F0502020204030204" pitchFamily="34" charset="0"/>
              </a:rPr>
              <a:t>adına bireysel emeklilik hesabına ödenen katkı payları üzerinden bu düzenleme kapsamında ayrıca Devlet katkısı sağlanacaktır. Buna göre, çalışanın bu kapsamda cayma hakkını kullanmaması halinde, sisteme girişte </a:t>
            </a:r>
            <a:r>
              <a:rPr lang="tr-TR" b="0" i="1" u="none" strike="noStrike" baseline="0" dirty="0" smtClean="0">
                <a:solidFill>
                  <a:srgbClr val="2E74B5"/>
                </a:solidFill>
                <a:latin typeface="Calibri" panose="020F0502020204030204" pitchFamily="34" charset="0"/>
              </a:rPr>
              <a:t>bir defaya mahsus olmak üzere</a:t>
            </a:r>
            <a:r>
              <a:rPr lang="tr-TR" b="0" i="0" u="none" strike="noStrike" baseline="0" dirty="0" smtClean="0">
                <a:solidFill>
                  <a:srgbClr val="2E74B5"/>
                </a:solidFill>
                <a:latin typeface="Calibri" panose="020F0502020204030204" pitchFamily="34" charset="0"/>
              </a:rPr>
              <a:t>, </a:t>
            </a:r>
            <a:r>
              <a:rPr lang="tr-TR" b="0" i="0" u="sng" strike="noStrike" baseline="0" dirty="0" smtClean="0">
                <a:solidFill>
                  <a:srgbClr val="2E74B5"/>
                </a:solidFill>
                <a:latin typeface="Calibri" panose="020F0502020204030204" pitchFamily="34" charset="0"/>
              </a:rPr>
              <a:t>1.000 TL ilave Devlet katkısı sağlanacaktır</a:t>
            </a:r>
            <a:r>
              <a:rPr lang="tr-TR" b="0" i="0" u="none" strike="noStrike" baseline="0" dirty="0" smtClean="0">
                <a:solidFill>
                  <a:srgbClr val="2E74B5"/>
                </a:solidFill>
                <a:latin typeface="Calibri" panose="020F0502020204030204" pitchFamily="34" charset="0"/>
              </a:rPr>
              <a:t> (Bakanlar Kurulu, bu tutarı yarısına kadar artırmaya veya yarısına kadar azaltmaya yetkilidir). </a:t>
            </a:r>
          </a:p>
          <a:p>
            <a:pPr marR="0" lvl="0" rtl="0"/>
            <a:r>
              <a:rPr lang="tr-TR" b="0" i="0" u="none" strike="noStrike" baseline="0" dirty="0" smtClean="0">
                <a:solidFill>
                  <a:srgbClr val="2E74B5"/>
                </a:solidFill>
                <a:latin typeface="Calibri" panose="020F0502020204030204" pitchFamily="34" charset="0"/>
              </a:rPr>
              <a:t>Ayrıca</a:t>
            </a:r>
            <a:r>
              <a:rPr lang="tr-TR" b="0" i="0" u="none" strike="noStrike" baseline="0" dirty="0" smtClean="0">
                <a:solidFill>
                  <a:srgbClr val="2E74B5"/>
                </a:solidFill>
                <a:latin typeface="Calibri" panose="020F0502020204030204" pitchFamily="34" charset="0"/>
              </a:rPr>
              <a:t>, emeklilik hakkının kullanılması halinde, hesabında bulunan birikimi en az on yıllık, yıllık gelir sigortası sözleşmesi kapsamında almayı tercih eden çalışana, </a:t>
            </a:r>
            <a:r>
              <a:rPr lang="tr-TR" b="1" i="0" u="none" strike="noStrike" baseline="0" dirty="0" smtClean="0">
                <a:solidFill>
                  <a:srgbClr val="2E74B5"/>
                </a:solidFill>
                <a:latin typeface="Calibri" panose="020F0502020204030204" pitchFamily="34" charset="0"/>
              </a:rPr>
              <a:t>birikiminin yüzde beşi karşılığı ek Devlet katkısı ödemesi yapılacaktır.</a:t>
            </a:r>
          </a:p>
        </p:txBody>
      </p:sp>
    </p:spTree>
    <p:extLst>
      <p:ext uri="{BB962C8B-B14F-4D97-AF65-F5344CB8AC3E}">
        <p14:creationId xmlns:p14="http://schemas.microsoft.com/office/powerpoint/2010/main" val="3219882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err="1" smtClean="0">
                <a:solidFill>
                  <a:schemeClr val="accent1"/>
                </a:solidFill>
                <a:latin typeface="Calibri" panose="020F0502020204030204" pitchFamily="34" charset="0"/>
              </a:rPr>
              <a:t>Bes’te</a:t>
            </a:r>
            <a:r>
              <a:rPr lang="tr-TR" b="1" i="0" u="none" strike="noStrike" cap="none" baseline="0" dirty="0" smtClean="0">
                <a:solidFill>
                  <a:schemeClr val="accent1"/>
                </a:solidFill>
                <a:latin typeface="Calibri" panose="020F0502020204030204" pitchFamily="34" charset="0"/>
              </a:rPr>
              <a:t> İşverenin Sorumlulukları</a:t>
            </a:r>
            <a:endParaRPr lang="tr-TR" b="1" i="0" u="none" strike="noStrike" cap="none" baseline="0" dirty="0" smtClean="0">
              <a:solidFill>
                <a:schemeClr val="accent1"/>
              </a:solidFill>
              <a:latin typeface="Calibri" panose="020F0502020204030204" pitchFamily="34" charset="0"/>
            </a:endParaRPr>
          </a:p>
        </p:txBody>
      </p:sp>
      <p:sp>
        <p:nvSpPr>
          <p:cNvPr id="3" name="Metin Yer Tutucusu 2"/>
          <p:cNvSpPr>
            <a:spLocks noGrp="1"/>
          </p:cNvSpPr>
          <p:nvPr>
            <p:ph type="body" idx="1"/>
          </p:nvPr>
        </p:nvSpPr>
        <p:spPr/>
        <p:txBody>
          <a:bodyPr>
            <a:normAutofit lnSpcReduction="10000"/>
          </a:bodyPr>
          <a:lstStyle/>
          <a:p>
            <a:pPr marR="0" lvl="0" rtl="0"/>
            <a:r>
              <a:rPr lang="tr-TR" b="0" i="0" u="none" strike="noStrike" baseline="0" dirty="0" smtClean="0">
                <a:solidFill>
                  <a:srgbClr val="2E74B5"/>
                </a:solidFill>
                <a:latin typeface="Calibri" panose="020F0502020204030204" pitchFamily="34" charset="0"/>
              </a:rPr>
              <a:t>İşveren, çalışanını otomatik katılım için emeklilik planı düzenleme konusunda Müsteşarlıkça uygun görülen BES şirketlerden birinin sunacağı emeklilik planına dahil edecektir.</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Çalışan katkı payı, en geç çalışanın ücretinin ödeme gününü takip eden işgünü, işveren tarafından BES şirketine aktarılacaktır. İşveren söz konusu katkı payını zamanında şirkete aktarmaz veya geç aktarırsa çalışanın varsa birikiminde oluşan parasal kaybından sorumlu tutulacaktır.</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İşverenler bu madde kapsamındaki yükümlülükleri bakımından Çalışma ve Sosyal Güvenlik Bakanlığı tarafından denetlenecektir. </a:t>
            </a:r>
          </a:p>
          <a:p>
            <a:pPr marR="0" lvl="0" rtl="0"/>
            <a:r>
              <a:rPr lang="tr-TR" b="0" i="0" u="none" strike="noStrike" baseline="0" dirty="0" smtClean="0">
                <a:solidFill>
                  <a:srgbClr val="2E74B5"/>
                </a:solidFill>
                <a:latin typeface="Calibri" panose="020F0502020204030204" pitchFamily="34" charset="0"/>
              </a:rPr>
              <a:t>İşverene</a:t>
            </a:r>
            <a:r>
              <a:rPr lang="tr-TR" b="0" i="0" u="none" strike="noStrike" baseline="0" dirty="0" smtClean="0">
                <a:solidFill>
                  <a:srgbClr val="2E74B5"/>
                </a:solidFill>
                <a:latin typeface="Calibri" panose="020F0502020204030204" pitchFamily="34" charset="0"/>
              </a:rPr>
              <a:t>, bu kapsamdaki yükümlülüklerine ve düzenlemelere uymaması halinde, her bir ihlal için Çalışma ve Sosyal Güvenlik Bakanlığınca 100 TL idari para cezası uygulanacaktır.</a:t>
            </a:r>
          </a:p>
        </p:txBody>
      </p:sp>
    </p:spTree>
    <p:extLst>
      <p:ext uri="{BB962C8B-B14F-4D97-AF65-F5344CB8AC3E}">
        <p14:creationId xmlns:p14="http://schemas.microsoft.com/office/powerpoint/2010/main" val="107714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smtClean="0">
                <a:solidFill>
                  <a:schemeClr val="accent1"/>
                </a:solidFill>
                <a:latin typeface="Calibri" panose="020F0502020204030204" pitchFamily="34" charset="0"/>
              </a:rPr>
              <a:t>Zorunlu </a:t>
            </a:r>
            <a:r>
              <a:rPr lang="tr-TR" b="1" i="0" u="none" strike="noStrike" cap="none" baseline="0" dirty="0" err="1" smtClean="0">
                <a:solidFill>
                  <a:schemeClr val="accent1"/>
                </a:solidFill>
                <a:latin typeface="Calibri" panose="020F0502020204030204" pitchFamily="34" charset="0"/>
              </a:rPr>
              <a:t>Bes’te</a:t>
            </a:r>
            <a:r>
              <a:rPr lang="tr-TR" b="1" i="0" u="none" strike="noStrike" cap="none" baseline="0" dirty="0" smtClean="0">
                <a:solidFill>
                  <a:schemeClr val="accent1"/>
                </a:solidFill>
                <a:latin typeface="Calibri" panose="020F0502020204030204" pitchFamily="34" charset="0"/>
              </a:rPr>
              <a:t> Çalışanın Hakları</a:t>
            </a:r>
            <a:endParaRPr lang="tr-TR" b="1" i="0" u="none" strike="noStrike" cap="none" baseline="0" dirty="0" smtClean="0">
              <a:solidFill>
                <a:schemeClr val="accent1"/>
              </a:solidFill>
              <a:latin typeface="Calibri" panose="020F0502020204030204" pitchFamily="34" charset="0"/>
            </a:endParaRPr>
          </a:p>
        </p:txBody>
      </p:sp>
      <p:sp>
        <p:nvSpPr>
          <p:cNvPr id="3" name="Metin Yer Tutucusu 2"/>
          <p:cNvSpPr>
            <a:spLocks noGrp="1"/>
          </p:cNvSpPr>
          <p:nvPr>
            <p:ph type="body" idx="1"/>
          </p:nvPr>
        </p:nvSpPr>
        <p:spPr/>
        <p:txBody>
          <a:bodyPr>
            <a:normAutofit fontScale="85000" lnSpcReduction="20000"/>
          </a:bodyPr>
          <a:lstStyle/>
          <a:p>
            <a:pPr marR="0" lvl="0" rtl="0"/>
            <a:r>
              <a:rPr lang="tr-TR" b="0" i="0" u="none" strike="noStrike" baseline="0" dirty="0" smtClean="0">
                <a:solidFill>
                  <a:srgbClr val="2E74B5"/>
                </a:solidFill>
                <a:latin typeface="Calibri" panose="020F0502020204030204" pitchFamily="34" charset="0"/>
              </a:rPr>
              <a:t>Çalışan, emeklilik planına dahil olduğunun kendisine bildirildiği tarihi müteakip 2 ay içinde </a:t>
            </a:r>
            <a:r>
              <a:rPr lang="tr-TR" b="1" i="0" u="none" strike="noStrike" baseline="0" dirty="0" smtClean="0">
                <a:solidFill>
                  <a:srgbClr val="2E74B5"/>
                </a:solidFill>
                <a:latin typeface="Calibri" panose="020F0502020204030204" pitchFamily="34" charset="0"/>
              </a:rPr>
              <a:t>sözleşmeden cayabilecektir.</a:t>
            </a:r>
            <a:r>
              <a:rPr lang="tr-TR" b="0" i="0" u="none" strike="noStrike" baseline="0" dirty="0" smtClean="0">
                <a:solidFill>
                  <a:srgbClr val="2E74B5"/>
                </a:solidFill>
                <a:latin typeface="Calibri" panose="020F0502020204030204" pitchFamily="34" charset="0"/>
              </a:rPr>
              <a:t> </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Cayma halinde, ödenen katkı payları, varsa hesabında bulunan yatırım gelirleri ile birlikte 10 işgünü içinde çalışana iade edilecektir.</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Cayma hakkını kullanmayan çalışan Müsteşarlıkça belirlenen hallerde katkı payı ödemesine ara verilmesini talep edebilecektir.</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Bu kapsamda bir emeklilik sözleşmesi bulunan çalışanın işyerinin değişmesi halinde, yeni işyerinde bu kapsamda bir emeklilik planı var ise çalışanın birikimi ve sistemde kazandığı emekliliğe esas süresi yeni işyerindeki emeklilik sözleşmesine aktarılacaktır. Yeni işyerinde emeklilik planının bulunmaması halinde çalışan, talep ederse önceki işyerinde düzenlenmiş sözleşme kapsamında katkı payı ödemeye devam edebilecektir; talep etmezse bu kapsamdaki emeklilik sözleşmesi sonlandırılacaktır. Çalışan bu yöndeki talebini, işyeri değişikliğini izleyen ayın sonuna kadar şirkete bildirecektir.</a:t>
            </a:r>
          </a:p>
        </p:txBody>
      </p:sp>
    </p:spTree>
    <p:extLst>
      <p:ext uri="{BB962C8B-B14F-4D97-AF65-F5344CB8AC3E}">
        <p14:creationId xmlns:p14="http://schemas.microsoft.com/office/powerpoint/2010/main" val="117096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smtClean="0">
                <a:solidFill>
                  <a:schemeClr val="accent1"/>
                </a:solidFill>
                <a:latin typeface="Calibri" panose="020F0502020204030204" pitchFamily="34" charset="0"/>
              </a:rPr>
              <a:t>BES Şirketi ve </a:t>
            </a:r>
            <a:br>
              <a:rPr lang="tr-TR" b="1" i="0" u="none" strike="noStrike" cap="none" baseline="0" dirty="0" smtClean="0">
                <a:solidFill>
                  <a:schemeClr val="accent1"/>
                </a:solidFill>
                <a:latin typeface="Calibri" panose="020F0502020204030204" pitchFamily="34" charset="0"/>
              </a:rPr>
            </a:br>
            <a:r>
              <a:rPr lang="tr-TR" b="1" i="0" u="none" strike="noStrike" cap="none" baseline="0" dirty="0" smtClean="0">
                <a:solidFill>
                  <a:schemeClr val="accent1"/>
                </a:solidFill>
                <a:latin typeface="Calibri" panose="020F0502020204030204" pitchFamily="34" charset="0"/>
              </a:rPr>
              <a:t>Bankanın Sorumluluğu</a:t>
            </a:r>
            <a:endParaRPr lang="tr-TR" b="1" i="0" u="none" strike="noStrike" cap="none" baseline="0" dirty="0" smtClean="0">
              <a:solidFill>
                <a:schemeClr val="accent1"/>
              </a:solidFill>
              <a:latin typeface="Calibri" panose="020F0502020204030204" pitchFamily="34" charset="0"/>
            </a:endParaRPr>
          </a:p>
        </p:txBody>
      </p:sp>
      <p:sp>
        <p:nvSpPr>
          <p:cNvPr id="3" name="Metin Yer Tutucusu 2"/>
          <p:cNvSpPr>
            <a:spLocks noGrp="1"/>
          </p:cNvSpPr>
          <p:nvPr>
            <p:ph type="body" idx="1"/>
          </p:nvPr>
        </p:nvSpPr>
        <p:spPr/>
        <p:txBody>
          <a:bodyPr>
            <a:normAutofit fontScale="92500"/>
          </a:bodyPr>
          <a:lstStyle/>
          <a:p>
            <a:pPr marR="0" lvl="0" rtl="0"/>
            <a:r>
              <a:rPr lang="tr-TR" b="0" i="0" u="none" strike="noStrike" baseline="0" dirty="0" smtClean="0">
                <a:solidFill>
                  <a:srgbClr val="2E74B5"/>
                </a:solidFill>
                <a:latin typeface="Calibri" panose="020F0502020204030204" pitchFamily="34" charset="0"/>
              </a:rPr>
              <a:t>Şirket, cayma süresince ödenen katkı paylarının değer kaybetmemesini sağlayacak şekilde fon yönetiminden sorumlu tutulacaktır. </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Çalışan katkı payının takip ve tahsil sorumluluğu şirkete ait olacaktır (Müsteşarlık takip ve tahsil sorumluluğunun bu amaçla yetkilendirilecek bir kuruluşça yerine getirilmesine karar verebilecektir).</a:t>
            </a:r>
          </a:p>
          <a:p>
            <a:pPr marR="0" lvl="0" rtl="0"/>
            <a:endParaRPr lang="tr-TR" b="0" i="0" u="none" strike="noStrike" baseline="0" dirty="0" smtClean="0">
              <a:solidFill>
                <a:srgbClr val="2E74B5"/>
              </a:solidFill>
              <a:latin typeface="Calibri" panose="020F0502020204030204" pitchFamily="34" charset="0"/>
            </a:endParaRPr>
          </a:p>
          <a:p>
            <a:pPr marR="0" lvl="0" rtl="0"/>
            <a:r>
              <a:rPr lang="tr-TR" b="0" i="0" u="none" strike="noStrike" baseline="0" dirty="0" smtClean="0">
                <a:solidFill>
                  <a:srgbClr val="2E74B5"/>
                </a:solidFill>
                <a:latin typeface="Calibri" panose="020F0502020204030204" pitchFamily="34" charset="0"/>
              </a:rPr>
              <a:t>Bu kapsamda, şirketlerce fon işletim gideri kesintisi dışında başka bir kesinti yapılamayacaktır.</a:t>
            </a:r>
          </a:p>
          <a:p>
            <a:pPr marR="0" lvl="0" rtl="0"/>
            <a:r>
              <a:rPr lang="tr-TR" b="0" i="0" u="none" strike="noStrike" baseline="0" dirty="0" smtClean="0">
                <a:solidFill>
                  <a:srgbClr val="2E74B5"/>
                </a:solidFill>
                <a:latin typeface="Calibri" panose="020F0502020204030204" pitchFamily="34" charset="0"/>
              </a:rPr>
              <a:t>Bankalar</a:t>
            </a:r>
            <a:r>
              <a:rPr lang="tr-TR" b="0" i="0" u="none" strike="noStrike" baseline="0" dirty="0" smtClean="0">
                <a:solidFill>
                  <a:srgbClr val="2E74B5"/>
                </a:solidFill>
                <a:latin typeface="Calibri" panose="020F0502020204030204" pitchFamily="34" charset="0"/>
              </a:rPr>
              <a:t>, Sosyal Güvenlik Kurumu ve ilgili diğer kamu kurumları, çalışan katkı payının takip ve tahsili ile Devlet katkısının hesaplanması için ihtiyaç duyulan verileri, Müsteşarlıkça belirlenen usul ve esaslara göre emeklilik gözetim merkezi ile bu maddeye göre takip ve tahsil sorumluluğu ile yetkilendirilecek kuruluşa aktaracaktır. </a:t>
            </a:r>
          </a:p>
        </p:txBody>
      </p:sp>
    </p:spTree>
    <p:extLst>
      <p:ext uri="{BB962C8B-B14F-4D97-AF65-F5344CB8AC3E}">
        <p14:creationId xmlns:p14="http://schemas.microsoft.com/office/powerpoint/2010/main" val="234034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1" i="0" u="none" strike="noStrike" cap="none" baseline="0" dirty="0" smtClean="0">
                <a:solidFill>
                  <a:schemeClr val="accent1"/>
                </a:solidFill>
                <a:latin typeface="Calibri" panose="020F0502020204030204" pitchFamily="34" charset="0"/>
                <a:cs typeface="Calibri" panose="020F0502020204030204" pitchFamily="34" charset="0"/>
              </a:rPr>
              <a:t>Konuya İlişkin Örnek;</a:t>
            </a:r>
            <a:endParaRPr lang="tr-TR" b="1" i="0" u="none" strike="noStrike" cap="none" baseline="0" dirty="0" smtClean="0">
              <a:solidFill>
                <a:schemeClr val="accent1"/>
              </a:solidFill>
              <a:latin typeface="Calibri" panose="020F0502020204030204" pitchFamily="34" charset="0"/>
              <a:cs typeface="Calibri" panose="020F0502020204030204" pitchFamily="34" charset="0"/>
            </a:endParaRPr>
          </a:p>
        </p:txBody>
      </p:sp>
      <p:sp>
        <p:nvSpPr>
          <p:cNvPr id="3" name="Metin Yer Tutucusu 2"/>
          <p:cNvSpPr>
            <a:spLocks noGrp="1"/>
          </p:cNvSpPr>
          <p:nvPr>
            <p:ph type="body" idx="1"/>
          </p:nvPr>
        </p:nvSpPr>
        <p:spPr/>
        <p:txBody>
          <a:bodyPr>
            <a:normAutofit/>
          </a:bodyPr>
          <a:lstStyle/>
          <a:p>
            <a:pPr marR="0" lvl="0" rtl="0"/>
            <a:r>
              <a:rPr lang="tr-TR" b="0" i="0" u="none" strike="noStrike" baseline="0" dirty="0" smtClean="0">
                <a:solidFill>
                  <a:srgbClr val="2E74B5"/>
                </a:solidFill>
                <a:latin typeface="Calibri" panose="020F0502020204030204" pitchFamily="34" charset="0"/>
              </a:rPr>
              <a:t>Asgari ücretli bir çalışanın 10 yıl boyunca asgari ücrette gerçekleşecek artışlar, bireysel emeklilik sistemindeki gelirleri ve fon kesintisi </a:t>
            </a:r>
            <a:r>
              <a:rPr lang="tr-TR" b="1" i="0" u="none" strike="noStrike" baseline="0" dirty="0" smtClean="0">
                <a:solidFill>
                  <a:srgbClr val="2E74B5"/>
                </a:solidFill>
                <a:latin typeface="Calibri" panose="020F0502020204030204" pitchFamily="34" charset="0"/>
              </a:rPr>
              <a:t>HARİÇ,</a:t>
            </a:r>
            <a:r>
              <a:rPr lang="tr-TR" b="0" i="0" u="none" strike="noStrike" baseline="0" dirty="0" smtClean="0">
                <a:solidFill>
                  <a:srgbClr val="2E74B5"/>
                </a:solidFill>
                <a:latin typeface="Calibri" panose="020F0502020204030204" pitchFamily="34" charset="0"/>
              </a:rPr>
              <a:t> ücretinden yapılacak olan kesinti ve emekliliğe hak kazandığındaki birikimi aşağıdaki gibi olacaktır; </a:t>
            </a:r>
          </a:p>
          <a:p>
            <a:pPr marR="0" lvl="0" rtl="0"/>
            <a:endParaRPr lang="tr-TR" b="0" i="0" u="none" strike="noStrike" baseline="0" dirty="0" smtClean="0">
              <a:solidFill>
                <a:srgbClr val="2E74B5"/>
              </a:solidFill>
              <a:latin typeface="Calibri" panose="020F0502020204030204" pitchFamily="34" charset="0"/>
            </a:endParaRPr>
          </a:p>
        </p:txBody>
      </p:sp>
      <p:graphicFrame>
        <p:nvGraphicFramePr>
          <p:cNvPr id="4" name="Tablo 3"/>
          <p:cNvGraphicFramePr>
            <a:graphicFrameLocks noGrp="1"/>
          </p:cNvGraphicFramePr>
          <p:nvPr>
            <p:extLst>
              <p:ext uri="{D42A27DB-BD31-4B8C-83A1-F6EECF244321}">
                <p14:modId xmlns:p14="http://schemas.microsoft.com/office/powerpoint/2010/main" val="2164172524"/>
              </p:ext>
            </p:extLst>
          </p:nvPr>
        </p:nvGraphicFramePr>
        <p:xfrm>
          <a:off x="1152144" y="3502628"/>
          <a:ext cx="9628631" cy="1947196"/>
        </p:xfrm>
        <a:graphic>
          <a:graphicData uri="http://schemas.openxmlformats.org/drawingml/2006/table">
            <a:tbl>
              <a:tblPr firstRow="1" firstCol="1" bandRow="1">
                <a:tableStyleId>{5C22544A-7EE6-4342-B048-85BDC9FD1C3A}</a:tableStyleId>
              </a:tblPr>
              <a:tblGrid>
                <a:gridCol w="1347799"/>
                <a:gridCol w="1089607"/>
                <a:gridCol w="1089607"/>
                <a:gridCol w="1089607"/>
                <a:gridCol w="1089607"/>
                <a:gridCol w="1089607"/>
                <a:gridCol w="1034896"/>
                <a:gridCol w="25942"/>
                <a:gridCol w="38668"/>
                <a:gridCol w="38668"/>
                <a:gridCol w="874768"/>
                <a:gridCol w="819855"/>
              </a:tblGrid>
              <a:tr h="1113737">
                <a:tc>
                  <a:txBody>
                    <a:bodyPr/>
                    <a:lstStyle/>
                    <a:p>
                      <a:pPr>
                        <a:lnSpc>
                          <a:spcPct val="107000"/>
                        </a:lnSpc>
                        <a:spcBef>
                          <a:spcPts val="200"/>
                        </a:spcBef>
                        <a:spcAft>
                          <a:spcPts val="0"/>
                        </a:spcAft>
                      </a:pPr>
                      <a:r>
                        <a:rPr lang="tr-TR" sz="1200">
                          <a:effectLst/>
                        </a:rPr>
                        <a:t>Asgari Ücret Prime Esas Kazanç</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Asgari Kesinti Tutarı (%3)</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Yıllık Ödeme Tutarı</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10 Yıllık Ödeme Tutarı</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Devlet Katkısı (%25)</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Devlet Katkısı (Otomatik Katılım)</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dirty="0">
                          <a:effectLst/>
                        </a:rPr>
                        <a:t>Toplam Birikim</a:t>
                      </a:r>
                      <a:endParaRPr lang="tr-TR" sz="1100" b="1"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200">
                          <a:effectLst/>
                        </a:rPr>
                        <a:t>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200">
                          <a:effectLst/>
                        </a:rPr>
                        <a:t>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200" dirty="0">
                          <a:effectLst/>
                        </a:rPr>
                        <a:t> </a:t>
                      </a:r>
                      <a:endParaRPr lang="tr-TR" sz="1100" b="1"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07000"/>
                        </a:lnSpc>
                        <a:spcBef>
                          <a:spcPts val="200"/>
                        </a:spcBef>
                        <a:spcAft>
                          <a:spcPts val="0"/>
                        </a:spcAft>
                      </a:pPr>
                      <a:r>
                        <a:rPr lang="tr-TR" sz="1200" dirty="0">
                          <a:effectLst/>
                        </a:rPr>
                        <a:t> </a:t>
                      </a:r>
                      <a:endParaRPr lang="tr-TR" sz="1100" dirty="0">
                        <a:effectLst/>
                      </a:endParaRPr>
                    </a:p>
                    <a:p>
                      <a:pPr algn="ctr">
                        <a:lnSpc>
                          <a:spcPct val="107000"/>
                        </a:lnSpc>
                        <a:spcBef>
                          <a:spcPts val="200"/>
                        </a:spcBef>
                        <a:spcAft>
                          <a:spcPts val="0"/>
                        </a:spcAft>
                      </a:pPr>
                      <a:r>
                        <a:rPr lang="tr-TR" sz="1200" dirty="0">
                          <a:effectLst/>
                        </a:rPr>
                        <a:t> </a:t>
                      </a:r>
                      <a:endParaRPr lang="tr-TR" sz="1100" dirty="0">
                        <a:effectLst/>
                      </a:endParaRPr>
                    </a:p>
                    <a:p>
                      <a:pPr algn="ctr">
                        <a:lnSpc>
                          <a:spcPct val="107000"/>
                        </a:lnSpc>
                        <a:spcBef>
                          <a:spcPts val="200"/>
                        </a:spcBef>
                        <a:spcAft>
                          <a:spcPts val="0"/>
                        </a:spcAft>
                      </a:pPr>
                      <a:r>
                        <a:rPr lang="tr-TR" sz="1200" dirty="0">
                          <a:effectLst/>
                        </a:rPr>
                        <a:t> </a:t>
                      </a:r>
                      <a:endParaRPr lang="tr-TR" sz="1100" dirty="0">
                        <a:effectLst/>
                      </a:endParaRPr>
                    </a:p>
                    <a:p>
                      <a:pPr algn="ctr">
                        <a:lnSpc>
                          <a:spcPct val="107000"/>
                        </a:lnSpc>
                        <a:spcBef>
                          <a:spcPts val="200"/>
                        </a:spcBef>
                        <a:spcAft>
                          <a:spcPts val="0"/>
                        </a:spcAft>
                      </a:pPr>
                      <a:r>
                        <a:rPr lang="tr-TR" sz="1200" dirty="0">
                          <a:effectLst/>
                        </a:rPr>
                        <a:t>Ortalama Kazanç TL</a:t>
                      </a:r>
                      <a:endParaRPr lang="tr-TR" sz="1100" b="1"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07000"/>
                        </a:lnSpc>
                        <a:spcBef>
                          <a:spcPts val="200"/>
                        </a:spcBef>
                        <a:spcAft>
                          <a:spcPts val="0"/>
                        </a:spcAft>
                      </a:pPr>
                      <a:r>
                        <a:rPr lang="tr-TR" sz="1200">
                          <a:effectLst/>
                        </a:rPr>
                        <a:t>Ortalama Kazanç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r>
              <a:tr h="833459">
                <a:tc>
                  <a:txBody>
                    <a:bodyPr/>
                    <a:lstStyle/>
                    <a:p>
                      <a:pPr>
                        <a:lnSpc>
                          <a:spcPct val="107000"/>
                        </a:lnSpc>
                        <a:spcBef>
                          <a:spcPts val="200"/>
                        </a:spcBef>
                        <a:spcAft>
                          <a:spcPts val="0"/>
                        </a:spcAft>
                      </a:pPr>
                      <a:r>
                        <a:rPr lang="tr-TR" sz="1100">
                          <a:effectLst/>
                        </a:rPr>
                        <a:t>1.647,00</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49,41</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592,92</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5.929,20</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1.482,30</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1.000,00</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8.411,50</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07000"/>
                        </a:lnSpc>
                        <a:spcBef>
                          <a:spcPts val="200"/>
                        </a:spcBef>
                        <a:spcAft>
                          <a:spcPts val="0"/>
                        </a:spcAft>
                      </a:pPr>
                      <a:r>
                        <a:rPr lang="tr-TR" sz="1100">
                          <a:effectLst/>
                        </a:rPr>
                        <a:t>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100">
                          <a:effectLst/>
                        </a:rPr>
                        <a:t>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100">
                          <a:effectLst/>
                        </a:rPr>
                        <a:t>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100">
                          <a:effectLst/>
                        </a:rPr>
                        <a:t> </a:t>
                      </a:r>
                    </a:p>
                    <a:p>
                      <a:pPr>
                        <a:lnSpc>
                          <a:spcPct val="107000"/>
                        </a:lnSpc>
                        <a:spcBef>
                          <a:spcPts val="200"/>
                        </a:spcBef>
                        <a:spcAft>
                          <a:spcPts val="0"/>
                        </a:spcAft>
                      </a:pPr>
                      <a:r>
                        <a:rPr lang="tr-TR" sz="1100">
                          <a:effectLst/>
                        </a:rPr>
                        <a:t>2.482,30 </a:t>
                      </a:r>
                      <a:endParaRPr lang="tr-TR" sz="1100" b="1">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spcBef>
                          <a:spcPts val="200"/>
                        </a:spcBef>
                        <a:spcAft>
                          <a:spcPts val="0"/>
                        </a:spcAft>
                      </a:pPr>
                      <a:r>
                        <a:rPr lang="tr-TR" sz="1100" dirty="0">
                          <a:effectLst/>
                        </a:rPr>
                        <a:t>%41,80</a:t>
                      </a:r>
                      <a:endParaRPr lang="tr-TR" sz="1100" b="1"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47773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p:txBody>
          <a:bodyPr/>
          <a:lstStyle/>
          <a:p>
            <a:endParaRPr lang="tr-TR" dirty="0" smtClean="0"/>
          </a:p>
          <a:p>
            <a:endParaRPr lang="tr-TR" dirty="0"/>
          </a:p>
          <a:p>
            <a:r>
              <a:rPr lang="tr-TR" sz="4400" b="1" dirty="0" smtClean="0">
                <a:solidFill>
                  <a:schemeClr val="accent1"/>
                </a:solidFill>
              </a:rPr>
              <a:t>Teşekkürler,</a:t>
            </a:r>
            <a:endParaRPr lang="tr-TR" sz="4400" b="1" dirty="0">
              <a:solidFill>
                <a:schemeClr val="accent1"/>
              </a:solidFill>
            </a:endParaRPr>
          </a:p>
        </p:txBody>
      </p:sp>
    </p:spTree>
    <p:extLst>
      <p:ext uri="{BB962C8B-B14F-4D97-AF65-F5344CB8AC3E}">
        <p14:creationId xmlns:p14="http://schemas.microsoft.com/office/powerpoint/2010/main" val="2379458189"/>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Uçak İzi">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TM04033937[[fn=Uçak İzi]]</Template>
  <TotalTime>8</TotalTime>
  <Words>647</Words>
  <Application>Microsoft Office PowerPoint</Application>
  <PresentationFormat>Geniş ekran</PresentationFormat>
  <Paragraphs>65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Times New Roman</vt:lpstr>
      <vt:lpstr>Uçak İzi</vt:lpstr>
      <vt:lpstr>      6740 SAYILI BİREYSEL EMEKLİLİK TASARRUF VE YATIRIM SİSTEMİ (BES) KANUNUNDA DEĞİŞİKLİK YAPILMASINA DAİR KANUNDA YER ALAN ÖNEMLİ DÜZENLEMELER</vt:lpstr>
      <vt:lpstr>Kısaca;</vt:lpstr>
      <vt:lpstr>Düzenlemenin Çerçevesi;</vt:lpstr>
      <vt:lpstr>Bes’te İşverenin Sorumlulukları</vt:lpstr>
      <vt:lpstr>Zorunlu Bes’te Çalışanın Hakları</vt:lpstr>
      <vt:lpstr>BES Şirketi ve  Bankanın Sorumluluğu</vt:lpstr>
      <vt:lpstr>Konuya İlişkin Örnek;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6740 SAYILI BİREYSEL EMEKLİLİK TASARRUF VE YATIRIM SİSTEMİ (BES) KANUNUNDA DEĞİŞİKLİK YAPILMASINA DAİR KANUNDA YER ALAN ÖNEMLİ DÜZENLEMELER</dc:title>
  <dc:creator>SERDAR KARAKUŞ</dc:creator>
  <cp:lastModifiedBy>SERDAR KARAKUŞ</cp:lastModifiedBy>
  <cp:revision>2</cp:revision>
  <dcterms:created xsi:type="dcterms:W3CDTF">2016-10-10T12:52:38Z</dcterms:created>
  <dcterms:modified xsi:type="dcterms:W3CDTF">2016-10-10T13:00:41Z</dcterms:modified>
</cp:coreProperties>
</file>