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notesMasterIdLst>
    <p:notesMasterId r:id="rId38"/>
  </p:notesMasterIdLst>
  <p:handoutMasterIdLst>
    <p:handoutMasterId r:id="rId39"/>
  </p:handoutMasterIdLst>
  <p:sldIdLst>
    <p:sldId id="387" r:id="rId2"/>
    <p:sldId id="399" r:id="rId3"/>
    <p:sldId id="341" r:id="rId4"/>
    <p:sldId id="342" r:id="rId5"/>
    <p:sldId id="408" r:id="rId6"/>
    <p:sldId id="345" r:id="rId7"/>
    <p:sldId id="346" r:id="rId8"/>
    <p:sldId id="347" r:id="rId9"/>
    <p:sldId id="348" r:id="rId10"/>
    <p:sldId id="349" r:id="rId11"/>
    <p:sldId id="350" r:id="rId12"/>
    <p:sldId id="354" r:id="rId13"/>
    <p:sldId id="421" r:id="rId14"/>
    <p:sldId id="355" r:id="rId15"/>
    <p:sldId id="356" r:id="rId16"/>
    <p:sldId id="357" r:id="rId17"/>
    <p:sldId id="358" r:id="rId18"/>
    <p:sldId id="359" r:id="rId19"/>
    <p:sldId id="360" r:id="rId20"/>
    <p:sldId id="361" r:id="rId21"/>
    <p:sldId id="362" r:id="rId22"/>
    <p:sldId id="363" r:id="rId23"/>
    <p:sldId id="364" r:id="rId24"/>
    <p:sldId id="365" r:id="rId25"/>
    <p:sldId id="411" r:id="rId26"/>
    <p:sldId id="409" r:id="rId27"/>
    <p:sldId id="410" r:id="rId28"/>
    <p:sldId id="412" r:id="rId29"/>
    <p:sldId id="414" r:id="rId30"/>
    <p:sldId id="413" r:id="rId31"/>
    <p:sldId id="415" r:id="rId32"/>
    <p:sldId id="417" r:id="rId33"/>
    <p:sldId id="416" r:id="rId34"/>
    <p:sldId id="418" r:id="rId35"/>
    <p:sldId id="419" r:id="rId36"/>
    <p:sldId id="420" r:id="rId37"/>
  </p:sldIdLst>
  <p:sldSz cx="12192000" cy="6858000"/>
  <p:notesSz cx="6797675"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CDF"/>
    <a:srgbClr val="E9CF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629" y="77"/>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3633"/>
          </a:xfrm>
          <a:prstGeom prst="rect">
            <a:avLst/>
          </a:prstGeom>
        </p:spPr>
        <p:txBody>
          <a:bodyPr vert="horz" lIns="90809" tIns="45405" rIns="90809" bIns="45405"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3633"/>
          </a:xfrm>
          <a:prstGeom prst="rect">
            <a:avLst/>
          </a:prstGeom>
        </p:spPr>
        <p:txBody>
          <a:bodyPr vert="horz" lIns="90809" tIns="45405" rIns="90809" bIns="45405" rtlCol="0"/>
          <a:lstStyle>
            <a:lvl1pPr algn="r">
              <a:defRPr sz="1200"/>
            </a:lvl1pPr>
          </a:lstStyle>
          <a:p>
            <a:fld id="{43F68292-78E6-48C8-A4F2-071C121501CD}" type="datetimeFigureOut">
              <a:rPr lang="tr-TR" smtClean="0"/>
              <a:t>12.10.2016</a:t>
            </a:fld>
            <a:endParaRPr lang="tr-TR"/>
          </a:p>
        </p:txBody>
      </p:sp>
      <p:sp>
        <p:nvSpPr>
          <p:cNvPr id="4" name="Altbilgi Yer Tutucusu 3"/>
          <p:cNvSpPr>
            <a:spLocks noGrp="1"/>
          </p:cNvSpPr>
          <p:nvPr>
            <p:ph type="ftr" sz="quarter" idx="2"/>
          </p:nvPr>
        </p:nvSpPr>
        <p:spPr>
          <a:xfrm>
            <a:off x="0" y="9377316"/>
            <a:ext cx="2945659" cy="493633"/>
          </a:xfrm>
          <a:prstGeom prst="rect">
            <a:avLst/>
          </a:prstGeom>
        </p:spPr>
        <p:txBody>
          <a:bodyPr vert="horz" lIns="90809" tIns="45405" rIns="90809" bIns="45405"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377316"/>
            <a:ext cx="2945659" cy="493633"/>
          </a:xfrm>
          <a:prstGeom prst="rect">
            <a:avLst/>
          </a:prstGeom>
        </p:spPr>
        <p:txBody>
          <a:bodyPr vert="horz" lIns="90809" tIns="45405" rIns="90809" bIns="45405" rtlCol="0" anchor="b"/>
          <a:lstStyle>
            <a:lvl1pPr algn="r">
              <a:defRPr sz="1200"/>
            </a:lvl1pPr>
          </a:lstStyle>
          <a:p>
            <a:fld id="{79B80CF5-F096-45B1-9696-48E2CE27D74C}" type="slidenum">
              <a:rPr lang="tr-TR" smtClean="0"/>
              <a:t>‹#›</a:t>
            </a:fld>
            <a:endParaRPr lang="tr-TR"/>
          </a:p>
        </p:txBody>
      </p:sp>
    </p:spTree>
    <p:extLst>
      <p:ext uri="{BB962C8B-B14F-4D97-AF65-F5344CB8AC3E}">
        <p14:creationId xmlns:p14="http://schemas.microsoft.com/office/powerpoint/2010/main" val="396103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3633"/>
          </a:xfrm>
          <a:prstGeom prst="rect">
            <a:avLst/>
          </a:prstGeom>
        </p:spPr>
        <p:txBody>
          <a:bodyPr vert="horz" lIns="90809" tIns="45405" rIns="90809" bIns="45405" rtlCol="0"/>
          <a:lstStyle>
            <a:lvl1pPr algn="l">
              <a:defRPr sz="1200"/>
            </a:lvl1pPr>
          </a:lstStyle>
          <a:p>
            <a:endParaRPr lang="tr-TR"/>
          </a:p>
        </p:txBody>
      </p:sp>
      <p:sp>
        <p:nvSpPr>
          <p:cNvPr id="3" name="Veri Yer Tutucusu 2"/>
          <p:cNvSpPr>
            <a:spLocks noGrp="1"/>
          </p:cNvSpPr>
          <p:nvPr>
            <p:ph type="dt" idx="1"/>
          </p:nvPr>
        </p:nvSpPr>
        <p:spPr>
          <a:xfrm>
            <a:off x="3850443" y="0"/>
            <a:ext cx="2945659" cy="493633"/>
          </a:xfrm>
          <a:prstGeom prst="rect">
            <a:avLst/>
          </a:prstGeom>
        </p:spPr>
        <p:txBody>
          <a:bodyPr vert="horz" lIns="90809" tIns="45405" rIns="90809" bIns="45405" rtlCol="0"/>
          <a:lstStyle>
            <a:lvl1pPr algn="r">
              <a:defRPr sz="1200"/>
            </a:lvl1pPr>
          </a:lstStyle>
          <a:p>
            <a:fld id="{1364584F-8BE9-4F0B-8268-63F335200865}" type="datetimeFigureOut">
              <a:rPr lang="tr-TR" smtClean="0"/>
              <a:t>12.10.2016</a:t>
            </a:fld>
            <a:endParaRPr lang="tr-TR"/>
          </a:p>
        </p:txBody>
      </p:sp>
      <p:sp>
        <p:nvSpPr>
          <p:cNvPr id="4" name="Slayt Görüntüsü Yer Tutucusu 3"/>
          <p:cNvSpPr>
            <a:spLocks noGrp="1" noRot="1" noChangeAspect="1"/>
          </p:cNvSpPr>
          <p:nvPr>
            <p:ph type="sldImg" idx="2"/>
          </p:nvPr>
        </p:nvSpPr>
        <p:spPr>
          <a:xfrm>
            <a:off x="107950" y="739775"/>
            <a:ext cx="6581775" cy="3703638"/>
          </a:xfrm>
          <a:prstGeom prst="rect">
            <a:avLst/>
          </a:prstGeom>
          <a:noFill/>
          <a:ln w="12700">
            <a:solidFill>
              <a:prstClr val="black"/>
            </a:solidFill>
          </a:ln>
        </p:spPr>
        <p:txBody>
          <a:bodyPr vert="horz" lIns="90809" tIns="45405" rIns="90809" bIns="45405" rtlCol="0" anchor="ctr"/>
          <a:lstStyle/>
          <a:p>
            <a:endParaRPr lang="tr-TR"/>
          </a:p>
        </p:txBody>
      </p:sp>
      <p:sp>
        <p:nvSpPr>
          <p:cNvPr id="5" name="Not Yer Tutucusu 4"/>
          <p:cNvSpPr>
            <a:spLocks noGrp="1"/>
          </p:cNvSpPr>
          <p:nvPr>
            <p:ph type="body" sz="quarter" idx="3"/>
          </p:nvPr>
        </p:nvSpPr>
        <p:spPr>
          <a:xfrm>
            <a:off x="679768" y="4689515"/>
            <a:ext cx="5438140" cy="4442698"/>
          </a:xfrm>
          <a:prstGeom prst="rect">
            <a:avLst/>
          </a:prstGeom>
        </p:spPr>
        <p:txBody>
          <a:bodyPr vert="horz" lIns="90809" tIns="45405" rIns="90809" bIns="45405"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7316"/>
            <a:ext cx="2945659" cy="493633"/>
          </a:xfrm>
          <a:prstGeom prst="rect">
            <a:avLst/>
          </a:prstGeom>
        </p:spPr>
        <p:txBody>
          <a:bodyPr vert="horz" lIns="90809" tIns="45405" rIns="90809" bIns="45405"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377316"/>
            <a:ext cx="2945659" cy="493633"/>
          </a:xfrm>
          <a:prstGeom prst="rect">
            <a:avLst/>
          </a:prstGeom>
        </p:spPr>
        <p:txBody>
          <a:bodyPr vert="horz" lIns="90809" tIns="45405" rIns="90809" bIns="45405" rtlCol="0" anchor="b"/>
          <a:lstStyle>
            <a:lvl1pPr algn="r">
              <a:defRPr sz="1200"/>
            </a:lvl1pPr>
          </a:lstStyle>
          <a:p>
            <a:fld id="{EE8B876B-4A08-49E1-B03B-3F1F5202C8A4}" type="slidenum">
              <a:rPr lang="tr-TR" smtClean="0"/>
              <a:t>‹#›</a:t>
            </a:fld>
            <a:endParaRPr lang="tr-TR"/>
          </a:p>
        </p:txBody>
      </p:sp>
    </p:spTree>
    <p:extLst>
      <p:ext uri="{BB962C8B-B14F-4D97-AF65-F5344CB8AC3E}">
        <p14:creationId xmlns:p14="http://schemas.microsoft.com/office/powerpoint/2010/main" val="2558589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07950" y="739775"/>
            <a:ext cx="6581775" cy="3703638"/>
          </a:xfrm>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458176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07950" y="739775"/>
            <a:ext cx="6581775" cy="3703638"/>
          </a:xfrm>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999434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07950" y="739775"/>
            <a:ext cx="6581775" cy="3703638"/>
          </a:xfrm>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77590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07950" y="739775"/>
            <a:ext cx="6581775" cy="3703638"/>
          </a:xfrm>
          <a:ln/>
        </p:spPr>
      </p:sp>
      <p:sp>
        <p:nvSpPr>
          <p:cNvPr id="870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424244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107950" y="739775"/>
            <a:ext cx="6581775" cy="3703638"/>
          </a:xfrm>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350357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07950" y="739775"/>
            <a:ext cx="6581775" cy="3703638"/>
          </a:xfrm>
          <a:ln/>
        </p:spPr>
      </p:sp>
      <p:sp>
        <p:nvSpPr>
          <p:cNvPr id="890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296010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07950" y="739775"/>
            <a:ext cx="6581775" cy="3703638"/>
          </a:xfrm>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570514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07950" y="739775"/>
            <a:ext cx="6581775" cy="3703638"/>
          </a:xfrm>
          <a:ln/>
        </p:spPr>
      </p:sp>
      <p:sp>
        <p:nvSpPr>
          <p:cNvPr id="911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089577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07950" y="739775"/>
            <a:ext cx="6581775" cy="3703638"/>
          </a:xfrm>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76334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07950" y="739775"/>
            <a:ext cx="6581775" cy="3703638"/>
          </a:xfrm>
          <a:ln/>
        </p:spPr>
      </p:sp>
      <p:sp>
        <p:nvSpPr>
          <p:cNvPr id="931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698913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07950" y="739775"/>
            <a:ext cx="6581775" cy="3703638"/>
          </a:xfrm>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4153641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07950" y="739775"/>
            <a:ext cx="6581775" cy="3703638"/>
          </a:xfrm>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165779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07950" y="739775"/>
            <a:ext cx="6581775" cy="3703638"/>
          </a:xfrm>
          <a:ln/>
        </p:spPr>
      </p:sp>
      <p:sp>
        <p:nvSpPr>
          <p:cNvPr id="952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479899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07950" y="739775"/>
            <a:ext cx="6581775" cy="3703638"/>
          </a:xfrm>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067640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07950" y="739775"/>
            <a:ext cx="6581775" cy="3703638"/>
          </a:xfrm>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6536870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107950" y="739775"/>
            <a:ext cx="6581775" cy="3703638"/>
          </a:xfrm>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799790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07950" y="739775"/>
            <a:ext cx="6581775" cy="3703638"/>
          </a:xfrm>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484822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07950" y="739775"/>
            <a:ext cx="6581775" cy="3703638"/>
          </a:xfrm>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046994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07950" y="739775"/>
            <a:ext cx="6581775" cy="3703638"/>
          </a:xfrm>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Tree>
    <p:extLst>
      <p:ext uri="{BB962C8B-B14F-4D97-AF65-F5344CB8AC3E}">
        <p14:creationId xmlns:p14="http://schemas.microsoft.com/office/powerpoint/2010/main" val="3043352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07950" y="739775"/>
            <a:ext cx="6581775" cy="3703638"/>
          </a:xfrm>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4247210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07950" y="739775"/>
            <a:ext cx="6581775" cy="3703638"/>
          </a:xfrm>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4238740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07950" y="739775"/>
            <a:ext cx="6581775" cy="3703638"/>
          </a:xfrm>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Tree>
    <p:extLst>
      <p:ext uri="{BB962C8B-B14F-4D97-AF65-F5344CB8AC3E}">
        <p14:creationId xmlns:p14="http://schemas.microsoft.com/office/powerpoint/2010/main" val="2616927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07950" y="739775"/>
            <a:ext cx="6581775" cy="3703638"/>
          </a:xfrm>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1497686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pic>
        <p:nvPicPr>
          <p:cNvPr id="1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67" y="-3175"/>
            <a:ext cx="12208933" cy="686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Metin kutusu 14"/>
          <p:cNvSpPr txBox="1"/>
          <p:nvPr userDrawn="1"/>
        </p:nvSpPr>
        <p:spPr>
          <a:xfrm>
            <a:off x="3418880" y="413048"/>
            <a:ext cx="8640960" cy="369332"/>
          </a:xfrm>
          <a:prstGeom prst="rect">
            <a:avLst/>
          </a:prstGeom>
          <a:noFill/>
        </p:spPr>
        <p:txBody>
          <a:bodyPr wrap="square" rtlCol="0">
            <a:spAutoFit/>
          </a:bodyPr>
          <a:lstStyle/>
          <a:p>
            <a:endParaRPr lang="tr-TR" sz="1800" dirty="0"/>
          </a:p>
        </p:txBody>
      </p:sp>
      <p:sp>
        <p:nvSpPr>
          <p:cNvPr id="16" name="Metin kutusu 15"/>
          <p:cNvSpPr txBox="1"/>
          <p:nvPr userDrawn="1"/>
        </p:nvSpPr>
        <p:spPr>
          <a:xfrm>
            <a:off x="8016214" y="6309320"/>
            <a:ext cx="3360373" cy="369332"/>
          </a:xfrm>
          <a:prstGeom prst="rect">
            <a:avLst/>
          </a:prstGeom>
          <a:solidFill>
            <a:schemeClr val="bg1"/>
          </a:solidFill>
        </p:spPr>
        <p:txBody>
          <a:bodyPr wrap="square" rtlCol="0">
            <a:spAutoFit/>
          </a:bodyPr>
          <a:lstStyle/>
          <a:p>
            <a:endParaRPr lang="tr-TR" sz="1800" dirty="0"/>
          </a:p>
        </p:txBody>
      </p:sp>
      <p:pic>
        <p:nvPicPr>
          <p:cNvPr id="1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5423" y="188641"/>
            <a:ext cx="2622445" cy="672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152" y="92606"/>
            <a:ext cx="2725717"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Yuvarlatılmış Dikdörtgen 19"/>
          <p:cNvSpPr/>
          <p:nvPr userDrawn="1"/>
        </p:nvSpPr>
        <p:spPr>
          <a:xfrm>
            <a:off x="2927648" y="92607"/>
            <a:ext cx="9132192" cy="76806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800"/>
          </a:p>
        </p:txBody>
      </p:sp>
    </p:spTree>
    <p:extLst>
      <p:ext uri="{BB962C8B-B14F-4D97-AF65-F5344CB8AC3E}">
        <p14:creationId xmlns:p14="http://schemas.microsoft.com/office/powerpoint/2010/main" val="983708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DD1393-87CE-4EF6-BBE4-2D2D4A747945}"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2564288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2667562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2804865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982709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3191905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2653160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4020334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77821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3880476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DD1393-87CE-4EF6-BBE4-2D2D4A747945}"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3238745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BDD1393-87CE-4EF6-BBE4-2D2D4A747945}"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183447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DD1393-87CE-4EF6-BBE4-2D2D4A747945}" type="datetimeFigureOut">
              <a:rPr lang="tr-TR" smtClean="0"/>
              <a:t>12.10.2016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2925676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DD1393-87CE-4EF6-BBE4-2D2D4A747945}" type="datetimeFigureOut">
              <a:rPr lang="tr-TR" smtClean="0"/>
              <a:t>12.10.2016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2671713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D1393-87CE-4EF6-BBE4-2D2D4A747945}" type="datetimeFigureOut">
              <a:rPr lang="tr-TR" smtClean="0"/>
              <a:t>12.10.2016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292343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DD1393-87CE-4EF6-BBE4-2D2D4A747945}"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70348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DD1393-87CE-4EF6-BBE4-2D2D4A747945}"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C5659C-E33E-4266-B09A-217CF609B6C0}" type="slidenum">
              <a:rPr lang="tr-TR" smtClean="0"/>
              <a:t>‹#›</a:t>
            </a:fld>
            <a:endParaRPr lang="tr-TR"/>
          </a:p>
        </p:txBody>
      </p:sp>
    </p:spTree>
    <p:extLst>
      <p:ext uri="{BB962C8B-B14F-4D97-AF65-F5344CB8AC3E}">
        <p14:creationId xmlns:p14="http://schemas.microsoft.com/office/powerpoint/2010/main" val="2574952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BDD1393-87CE-4EF6-BBE4-2D2D4A747945}" type="datetimeFigureOut">
              <a:rPr lang="tr-TR" smtClean="0"/>
              <a:t>12.10.2016</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BC5659C-E33E-4266-B09A-217CF609B6C0}" type="slidenum">
              <a:rPr lang="tr-TR" smtClean="0"/>
              <a:t>‹#›</a:t>
            </a:fld>
            <a:endParaRPr lang="tr-TR"/>
          </a:p>
        </p:txBody>
      </p:sp>
    </p:spTree>
    <p:extLst>
      <p:ext uri="{BB962C8B-B14F-4D97-AF65-F5344CB8AC3E}">
        <p14:creationId xmlns:p14="http://schemas.microsoft.com/office/powerpoint/2010/main" val="2916994593"/>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 id="2147483866" r:id="rId13"/>
    <p:sldLayoutId id="2147483867" r:id="rId14"/>
    <p:sldLayoutId id="2147483868" r:id="rId15"/>
    <p:sldLayoutId id="2147483869" r:id="rId16"/>
    <p:sldLayoutId id="2147483870"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07568" y="1268761"/>
            <a:ext cx="8352928" cy="3293209"/>
          </a:xfrm>
          <a:prstGeom prst="rect">
            <a:avLst/>
          </a:prstGeom>
        </p:spPr>
        <p:txBody>
          <a:bodyPr wrap="square">
            <a:spAutoFit/>
          </a:bodyPr>
          <a:lstStyle/>
          <a:p>
            <a:pPr algn="ctr"/>
            <a:r>
              <a:rPr lang="tr-TR" altLang="tr-TR" sz="4800" b="1" i="1"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6736</a:t>
            </a:r>
            <a:r>
              <a:rPr lang="tr-TR" altLang="tr-TR" sz="4000" b="1" i="1"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BAZI ALACAKLARIN YENİDEN YAPILANDIRILMASINA İLİŞKİN KANUN</a:t>
            </a:r>
            <a:endParaRPr lang="tr-TR" altLang="tr-TR" sz="4000"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ctr"/>
            <a:r>
              <a:rPr lang="tr-TR" altLang="tr-TR" sz="4000" b="1" i="1" u="sng"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MATRAH ARTIMI VE İŞLETME KAYITLARININ DÜZELTİLMESİNE </a:t>
            </a:r>
            <a:r>
              <a:rPr lang="tr-TR" altLang="tr-TR" sz="4000" b="1" i="1"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İLİŞKİN ÖZELLİK ARZ EDEN HUSUSLAR</a:t>
            </a:r>
          </a:p>
        </p:txBody>
      </p:sp>
    </p:spTree>
    <p:extLst>
      <p:ext uri="{BB962C8B-B14F-4D97-AF65-F5344CB8AC3E}">
        <p14:creationId xmlns:p14="http://schemas.microsoft.com/office/powerpoint/2010/main" val="3821714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7" name="Group 5"/>
          <p:cNvGraphicFramePr>
            <a:graphicFrameLocks noGrp="1"/>
          </p:cNvGraphicFramePr>
          <p:nvPr>
            <p:ph idx="1"/>
            <p:extLst>
              <p:ext uri="{D42A27DB-BD31-4B8C-83A1-F6EECF244321}">
                <p14:modId xmlns:p14="http://schemas.microsoft.com/office/powerpoint/2010/main" val="165156765"/>
              </p:ext>
            </p:extLst>
          </p:nvPr>
        </p:nvGraphicFramePr>
        <p:xfrm>
          <a:off x="2506664" y="2667000"/>
          <a:ext cx="7704139" cy="2164104"/>
        </p:xfrm>
        <a:graphic>
          <a:graphicData uri="http://schemas.openxmlformats.org/drawingml/2006/table">
            <a:tbl>
              <a:tblPr/>
              <a:tblGrid>
                <a:gridCol w="3147455"/>
                <a:gridCol w="4556684"/>
              </a:tblGrid>
              <a:tr h="29670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YIL</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VERGİ ARTIRIM ORANI</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3506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2011</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6</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6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2012</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5</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6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2013</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4</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6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2014</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3</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6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2015</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2</a:t>
                      </a:r>
                    </a:p>
                  </a:txBody>
                  <a:tcPr marL="98854" marR="98854"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4845" name="Rectangle 3"/>
          <p:cNvSpPr>
            <a:spLocks noChangeArrowheads="1"/>
          </p:cNvSpPr>
          <p:nvPr/>
        </p:nvSpPr>
        <p:spPr bwMode="auto">
          <a:xfrm>
            <a:off x="2279576" y="4797153"/>
            <a:ext cx="7416824"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marL="342900" lvl="1" indent="-342900" algn="just">
              <a:buFont typeface="Wingdings" pitchFamily="2" charset="2"/>
              <a:buChar char="Ø"/>
              <a:defRPr/>
            </a:pPr>
            <a:r>
              <a:rPr lang="tr-TR" altLang="tr-TR" sz="2100" b="1" dirty="0"/>
              <a:t>İlgili</a:t>
            </a:r>
            <a:r>
              <a:rPr lang="tr-TR" altLang="tr-TR" sz="2100" dirty="0"/>
              <a:t> </a:t>
            </a:r>
            <a:r>
              <a:rPr lang="tr-TR" altLang="tr-TR" sz="2100" b="1" dirty="0"/>
              <a:t>yıllarda muhtasar beyanname vermemiş mükellefler, asgari işçi sayıları ve asgari ücret tutarlarına göre artırım yapabilecek. </a:t>
            </a:r>
          </a:p>
        </p:txBody>
      </p:sp>
      <p:sp>
        <p:nvSpPr>
          <p:cNvPr id="34846" name="Rectangle 26"/>
          <p:cNvSpPr>
            <a:spLocks noChangeArrowheads="1"/>
          </p:cNvSpPr>
          <p:nvPr/>
        </p:nvSpPr>
        <p:spPr bwMode="auto">
          <a:xfrm>
            <a:off x="1847528" y="1217782"/>
            <a:ext cx="784887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marL="800100" lvl="1" indent="-342900" algn="just">
              <a:buFont typeface="Wingdings" pitchFamily="2" charset="2"/>
              <a:buChar char="Ø"/>
              <a:defRPr/>
            </a:pPr>
            <a:r>
              <a:rPr lang="tr-TR" altLang="tr-TR" sz="2100" b="1" dirty="0"/>
              <a:t>Ücret ödemelerinin yıllık toplamı üzerinden, aşağıda belirtilen oranlarda stopaj artırımı yapılacak</a:t>
            </a:r>
            <a:r>
              <a:rPr lang="tr-TR" altLang="tr-TR" sz="2000" b="1" dirty="0"/>
              <a:t>.</a:t>
            </a:r>
          </a:p>
          <a:p>
            <a:pPr lvl="1" algn="just">
              <a:defRPr/>
            </a:pPr>
            <a:endParaRPr lang="tr-TR" altLang="tr-TR" b="1" dirty="0"/>
          </a:p>
        </p:txBody>
      </p:sp>
      <p:sp>
        <p:nvSpPr>
          <p:cNvPr id="2" name="Dikdörtgen 1"/>
          <p:cNvSpPr/>
          <p:nvPr/>
        </p:nvSpPr>
        <p:spPr>
          <a:xfrm>
            <a:off x="4223792" y="332656"/>
            <a:ext cx="5616624" cy="369332"/>
          </a:xfrm>
          <a:prstGeom prst="rect">
            <a:avLst/>
          </a:prstGeom>
        </p:spPr>
        <p:txBody>
          <a:bodyPr wrap="square">
            <a:spAutoFit/>
          </a:bodyPr>
          <a:lstStyle/>
          <a:p>
            <a:pPr marL="342900" indent="-342900" algn="ctr" eaLnBrk="0" fontAlgn="base" hangingPunct="0">
              <a:spcBef>
                <a:spcPct val="20000"/>
              </a:spcBef>
              <a:spcAft>
                <a:spcPct val="0"/>
              </a:spcAft>
              <a:buClr>
                <a:schemeClr val="bg2"/>
              </a:buClr>
              <a:buSzPct val="75000"/>
            </a:pPr>
            <a:r>
              <a:rPr lang="tr-TR" b="1" dirty="0"/>
              <a:t>GELİR (STOPAJ) VERGİSİ ARTIRIM ORANI</a:t>
            </a:r>
          </a:p>
        </p:txBody>
      </p:sp>
    </p:spTree>
    <p:extLst>
      <p:ext uri="{BB962C8B-B14F-4D97-AF65-F5344CB8AC3E}">
        <p14:creationId xmlns:p14="http://schemas.microsoft.com/office/powerpoint/2010/main" val="1669738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normAutofit/>
          </a:bodyPr>
          <a:lstStyle/>
          <a:p>
            <a:pPr algn="ctr" eaLnBrk="1" hangingPunct="1">
              <a:defRPr/>
            </a:pPr>
            <a:r>
              <a:rPr lang="tr-TR" altLang="tr-TR" sz="1800" b="1" dirty="0"/>
              <a:t>SERBEST MESLEK ve KİRA STOPAJINDA ARTIRIM</a:t>
            </a:r>
          </a:p>
        </p:txBody>
      </p:sp>
      <p:graphicFrame>
        <p:nvGraphicFramePr>
          <p:cNvPr id="128004" name="Group 4"/>
          <p:cNvGraphicFramePr>
            <a:graphicFrameLocks noGrp="1"/>
          </p:cNvGraphicFramePr>
          <p:nvPr>
            <p:ph idx="1"/>
            <p:extLst>
              <p:ext uri="{D42A27DB-BD31-4B8C-83A1-F6EECF244321}">
                <p14:modId xmlns:p14="http://schemas.microsoft.com/office/powerpoint/2010/main" val="1751026689"/>
              </p:ext>
            </p:extLst>
          </p:nvPr>
        </p:nvGraphicFramePr>
        <p:xfrm>
          <a:off x="1981314" y="2636912"/>
          <a:ext cx="8229487" cy="2813982"/>
        </p:xfrm>
        <a:graphic>
          <a:graphicData uri="http://schemas.openxmlformats.org/drawingml/2006/table">
            <a:tbl>
              <a:tblPr/>
              <a:tblGrid>
                <a:gridCol w="3391190"/>
                <a:gridCol w="4838297"/>
              </a:tblGrid>
              <a:tr h="443249">
                <a:tc gridSpan="2">
                  <a:txBody>
                    <a:bodyPr/>
                    <a:lstStyle/>
                    <a:p>
                      <a:pPr marL="342900" marR="0" lvl="0" indent="-34290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lang="tr-TR" sz="1800" b="1" kern="1200" dirty="0" smtClean="0">
                          <a:solidFill>
                            <a:schemeClr val="tx1"/>
                          </a:solidFill>
                          <a:latin typeface="+mn-lt"/>
                          <a:ea typeface="+mn-ea"/>
                          <a:cs typeface="+mn-cs"/>
                        </a:rPr>
                        <a:t>GELİR (STOPAJ) VERGİSİ ARTIRIM ORANI</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lang="tr-TR"/>
                    </a:p>
                  </a:txBody>
                  <a:tcPr/>
                </a:tc>
              </a:tr>
              <a:tr h="42084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YIL</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VERGİ ARTIRIM ORANI</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3600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2011</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6</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637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2012</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5</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0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2013</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4</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637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2014</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3</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0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2015</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800" b="1" kern="1200" dirty="0" smtClean="0">
                          <a:solidFill>
                            <a:schemeClr val="tx1"/>
                          </a:solidFill>
                          <a:latin typeface="+mn-lt"/>
                          <a:ea typeface="+mn-ea"/>
                          <a:cs typeface="+mn-cs"/>
                        </a:rPr>
                        <a:t>% 2</a:t>
                      </a:r>
                    </a:p>
                  </a:txBody>
                  <a:tcPr marL="104506" marR="104506" marT="45695" marB="456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5869" name="Rectangle 26"/>
          <p:cNvSpPr>
            <a:spLocks noChangeArrowheads="1"/>
          </p:cNvSpPr>
          <p:nvPr/>
        </p:nvSpPr>
        <p:spPr bwMode="auto">
          <a:xfrm>
            <a:off x="1631504" y="-43208"/>
            <a:ext cx="7776864" cy="4293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r>
              <a:rPr lang="tr-TR" altLang="tr-TR" sz="2100" b="1" dirty="0"/>
              <a:t>Serbest meslek ve kira ödemelerine ilişkin gayrisafi tutarların yıllık toplamı üzerinden; aşağıda belirtilen oranlarda stopaj artırımı yapılabilecek.</a:t>
            </a:r>
          </a:p>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endParaRPr lang="tr-TR" altLang="tr-TR" sz="2100" b="1" dirty="0"/>
          </a:p>
          <a:p>
            <a:pPr marL="800100" lvl="1" indent="-342900" algn="just">
              <a:buFont typeface="Wingdings" pitchFamily="2" charset="2"/>
              <a:buChar char="Ø"/>
              <a:defRPr/>
            </a:pPr>
            <a:endParaRPr lang="tr-TR" altLang="tr-TR" sz="2100" b="1" dirty="0"/>
          </a:p>
        </p:txBody>
      </p:sp>
    </p:spTree>
    <p:extLst>
      <p:ext uri="{BB962C8B-B14F-4D97-AF65-F5344CB8AC3E}">
        <p14:creationId xmlns:p14="http://schemas.microsoft.com/office/powerpoint/2010/main" val="2824542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pPr algn="ctr" eaLnBrk="1" hangingPunct="1">
              <a:defRPr/>
            </a:pPr>
            <a:r>
              <a:rPr lang="tr-TR" altLang="tr-TR" sz="2200" b="1" dirty="0"/>
              <a:t>KATMA DEĞER VERGİSİ ARTIRIMI</a:t>
            </a:r>
          </a:p>
        </p:txBody>
      </p:sp>
      <p:sp>
        <p:nvSpPr>
          <p:cNvPr id="17435" name="Rectangle 125"/>
          <p:cNvSpPr>
            <a:spLocks noChangeArrowheads="1"/>
          </p:cNvSpPr>
          <p:nvPr/>
        </p:nvSpPr>
        <p:spPr bwMode="auto">
          <a:xfrm>
            <a:off x="2001888" y="908721"/>
            <a:ext cx="8208912"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eaLnBrk="0" hangingPunct="0">
              <a:defRPr sz="800">
                <a:solidFill>
                  <a:schemeClr val="tx1"/>
                </a:solidFill>
                <a:latin typeface="Arial" pitchFamily="34" charset="0"/>
              </a:defRPr>
            </a:lvl1pPr>
            <a:lvl2pPr eaLnBrk="0" hangingPunct="0">
              <a:defRPr sz="800">
                <a:solidFill>
                  <a:schemeClr val="tx1"/>
                </a:solidFill>
                <a:latin typeface="Arial" pitchFamily="34" charset="0"/>
              </a:defRPr>
            </a:lvl2pPr>
            <a:lvl3pPr marL="1143000" indent="-228600" eaLnBrk="0" hangingPunct="0">
              <a:defRPr sz="800">
                <a:solidFill>
                  <a:schemeClr val="tx1"/>
                </a:solidFill>
                <a:latin typeface="Arial" pitchFamily="34" charset="0"/>
              </a:defRPr>
            </a:lvl3pPr>
            <a:lvl4pPr marL="1600200" indent="-228600" eaLnBrk="0" hangingPunct="0">
              <a:defRPr sz="800">
                <a:solidFill>
                  <a:schemeClr val="tx1"/>
                </a:solidFill>
                <a:latin typeface="Arial" pitchFamily="34" charset="0"/>
              </a:defRPr>
            </a:lvl4pPr>
            <a:lvl5pPr marL="2057400" indent="-228600" eaLnBrk="0" hangingPunct="0">
              <a:defRPr sz="800">
                <a:solidFill>
                  <a:schemeClr val="tx1"/>
                </a:solidFill>
                <a:latin typeface="Arial" pitchFamily="34" charset="0"/>
              </a:defRPr>
            </a:lvl5pPr>
            <a:lvl6pPr marL="2514600" indent="-228600" eaLnBrk="0" fontAlgn="base" hangingPunct="0">
              <a:spcBef>
                <a:spcPct val="0"/>
              </a:spcBef>
              <a:spcAft>
                <a:spcPct val="0"/>
              </a:spcAft>
              <a:defRPr sz="800">
                <a:solidFill>
                  <a:schemeClr val="tx1"/>
                </a:solidFill>
                <a:latin typeface="Arial" pitchFamily="34" charset="0"/>
              </a:defRPr>
            </a:lvl6pPr>
            <a:lvl7pPr marL="2971800" indent="-228600" eaLnBrk="0" fontAlgn="base" hangingPunct="0">
              <a:spcBef>
                <a:spcPct val="0"/>
              </a:spcBef>
              <a:spcAft>
                <a:spcPct val="0"/>
              </a:spcAft>
              <a:defRPr sz="800">
                <a:solidFill>
                  <a:schemeClr val="tx1"/>
                </a:solidFill>
                <a:latin typeface="Arial" pitchFamily="34" charset="0"/>
              </a:defRPr>
            </a:lvl7pPr>
            <a:lvl8pPr marL="3429000" indent="-228600" eaLnBrk="0" fontAlgn="base" hangingPunct="0">
              <a:spcBef>
                <a:spcPct val="0"/>
              </a:spcBef>
              <a:spcAft>
                <a:spcPct val="0"/>
              </a:spcAft>
              <a:defRPr sz="800">
                <a:solidFill>
                  <a:schemeClr val="tx1"/>
                </a:solidFill>
                <a:latin typeface="Arial" pitchFamily="34" charset="0"/>
              </a:defRPr>
            </a:lvl8pPr>
            <a:lvl9pPr marL="3886200" indent="-228600" eaLnBrk="0" fontAlgn="base" hangingPunct="0">
              <a:spcBef>
                <a:spcPct val="0"/>
              </a:spcBef>
              <a:spcAft>
                <a:spcPct val="0"/>
              </a:spcAft>
              <a:defRPr sz="800">
                <a:solidFill>
                  <a:schemeClr val="tx1"/>
                </a:solidFill>
                <a:latin typeface="Arial" pitchFamily="34" charset="0"/>
              </a:defRPr>
            </a:lvl9pPr>
          </a:lstStyle>
          <a:p>
            <a:pPr marL="85725" lvl="1" algn="just" eaLnBrk="1" hangingPunct="1">
              <a:defRPr/>
            </a:pPr>
            <a:endParaRPr lang="tr-TR" altLang="tr-TR" sz="1000" b="1" dirty="0">
              <a:solidFill>
                <a:srgbClr val="C00000"/>
              </a:solidFill>
              <a:latin typeface="+mn-lt"/>
            </a:endParaRPr>
          </a:p>
          <a:p>
            <a:pPr marL="371475" lvl="1" indent="-285750" algn="just" eaLnBrk="1" hangingPunct="1">
              <a:buFont typeface="Wingdings" panose="05000000000000000000" pitchFamily="2" charset="2"/>
              <a:buChar char="Ø"/>
              <a:defRPr/>
            </a:pPr>
            <a:endParaRPr lang="tr-TR" altLang="tr-TR" sz="2000" b="1" dirty="0">
              <a:latin typeface="+mn-lt"/>
            </a:endParaRPr>
          </a:p>
          <a:p>
            <a:pPr marL="371475" lvl="1" indent="-285750" algn="just" eaLnBrk="1" hangingPunct="1">
              <a:buFont typeface="Wingdings" panose="05000000000000000000" pitchFamily="2" charset="2"/>
              <a:buChar char="Ø"/>
              <a:defRPr/>
            </a:pPr>
            <a:endParaRPr lang="tr-TR" altLang="tr-TR" sz="2000" b="1" dirty="0">
              <a:latin typeface="+mn-lt"/>
            </a:endParaRPr>
          </a:p>
          <a:p>
            <a:pPr marL="371475" lvl="1" indent="-285750" algn="just" eaLnBrk="1" hangingPunct="1">
              <a:buFont typeface="Wingdings" panose="05000000000000000000" pitchFamily="2" charset="2"/>
              <a:buChar char="Ø"/>
              <a:defRPr/>
            </a:pPr>
            <a:r>
              <a:rPr lang="tr-TR" altLang="tr-TR" sz="2000" b="1" dirty="0">
                <a:latin typeface="+mn-lt"/>
              </a:rPr>
              <a:t>Her bir vergilendirme dönemine ilişkin olarak verdikleri beyannamelerinde yer alan </a:t>
            </a:r>
            <a:r>
              <a:rPr lang="tr-TR" altLang="tr-TR" sz="2000" b="1" dirty="0">
                <a:solidFill>
                  <a:srgbClr val="C00000"/>
                </a:solidFill>
                <a:latin typeface="+mn-lt"/>
              </a:rPr>
              <a:t>hesaplanan</a:t>
            </a:r>
            <a:r>
              <a:rPr lang="tr-TR" altLang="tr-TR" sz="2000" b="1" dirty="0">
                <a:solidFill>
                  <a:schemeClr val="accent4"/>
                </a:solidFill>
                <a:latin typeface="+mn-lt"/>
              </a:rPr>
              <a:t> </a:t>
            </a:r>
            <a:r>
              <a:rPr lang="tr-TR" altLang="tr-TR" sz="2000" b="1" dirty="0">
                <a:solidFill>
                  <a:srgbClr val="C00000"/>
                </a:solidFill>
                <a:latin typeface="+mn-lt"/>
              </a:rPr>
              <a:t>katma değer vergisinin </a:t>
            </a:r>
            <a:r>
              <a:rPr lang="tr-TR" altLang="tr-TR" sz="2000" b="1" dirty="0">
                <a:latin typeface="+mn-lt"/>
              </a:rPr>
              <a:t>yıllık toplamı üzerinden</a:t>
            </a:r>
          </a:p>
          <a:p>
            <a:pPr marL="1114425" lvl="2" indent="-342900" algn="just" eaLnBrk="1" hangingPunct="1">
              <a:spcAft>
                <a:spcPts val="200"/>
              </a:spcAft>
              <a:buFont typeface="Arial" pitchFamily="34" charset="0"/>
              <a:buChar char="•"/>
              <a:defRPr/>
            </a:pPr>
            <a:r>
              <a:rPr lang="tr-TR" altLang="tr-TR" sz="2000" b="1" dirty="0">
                <a:solidFill>
                  <a:srgbClr val="0070C0"/>
                </a:solidFill>
                <a:latin typeface="+mn-lt"/>
              </a:rPr>
              <a:t>2011 yılı için 3,5 </a:t>
            </a:r>
          </a:p>
          <a:p>
            <a:pPr marL="1114425" lvl="2" indent="-342900" algn="just" eaLnBrk="1" hangingPunct="1">
              <a:spcAft>
                <a:spcPts val="200"/>
              </a:spcAft>
              <a:buFont typeface="Arial" pitchFamily="34" charset="0"/>
              <a:buChar char="•"/>
              <a:defRPr/>
            </a:pPr>
            <a:r>
              <a:rPr lang="tr-TR" altLang="tr-TR" sz="2000" b="1" dirty="0">
                <a:solidFill>
                  <a:srgbClr val="0070C0"/>
                </a:solidFill>
                <a:latin typeface="+mn-lt"/>
              </a:rPr>
              <a:t>2012 yılı için 3</a:t>
            </a:r>
          </a:p>
          <a:p>
            <a:pPr marL="1114425" lvl="2" indent="-342900" algn="just" eaLnBrk="1" hangingPunct="1">
              <a:spcAft>
                <a:spcPts val="200"/>
              </a:spcAft>
              <a:buFont typeface="Arial" pitchFamily="34" charset="0"/>
              <a:buChar char="•"/>
              <a:defRPr/>
            </a:pPr>
            <a:r>
              <a:rPr lang="tr-TR" altLang="tr-TR" sz="2000" b="1" dirty="0">
                <a:solidFill>
                  <a:srgbClr val="0070C0"/>
                </a:solidFill>
                <a:latin typeface="+mn-lt"/>
              </a:rPr>
              <a:t>2013 yılı için 2,5</a:t>
            </a:r>
          </a:p>
          <a:p>
            <a:pPr marL="1114425" lvl="2" indent="-342900" algn="just" eaLnBrk="1" hangingPunct="1">
              <a:spcAft>
                <a:spcPts val="200"/>
              </a:spcAft>
              <a:buFont typeface="Arial" pitchFamily="34" charset="0"/>
              <a:buChar char="•"/>
              <a:defRPr/>
            </a:pPr>
            <a:r>
              <a:rPr lang="tr-TR" altLang="tr-TR" sz="2000" b="1" dirty="0">
                <a:solidFill>
                  <a:srgbClr val="0070C0"/>
                </a:solidFill>
                <a:latin typeface="+mn-lt"/>
              </a:rPr>
              <a:t>2014 yılı için 2</a:t>
            </a:r>
          </a:p>
          <a:p>
            <a:pPr marL="1114425" lvl="2" indent="-342900" algn="just" eaLnBrk="1" hangingPunct="1">
              <a:spcAft>
                <a:spcPts val="200"/>
              </a:spcAft>
              <a:buFont typeface="Arial" pitchFamily="34" charset="0"/>
              <a:buChar char="•"/>
              <a:defRPr/>
            </a:pPr>
            <a:r>
              <a:rPr lang="tr-TR" altLang="tr-TR" sz="2000" b="1" dirty="0">
                <a:solidFill>
                  <a:srgbClr val="0070C0"/>
                </a:solidFill>
                <a:latin typeface="+mn-lt"/>
              </a:rPr>
              <a:t>2015 yılı için 1,5 oranlarında </a:t>
            </a:r>
          </a:p>
          <a:p>
            <a:pPr marL="771525" lvl="2" indent="0" algn="just" eaLnBrk="1" hangingPunct="1">
              <a:defRPr/>
            </a:pPr>
            <a:r>
              <a:rPr lang="tr-TR" altLang="tr-TR" sz="2000" b="1" dirty="0">
                <a:latin typeface="+mn-lt"/>
              </a:rPr>
              <a:t>katma değer vergisi artırımı yapacaklar.</a:t>
            </a:r>
          </a:p>
          <a:p>
            <a:pPr marL="771525" lvl="2" indent="0" algn="just" eaLnBrk="1" hangingPunct="1">
              <a:defRPr/>
            </a:pPr>
            <a:endParaRPr lang="tr-TR" altLang="tr-TR" sz="1000" b="1" dirty="0">
              <a:latin typeface="+mn-lt"/>
            </a:endParaRPr>
          </a:p>
          <a:p>
            <a:pPr marL="371475" lvl="1" indent="-285750" algn="just" eaLnBrk="1" hangingPunct="1">
              <a:buFont typeface="Wingdings" panose="05000000000000000000" pitchFamily="2" charset="2"/>
              <a:buChar char="Ø"/>
              <a:defRPr/>
            </a:pPr>
            <a:r>
              <a:rPr lang="tr-TR" altLang="tr-TR" sz="2000" b="1" dirty="0">
                <a:latin typeface="+mn-lt"/>
              </a:rPr>
              <a:t>Artırımın </a:t>
            </a:r>
            <a:r>
              <a:rPr lang="tr-TR" altLang="tr-TR" sz="2000" b="1" dirty="0">
                <a:solidFill>
                  <a:srgbClr val="FF0000"/>
                </a:solidFill>
                <a:latin typeface="+mn-lt"/>
              </a:rPr>
              <a:t>yıllık</a:t>
            </a:r>
            <a:r>
              <a:rPr lang="tr-TR" altLang="tr-TR" sz="2000" b="1" dirty="0">
                <a:latin typeface="+mn-lt"/>
              </a:rPr>
              <a:t> yapılması gereklidir.</a:t>
            </a:r>
          </a:p>
          <a:p>
            <a:pPr marL="85725" lvl="1" algn="just" eaLnBrk="1" hangingPunct="1">
              <a:defRPr/>
            </a:pPr>
            <a:endParaRPr lang="tr-TR" altLang="tr-TR" sz="1000" b="1" dirty="0">
              <a:latin typeface="+mn-lt"/>
            </a:endParaRPr>
          </a:p>
          <a:p>
            <a:pPr marL="371475" lvl="1" indent="-285750" algn="just" eaLnBrk="1" hangingPunct="1">
              <a:buFont typeface="Wingdings" panose="05000000000000000000" pitchFamily="2" charset="2"/>
              <a:buChar char="Ø"/>
              <a:defRPr/>
            </a:pPr>
            <a:r>
              <a:rPr lang="tr-TR" altLang="tr-TR" sz="2000" b="1" dirty="0">
                <a:latin typeface="+mn-lt"/>
              </a:rPr>
              <a:t>İlgili yıllarda katma değer vergisi </a:t>
            </a:r>
            <a:r>
              <a:rPr lang="tr-TR" altLang="tr-TR" sz="2000" b="1" dirty="0">
                <a:solidFill>
                  <a:srgbClr val="C00000"/>
                </a:solidFill>
                <a:latin typeface="+mn-lt"/>
              </a:rPr>
              <a:t>beyannamesi vermemiş </a:t>
            </a:r>
            <a:r>
              <a:rPr lang="tr-TR" altLang="tr-TR" sz="2000" b="1" dirty="0">
                <a:latin typeface="+mn-lt"/>
              </a:rPr>
              <a:t>mükellefler; </a:t>
            </a:r>
          </a:p>
          <a:p>
            <a:pPr marL="1114425" lvl="2" indent="-342900" algn="just" eaLnBrk="1" hangingPunct="1">
              <a:spcAft>
                <a:spcPts val="200"/>
              </a:spcAft>
              <a:buFont typeface="Arial" pitchFamily="34" charset="0"/>
              <a:buChar char="•"/>
              <a:defRPr/>
            </a:pPr>
            <a:r>
              <a:rPr lang="tr-TR" altLang="tr-TR" sz="2000" b="1" dirty="0">
                <a:solidFill>
                  <a:srgbClr val="0070C0"/>
                </a:solidFill>
                <a:latin typeface="+mn-lt"/>
              </a:rPr>
              <a:t>gelir/kurumlar vergisi açısından matrah artırımında bulunacak </a:t>
            </a:r>
          </a:p>
          <a:p>
            <a:pPr marL="1114425" lvl="2" indent="-342900" algn="just" eaLnBrk="1" hangingPunct="1">
              <a:spcAft>
                <a:spcPts val="200"/>
              </a:spcAft>
              <a:buFont typeface="Arial" pitchFamily="34" charset="0"/>
              <a:buChar char="•"/>
              <a:defRPr/>
            </a:pPr>
            <a:r>
              <a:rPr lang="tr-TR" altLang="tr-TR" sz="2000" b="1" dirty="0">
                <a:solidFill>
                  <a:srgbClr val="0070C0"/>
                </a:solidFill>
                <a:latin typeface="+mn-lt"/>
              </a:rPr>
              <a:t>artırılan matrahlar üzerinden % 18 oranında katma değer vergisi ödeyerek maddeden yararlanacak.</a:t>
            </a:r>
          </a:p>
        </p:txBody>
      </p:sp>
    </p:spTree>
    <p:extLst>
      <p:ext uri="{BB962C8B-B14F-4D97-AF65-F5344CB8AC3E}">
        <p14:creationId xmlns:p14="http://schemas.microsoft.com/office/powerpoint/2010/main" val="2192377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116632"/>
            <a:ext cx="10018713" cy="2321767"/>
          </a:xfrm>
        </p:spPr>
        <p:txBody>
          <a:bodyPr>
            <a:normAutofit fontScale="90000"/>
          </a:bodyPr>
          <a:lstStyle/>
          <a:p>
            <a:r>
              <a:rPr lang="tr-TR" sz="3600" b="1" i="1" dirty="0">
                <a:solidFill>
                  <a:schemeClr val="accent1">
                    <a:lumMod val="75000"/>
                  </a:schemeClr>
                </a:solidFill>
                <a:latin typeface="Calibri" panose="020F0502020204030204" pitchFamily="34" charset="0"/>
                <a:cs typeface="Calibri" panose="020F0502020204030204" pitchFamily="34" charset="0"/>
              </a:rPr>
              <a:t>6736 Sayılı Bazı Alacakların Yeniden Yapılandırılmasına İlişkin Kanun Kapsamında KDV Artırımında Bulunanların Özel Esaslar </a:t>
            </a:r>
            <a:r>
              <a:rPr lang="tr-TR" sz="3600" b="1" i="1" dirty="0" smtClean="0">
                <a:solidFill>
                  <a:schemeClr val="accent1">
                    <a:lumMod val="75000"/>
                  </a:schemeClr>
                </a:solidFill>
                <a:latin typeface="Calibri" panose="020F0502020204030204" pitchFamily="34" charset="0"/>
                <a:cs typeface="Calibri" panose="020F0502020204030204" pitchFamily="34" charset="0"/>
              </a:rPr>
              <a:t>(SMİYB)Karşısındaki </a:t>
            </a:r>
            <a:r>
              <a:rPr lang="tr-TR" sz="3600" b="1" i="1" dirty="0">
                <a:solidFill>
                  <a:schemeClr val="accent1">
                    <a:lumMod val="75000"/>
                  </a:schemeClr>
                </a:solidFill>
                <a:latin typeface="Calibri" panose="020F0502020204030204" pitchFamily="34" charset="0"/>
                <a:cs typeface="Calibri" panose="020F0502020204030204" pitchFamily="34" charset="0"/>
              </a:rPr>
              <a:t>Durumu</a:t>
            </a:r>
            <a:r>
              <a:rPr lang="tr-TR" dirty="0"/>
              <a:t/>
            </a:r>
            <a:br>
              <a:rPr lang="tr-TR" dirty="0"/>
            </a:br>
            <a:endParaRPr lang="tr-TR" dirty="0"/>
          </a:p>
        </p:txBody>
      </p:sp>
      <p:sp>
        <p:nvSpPr>
          <p:cNvPr id="3" name="İçerik Yer Tutucusu 2"/>
          <p:cNvSpPr>
            <a:spLocks noGrp="1"/>
          </p:cNvSpPr>
          <p:nvPr>
            <p:ph idx="1"/>
          </p:nvPr>
        </p:nvSpPr>
        <p:spPr>
          <a:xfrm>
            <a:off x="1484310" y="1700808"/>
            <a:ext cx="10018713" cy="5157191"/>
          </a:xfrm>
        </p:spPr>
        <p:txBody>
          <a:bodyPr>
            <a:normAutofit fontScale="92500" lnSpcReduction="20000"/>
          </a:bodyPr>
          <a:lstStyle/>
          <a:p>
            <a:r>
              <a:rPr lang="tr-TR" dirty="0">
                <a:latin typeface="Calibri" panose="020F0502020204030204" pitchFamily="34" charset="0"/>
                <a:cs typeface="Calibri" panose="020F0502020204030204" pitchFamily="34" charset="0"/>
              </a:rPr>
              <a:t>04.10.2016 tarihinde 29847 </a:t>
            </a:r>
            <a:r>
              <a:rPr lang="tr-TR" dirty="0" err="1">
                <a:latin typeface="Calibri" panose="020F0502020204030204" pitchFamily="34" charset="0"/>
                <a:cs typeface="Calibri" panose="020F0502020204030204" pitchFamily="34" charset="0"/>
              </a:rPr>
              <a:t>nolu</a:t>
            </a:r>
            <a:r>
              <a:rPr lang="tr-TR" dirty="0">
                <a:latin typeface="Calibri" panose="020F0502020204030204" pitchFamily="34" charset="0"/>
                <a:cs typeface="Calibri" panose="020F0502020204030204" pitchFamily="34" charset="0"/>
              </a:rPr>
              <a:t> Resmi </a:t>
            </a:r>
            <a:r>
              <a:rPr lang="tr-TR" dirty="0" err="1">
                <a:latin typeface="Calibri" panose="020F0502020204030204" pitchFamily="34" charset="0"/>
                <a:cs typeface="Calibri" panose="020F0502020204030204" pitchFamily="34" charset="0"/>
              </a:rPr>
              <a:t>Gazete’de</a:t>
            </a:r>
            <a:r>
              <a:rPr lang="tr-TR" dirty="0">
                <a:latin typeface="Calibri" panose="020F0502020204030204" pitchFamily="34" charset="0"/>
                <a:cs typeface="Calibri" panose="020F0502020204030204" pitchFamily="34" charset="0"/>
              </a:rPr>
              <a:t> yayınlanarak yürürlüğe giren 7 seri </a:t>
            </a:r>
            <a:r>
              <a:rPr lang="tr-TR" dirty="0" err="1">
                <a:latin typeface="Calibri" panose="020F0502020204030204" pitchFamily="34" charset="0"/>
                <a:cs typeface="Calibri" panose="020F0502020204030204" pitchFamily="34" charset="0"/>
              </a:rPr>
              <a:t>nolu</a:t>
            </a:r>
            <a:r>
              <a:rPr lang="tr-TR" dirty="0">
                <a:latin typeface="Calibri" panose="020F0502020204030204" pitchFamily="34" charset="0"/>
                <a:cs typeface="Calibri" panose="020F0502020204030204" pitchFamily="34" charset="0"/>
              </a:rPr>
              <a:t> KDV Genel </a:t>
            </a:r>
            <a:r>
              <a:rPr lang="tr-TR" dirty="0" smtClean="0">
                <a:latin typeface="Calibri" panose="020F0502020204030204" pitchFamily="34" charset="0"/>
                <a:cs typeface="Calibri" panose="020F0502020204030204" pitchFamily="34" charset="0"/>
              </a:rPr>
              <a:t>Tebliği ile   </a:t>
            </a:r>
            <a:r>
              <a:rPr lang="tr-TR" dirty="0">
                <a:latin typeface="Calibri" panose="020F0502020204030204" pitchFamily="34" charset="0"/>
                <a:cs typeface="Calibri" panose="020F0502020204030204" pitchFamily="34" charset="0"/>
              </a:rPr>
              <a:t>KDV Genel </a:t>
            </a:r>
            <a:r>
              <a:rPr lang="tr-TR" dirty="0" smtClean="0">
                <a:latin typeface="Calibri" panose="020F0502020204030204" pitchFamily="34" charset="0"/>
                <a:cs typeface="Calibri" panose="020F0502020204030204" pitchFamily="34" charset="0"/>
              </a:rPr>
              <a:t>Uygulama Tebliğin </a:t>
            </a:r>
            <a:r>
              <a:rPr lang="tr-TR" dirty="0">
                <a:latin typeface="Calibri" panose="020F0502020204030204" pitchFamily="34" charset="0"/>
                <a:cs typeface="Calibri" panose="020F0502020204030204" pitchFamily="34" charset="0"/>
              </a:rPr>
              <a:t> 6736 Sayılı Kanun Kapsamında Özel Esaslarda olan </a:t>
            </a:r>
            <a:r>
              <a:rPr lang="tr-TR" dirty="0" err="1">
                <a:latin typeface="Calibri" panose="020F0502020204030204" pitchFamily="34" charset="0"/>
                <a:cs typeface="Calibri" panose="020F0502020204030204" pitchFamily="34" charset="0"/>
              </a:rPr>
              <a:t>mükelllere</a:t>
            </a:r>
            <a:r>
              <a:rPr lang="tr-TR" dirty="0">
                <a:latin typeface="Calibri" panose="020F0502020204030204" pitchFamily="34" charset="0"/>
                <a:cs typeface="Calibri" panose="020F0502020204030204" pitchFamily="34" charset="0"/>
              </a:rPr>
              <a:t> ilişkin </a:t>
            </a:r>
            <a:r>
              <a:rPr lang="tr-TR" dirty="0" smtClean="0">
                <a:latin typeface="Calibri" panose="020F0502020204030204" pitchFamily="34" charset="0"/>
                <a:cs typeface="Calibri" panose="020F0502020204030204" pitchFamily="34" charset="0"/>
              </a:rPr>
              <a:t>açıklamalar yapılmıştır.  Buna göre;</a:t>
            </a:r>
            <a:endParaRPr lang="tr-TR" dirty="0">
              <a:latin typeface="Calibri" panose="020F0502020204030204" pitchFamily="34" charset="0"/>
              <a:cs typeface="Calibri" panose="020F0502020204030204" pitchFamily="34" charset="0"/>
            </a:endParaRPr>
          </a:p>
          <a:p>
            <a:r>
              <a:rPr lang="tr-TR" dirty="0" smtClean="0">
                <a:latin typeface="Calibri" panose="020F0502020204030204" pitchFamily="34" charset="0"/>
                <a:cs typeface="Calibri" panose="020F0502020204030204" pitchFamily="34" charset="0"/>
              </a:rPr>
              <a:t>“6736 </a:t>
            </a:r>
            <a:r>
              <a:rPr lang="tr-TR" dirty="0">
                <a:latin typeface="Calibri" panose="020F0502020204030204" pitchFamily="34" charset="0"/>
                <a:cs typeface="Calibri" panose="020F0502020204030204" pitchFamily="34" charset="0"/>
              </a:rPr>
              <a:t>Sayılı Bazı Alacakların Yeniden Yapılandırılmasına İlişkin Kanun Kapsamında </a:t>
            </a:r>
            <a:r>
              <a:rPr lang="tr-TR" b="1" dirty="0">
                <a:latin typeface="Calibri" panose="020F0502020204030204" pitchFamily="34" charset="0"/>
                <a:cs typeface="Calibri" panose="020F0502020204030204" pitchFamily="34" charset="0"/>
              </a:rPr>
              <a:t>KDV Artırımında Bulunanların Özel Esaslar Karşısındaki Durumu</a:t>
            </a:r>
          </a:p>
          <a:p>
            <a:r>
              <a:rPr lang="tr-TR" b="1" dirty="0" smtClean="0">
                <a:latin typeface="Calibri" panose="020F0502020204030204" pitchFamily="34" charset="0"/>
                <a:cs typeface="Calibri" panose="020F0502020204030204" pitchFamily="34" charset="0"/>
              </a:rPr>
              <a:t>Aralık/2015 </a:t>
            </a:r>
            <a:r>
              <a:rPr lang="tr-TR" b="1" dirty="0">
                <a:latin typeface="Calibri" panose="020F0502020204030204" pitchFamily="34" charset="0"/>
                <a:cs typeface="Calibri" panose="020F0502020204030204" pitchFamily="34" charset="0"/>
              </a:rPr>
              <a:t>ve öncesi vergilendirme dönemlerine ilişkin olarak haklarında bu Tebliğ kapsamında;</a:t>
            </a:r>
          </a:p>
          <a:p>
            <a:r>
              <a:rPr lang="tr-TR" dirty="0" smtClean="0">
                <a:latin typeface="Calibri" panose="020F0502020204030204" pitchFamily="34" charset="0"/>
                <a:cs typeface="Calibri" panose="020F0502020204030204" pitchFamily="34" charset="0"/>
              </a:rPr>
              <a:t>Sahte </a:t>
            </a:r>
            <a:r>
              <a:rPr lang="tr-TR" dirty="0">
                <a:latin typeface="Calibri" panose="020F0502020204030204" pitchFamily="34" charset="0"/>
                <a:cs typeface="Calibri" panose="020F0502020204030204" pitchFamily="34" charset="0"/>
              </a:rPr>
              <a:t>belge veya muhteviyatı itibariyle yanıltıcı belge kullanma olumsuz raporu </a:t>
            </a:r>
            <a:r>
              <a:rPr lang="tr-TR" dirty="0" smtClean="0">
                <a:latin typeface="Calibri" panose="020F0502020204030204" pitchFamily="34" charset="0"/>
                <a:cs typeface="Calibri" panose="020F0502020204030204" pitchFamily="34" charset="0"/>
              </a:rPr>
              <a:t>ile  </a:t>
            </a:r>
            <a:r>
              <a:rPr lang="tr-TR" dirty="0">
                <a:latin typeface="Calibri" panose="020F0502020204030204" pitchFamily="34" charset="0"/>
                <a:cs typeface="Calibri" panose="020F0502020204030204" pitchFamily="34" charset="0"/>
              </a:rPr>
              <a:t>Sahte belge veya muhteviyatı itibariyle yanıltıcı belge kullanma,</a:t>
            </a:r>
          </a:p>
          <a:p>
            <a:r>
              <a:rPr lang="tr-TR" dirty="0" smtClean="0">
                <a:latin typeface="Calibri" panose="020F0502020204030204" pitchFamily="34" charset="0"/>
                <a:cs typeface="Calibri" panose="020F0502020204030204" pitchFamily="34" charset="0"/>
              </a:rPr>
              <a:t>Beyanname </a:t>
            </a:r>
            <a:r>
              <a:rPr lang="tr-TR" dirty="0">
                <a:latin typeface="Calibri" panose="020F0502020204030204" pitchFamily="34" charset="0"/>
                <a:cs typeface="Calibri" panose="020F0502020204030204" pitchFamily="34" charset="0"/>
              </a:rPr>
              <a:t>vermeme</a:t>
            </a:r>
            <a:r>
              <a:rPr lang="tr-TR" dirty="0" smtClean="0">
                <a:latin typeface="Calibri" panose="020F0502020204030204" pitchFamily="34" charset="0"/>
                <a:cs typeface="Calibri" panose="020F0502020204030204" pitchFamily="34" charset="0"/>
              </a:rPr>
              <a:t>,   </a:t>
            </a:r>
            <a:r>
              <a:rPr lang="tr-TR" dirty="0">
                <a:latin typeface="Calibri" panose="020F0502020204030204" pitchFamily="34" charset="0"/>
                <a:cs typeface="Calibri" panose="020F0502020204030204" pitchFamily="34" charset="0"/>
              </a:rPr>
              <a:t>Adresinde bulunamama</a:t>
            </a:r>
            <a:r>
              <a:rPr lang="tr-TR" dirty="0" smtClean="0">
                <a:latin typeface="Calibri" panose="020F0502020204030204" pitchFamily="34" charset="0"/>
                <a:cs typeface="Calibri" panose="020F0502020204030204" pitchFamily="34" charset="0"/>
              </a:rPr>
              <a:t>,  Defter </a:t>
            </a:r>
            <a:r>
              <a:rPr lang="tr-TR" dirty="0">
                <a:latin typeface="Calibri" panose="020F0502020204030204" pitchFamily="34" charset="0"/>
                <a:cs typeface="Calibri" panose="020F0502020204030204" pitchFamily="34" charset="0"/>
              </a:rPr>
              <a:t>ve belge ibraz etmeme olumsuz </a:t>
            </a:r>
            <a:r>
              <a:rPr lang="tr-TR" dirty="0" smtClean="0">
                <a:latin typeface="Calibri" panose="020F0502020204030204" pitchFamily="34" charset="0"/>
                <a:cs typeface="Calibri" panose="020F0502020204030204" pitchFamily="34" charset="0"/>
              </a:rPr>
              <a:t>tespitleri bulunan </a:t>
            </a:r>
            <a:r>
              <a:rPr lang="tr-TR" dirty="0">
                <a:latin typeface="Calibri" panose="020F0502020204030204" pitchFamily="34" charset="0"/>
                <a:cs typeface="Calibri" panose="020F0502020204030204" pitchFamily="34" charset="0"/>
              </a:rPr>
              <a:t>ve bu nedenle özel esaslara tabi olan </a:t>
            </a:r>
            <a:r>
              <a:rPr lang="tr-TR" dirty="0" smtClean="0">
                <a:latin typeface="Calibri" panose="020F0502020204030204" pitchFamily="34" charset="0"/>
                <a:cs typeface="Calibri" panose="020F0502020204030204" pitchFamily="34" charset="0"/>
              </a:rPr>
              <a:t>mükelleflerden</a:t>
            </a:r>
          </a:p>
          <a:p>
            <a:r>
              <a:rPr lang="tr-TR" dirty="0" smtClean="0">
                <a:latin typeface="Calibri" panose="020F0502020204030204" pitchFamily="34" charset="0"/>
                <a:cs typeface="Calibri" panose="020F0502020204030204" pitchFamily="34" charset="0"/>
              </a:rPr>
              <a:t> </a:t>
            </a:r>
            <a:r>
              <a:rPr lang="tr-TR" b="1" dirty="0">
                <a:latin typeface="Calibri" panose="020F0502020204030204" pitchFamily="34" charset="0"/>
                <a:cs typeface="Calibri" panose="020F0502020204030204" pitchFamily="34" charset="0"/>
              </a:rPr>
              <a:t>2011, 2012, 2013, 2014 ve 2015 takvim yıllarında faaliyette bulundukları dönemlerin tamamına ilişkin olarak 6736 sayılı Kanunun 5 inci maddesi kapsamında KDV artırımında </a:t>
            </a:r>
            <a:r>
              <a:rPr lang="tr-TR" b="1" dirty="0" smtClean="0">
                <a:latin typeface="Calibri" panose="020F0502020204030204" pitchFamily="34" charset="0"/>
                <a:cs typeface="Calibri" panose="020F0502020204030204" pitchFamily="34" charset="0"/>
              </a:rPr>
              <a:t>bulunanlar, </a:t>
            </a:r>
            <a:r>
              <a:rPr lang="tr-TR" dirty="0">
                <a:latin typeface="Calibri" panose="020F0502020204030204" pitchFamily="34" charset="0"/>
                <a:cs typeface="Calibri" panose="020F0502020204030204" pitchFamily="34" charset="0"/>
              </a:rPr>
              <a:t>artırım tutarlarının tamamını ödedikleri tarihten itibaren özel esaslar kapsamından çıkarılır.</a:t>
            </a:r>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1699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2506134" y="-99392"/>
            <a:ext cx="7704667" cy="2537793"/>
          </a:xfrm>
        </p:spPr>
        <p:txBody>
          <a:bodyPr>
            <a:normAutofit/>
          </a:bodyPr>
          <a:lstStyle/>
          <a:p>
            <a:pPr algn="ctr" eaLnBrk="1" hangingPunct="1">
              <a:defRPr/>
            </a:pPr>
            <a:r>
              <a:rPr lang="tr-TR" altLang="tr-TR" sz="2000" b="1" dirty="0"/>
              <a:t>MATRAH ve VERGİ ARTIRIMINA İLİŞKİN ORTAK HÜKÜMLER</a:t>
            </a:r>
          </a:p>
        </p:txBody>
      </p:sp>
      <p:sp>
        <p:nvSpPr>
          <p:cNvPr id="24580" name="Rectangle 3"/>
          <p:cNvSpPr>
            <a:spLocks noGrp="1" noChangeArrowheads="1"/>
          </p:cNvSpPr>
          <p:nvPr>
            <p:ph idx="1"/>
          </p:nvPr>
        </p:nvSpPr>
        <p:spPr>
          <a:xfrm>
            <a:off x="2506134" y="2667000"/>
            <a:ext cx="7704667" cy="2562200"/>
          </a:xfrm>
        </p:spPr>
        <p:txBody>
          <a:bodyPr>
            <a:noAutofit/>
          </a:bodyPr>
          <a:lstStyle/>
          <a:p>
            <a:pPr marL="361950" indent="-276225" algn="just">
              <a:lnSpc>
                <a:spcPct val="80000"/>
              </a:lnSpc>
              <a:spcAft>
                <a:spcPts val="0"/>
              </a:spcAft>
              <a:buFont typeface="Wingdings" pitchFamily="2" charset="2"/>
              <a:buChar char="Ø"/>
              <a:defRPr/>
            </a:pPr>
            <a:endParaRPr lang="tr-TR" altLang="tr-TR" b="1" dirty="0">
              <a:solidFill>
                <a:srgbClr val="0070C0"/>
              </a:solidFill>
            </a:endParaRPr>
          </a:p>
          <a:p>
            <a:pPr marL="361950" indent="-276225" algn="just">
              <a:lnSpc>
                <a:spcPct val="80000"/>
              </a:lnSpc>
              <a:spcAft>
                <a:spcPts val="0"/>
              </a:spcAft>
              <a:buFont typeface="Wingdings" pitchFamily="2" charset="2"/>
              <a:buChar char="Ø"/>
              <a:defRPr/>
            </a:pPr>
            <a:r>
              <a:rPr lang="tr-TR" altLang="tr-TR" b="1" dirty="0">
                <a:solidFill>
                  <a:srgbClr val="0070C0"/>
                </a:solidFill>
              </a:rPr>
              <a:t>Matrah/vergi artırımı üzerinden hesaplanan vergiler, süresinde ödenmediği takdirde gecikme zammı 2 kat olarak uygulanacak.</a:t>
            </a:r>
          </a:p>
          <a:p>
            <a:pPr marL="361950" indent="-276225" algn="just">
              <a:lnSpc>
                <a:spcPct val="80000"/>
              </a:lnSpc>
              <a:spcAft>
                <a:spcPts val="0"/>
              </a:spcAft>
              <a:buFont typeface="Wingdings" pitchFamily="2" charset="2"/>
              <a:buChar char="Ø"/>
              <a:defRPr/>
            </a:pPr>
            <a:endParaRPr lang="tr-TR" altLang="tr-TR" sz="1000" b="1" dirty="0"/>
          </a:p>
          <a:p>
            <a:pPr marL="361950" indent="-276225" algn="just">
              <a:lnSpc>
                <a:spcPct val="80000"/>
              </a:lnSpc>
              <a:spcAft>
                <a:spcPts val="0"/>
              </a:spcAft>
              <a:buFont typeface="Wingdings" pitchFamily="2" charset="2"/>
              <a:buChar char="Ø"/>
              <a:defRPr/>
            </a:pPr>
            <a:r>
              <a:rPr lang="tr-TR" altLang="tr-TR" b="1" dirty="0"/>
              <a:t>Matrah/vergi artırımında bulunan mükellefler hakkında bu Kanundan önce başlanılmış incelemelerin </a:t>
            </a:r>
            <a:r>
              <a:rPr lang="tr-TR" altLang="tr-TR" b="1" dirty="0">
                <a:solidFill>
                  <a:srgbClr val="FF0000"/>
                </a:solidFill>
              </a:rPr>
              <a:t>1 ay içinde</a:t>
            </a:r>
            <a:r>
              <a:rPr lang="tr-TR" altLang="tr-TR" b="1" dirty="0"/>
              <a:t> bitirilmemesi halinde bu işlemlere devam edilmeyecek.</a:t>
            </a:r>
          </a:p>
          <a:p>
            <a:pPr marL="361950" indent="-276225" algn="just">
              <a:lnSpc>
                <a:spcPct val="80000"/>
              </a:lnSpc>
              <a:spcAft>
                <a:spcPts val="0"/>
              </a:spcAft>
              <a:buFont typeface="Wingdings" pitchFamily="2" charset="2"/>
              <a:buChar char="Ø"/>
              <a:defRPr/>
            </a:pPr>
            <a:endParaRPr lang="tr-TR" altLang="tr-TR" sz="1000" b="1" dirty="0"/>
          </a:p>
          <a:p>
            <a:pPr marL="361950" indent="-276225" algn="just">
              <a:lnSpc>
                <a:spcPct val="80000"/>
              </a:lnSpc>
              <a:spcAft>
                <a:spcPts val="0"/>
              </a:spcAft>
              <a:buFont typeface="Wingdings" pitchFamily="2" charset="2"/>
              <a:buChar char="Ø"/>
              <a:defRPr/>
            </a:pPr>
            <a:r>
              <a:rPr lang="tr-TR" altLang="tr-TR" b="1" dirty="0"/>
              <a:t>Matrah/vergi artırımdan aşağıdaki kişiler </a:t>
            </a:r>
            <a:r>
              <a:rPr lang="tr-TR" altLang="tr-TR" b="1" dirty="0">
                <a:solidFill>
                  <a:srgbClr val="FF0000"/>
                </a:solidFill>
              </a:rPr>
              <a:t>yararlanamayacak;</a:t>
            </a:r>
          </a:p>
          <a:p>
            <a:pPr marL="361950" indent="-276225" algn="just">
              <a:lnSpc>
                <a:spcPct val="80000"/>
              </a:lnSpc>
              <a:spcAft>
                <a:spcPts val="0"/>
              </a:spcAft>
              <a:buFont typeface="Wingdings" pitchFamily="2" charset="2"/>
              <a:buChar char="Ø"/>
              <a:defRPr/>
            </a:pPr>
            <a:endParaRPr lang="tr-TR" altLang="tr-TR" sz="1000" b="1" dirty="0"/>
          </a:p>
          <a:p>
            <a:pPr marL="896938" indent="-269875" algn="just">
              <a:spcBef>
                <a:spcPts val="0"/>
              </a:spcBef>
              <a:spcAft>
                <a:spcPts val="200"/>
              </a:spcAft>
              <a:buFont typeface="Arial" pitchFamily="34" charset="0"/>
              <a:buChar char="•"/>
              <a:defRPr/>
            </a:pPr>
            <a:r>
              <a:rPr lang="tr-TR" altLang="tr-TR" b="1" dirty="0">
                <a:solidFill>
                  <a:srgbClr val="0070C0"/>
                </a:solidFill>
              </a:rPr>
              <a:t>Defter, kayıt ve belgeleri yok edenler </a:t>
            </a:r>
          </a:p>
          <a:p>
            <a:pPr marL="896938" indent="-269875" algn="just">
              <a:spcBef>
                <a:spcPts val="0"/>
              </a:spcBef>
              <a:spcAft>
                <a:spcPts val="200"/>
              </a:spcAft>
              <a:buFont typeface="Arial" pitchFamily="34" charset="0"/>
              <a:buChar char="•"/>
              <a:defRPr/>
            </a:pPr>
            <a:r>
              <a:rPr lang="tr-TR" altLang="tr-TR" b="1" dirty="0">
                <a:solidFill>
                  <a:srgbClr val="0070C0"/>
                </a:solidFill>
              </a:rPr>
              <a:t>Defter sahifelerini yok ederek yerine başka yapraklar koyanlar veya hiç yaprak koymayanlar </a:t>
            </a:r>
          </a:p>
          <a:p>
            <a:pPr marL="896938" indent="-269875" algn="just">
              <a:spcBef>
                <a:spcPts val="0"/>
              </a:spcBef>
              <a:spcAft>
                <a:spcPts val="200"/>
              </a:spcAft>
              <a:buFont typeface="Arial" pitchFamily="34" charset="0"/>
              <a:buChar char="•"/>
              <a:defRPr/>
            </a:pPr>
            <a:r>
              <a:rPr lang="tr-TR" altLang="tr-TR" b="1" dirty="0">
                <a:solidFill>
                  <a:srgbClr val="0070C0"/>
                </a:solidFill>
              </a:rPr>
              <a:t>Belgelerin asıl veya suretlerini tamamen veya kısmen sahte olarak düzenleyenler</a:t>
            </a:r>
          </a:p>
        </p:txBody>
      </p:sp>
    </p:spTree>
    <p:extLst>
      <p:ext uri="{BB962C8B-B14F-4D97-AF65-F5344CB8AC3E}">
        <p14:creationId xmlns:p14="http://schemas.microsoft.com/office/powerpoint/2010/main" val="4230205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2506134" y="-99392"/>
            <a:ext cx="7704667" cy="2537793"/>
          </a:xfrm>
        </p:spPr>
        <p:txBody>
          <a:bodyPr>
            <a:noAutofit/>
          </a:bodyPr>
          <a:lstStyle/>
          <a:p>
            <a:pPr algn="ctr" eaLnBrk="1" hangingPunct="1">
              <a:defRPr/>
            </a:pPr>
            <a:r>
              <a:rPr lang="tr-TR" altLang="tr-TR" sz="2000" b="1" dirty="0">
                <a:solidFill>
                  <a:schemeClr val="accent4"/>
                </a:solidFill>
              </a:rPr>
              <a:t/>
            </a:r>
            <a:br>
              <a:rPr lang="tr-TR" altLang="tr-TR" sz="2000" b="1" dirty="0">
                <a:solidFill>
                  <a:schemeClr val="accent4"/>
                </a:solidFill>
              </a:rPr>
            </a:br>
            <a:r>
              <a:rPr lang="tr-TR" altLang="tr-TR" sz="2000" b="1" dirty="0"/>
              <a:t>İŞLETMEDE BULUNDUĞU HALDE KAYITLARDA YER ALMAYAN KIYMETLER</a:t>
            </a:r>
          </a:p>
        </p:txBody>
      </p:sp>
      <p:sp>
        <p:nvSpPr>
          <p:cNvPr id="25604" name="Rectangle 3"/>
          <p:cNvSpPr>
            <a:spLocks noGrp="1" noChangeArrowheads="1"/>
          </p:cNvSpPr>
          <p:nvPr>
            <p:ph idx="1"/>
          </p:nvPr>
        </p:nvSpPr>
        <p:spPr/>
        <p:txBody>
          <a:bodyPr>
            <a:noAutofit/>
          </a:bodyPr>
          <a:lstStyle/>
          <a:p>
            <a:pPr marL="265113" indent="-265113" algn="just">
              <a:lnSpc>
                <a:spcPct val="80000"/>
              </a:lnSpc>
              <a:spcAft>
                <a:spcPts val="0"/>
              </a:spcAft>
              <a:buClr>
                <a:schemeClr val="tx1"/>
              </a:buClr>
              <a:buFont typeface="Wingdings" pitchFamily="2" charset="2"/>
              <a:buChar char="Ø"/>
              <a:defRPr/>
            </a:pPr>
            <a:r>
              <a:rPr lang="tr-TR" altLang="tr-TR" sz="2200" b="1" dirty="0">
                <a:solidFill>
                  <a:srgbClr val="0070C0"/>
                </a:solidFill>
              </a:rPr>
              <a:t>Kayıtlarda yer almayan emtia, makine, teçhizat ve demirbaşların deftere kaydına imkan veriliyor.</a:t>
            </a:r>
          </a:p>
          <a:p>
            <a:pPr marL="265113" indent="-265113" algn="just">
              <a:lnSpc>
                <a:spcPct val="80000"/>
              </a:lnSpc>
              <a:spcAft>
                <a:spcPts val="0"/>
              </a:spcAft>
              <a:buClr>
                <a:schemeClr val="tx1"/>
              </a:buClr>
              <a:buFont typeface="Wingdings" pitchFamily="2" charset="2"/>
              <a:buChar char="Ø"/>
              <a:defRPr/>
            </a:pPr>
            <a:endParaRPr lang="tr-TR" altLang="tr-TR" sz="1200" b="1" dirty="0"/>
          </a:p>
          <a:p>
            <a:pPr marL="754380" lvl="1" indent="-342900" algn="just">
              <a:lnSpc>
                <a:spcPct val="80000"/>
              </a:lnSpc>
              <a:spcAft>
                <a:spcPts val="0"/>
              </a:spcAft>
              <a:buFont typeface="Arial" pitchFamily="34" charset="0"/>
              <a:buChar char="•"/>
              <a:defRPr/>
            </a:pPr>
            <a:r>
              <a:rPr lang="tr-TR" altLang="tr-TR" sz="2200" b="1" dirty="0">
                <a:solidFill>
                  <a:srgbClr val="FF0000"/>
                </a:solidFill>
              </a:rPr>
              <a:t>Genel orana</a:t>
            </a:r>
            <a:r>
              <a:rPr lang="tr-TR" altLang="tr-TR" sz="2200" b="1" dirty="0">
                <a:solidFill>
                  <a:srgbClr val="0070C0"/>
                </a:solidFill>
              </a:rPr>
              <a:t> tabi kıymetlerde </a:t>
            </a:r>
            <a:r>
              <a:rPr lang="tr-TR" altLang="tr-TR" sz="2200" b="1" dirty="0">
                <a:solidFill>
                  <a:srgbClr val="FF0000"/>
                </a:solidFill>
              </a:rPr>
              <a:t>% 10</a:t>
            </a:r>
            <a:r>
              <a:rPr lang="tr-TR" altLang="tr-TR" sz="2200" b="1" dirty="0">
                <a:solidFill>
                  <a:srgbClr val="0070C0"/>
                </a:solidFill>
              </a:rPr>
              <a:t> oranında,</a:t>
            </a:r>
          </a:p>
          <a:p>
            <a:pPr marL="754380" lvl="1" indent="-342900" algn="just">
              <a:lnSpc>
                <a:spcPct val="80000"/>
              </a:lnSpc>
              <a:spcAft>
                <a:spcPts val="0"/>
              </a:spcAft>
              <a:buFont typeface="Arial" pitchFamily="34" charset="0"/>
              <a:buChar char="•"/>
              <a:defRPr/>
            </a:pPr>
            <a:r>
              <a:rPr lang="tr-TR" altLang="tr-TR" sz="2200" b="1" dirty="0">
                <a:solidFill>
                  <a:srgbClr val="FF0000"/>
                </a:solidFill>
              </a:rPr>
              <a:t>İndirimli orana</a:t>
            </a:r>
            <a:r>
              <a:rPr lang="tr-TR" altLang="tr-TR" sz="2200" b="1" dirty="0">
                <a:solidFill>
                  <a:srgbClr val="0070C0"/>
                </a:solidFill>
              </a:rPr>
              <a:t> tabi olanlarda ise kıymetlerin tabi olduğu </a:t>
            </a:r>
            <a:r>
              <a:rPr lang="tr-TR" altLang="tr-TR" sz="2200" b="1" dirty="0">
                <a:solidFill>
                  <a:srgbClr val="FF0000"/>
                </a:solidFill>
              </a:rPr>
              <a:t>KDV oranlarının yarısı</a:t>
            </a:r>
            <a:r>
              <a:rPr lang="tr-TR" altLang="tr-TR" sz="2200" b="1" dirty="0">
                <a:solidFill>
                  <a:srgbClr val="0070C0"/>
                </a:solidFill>
              </a:rPr>
              <a:t> oranında</a:t>
            </a:r>
          </a:p>
          <a:p>
            <a:pPr marL="400050" lvl="2" indent="0" algn="just">
              <a:lnSpc>
                <a:spcPct val="80000"/>
              </a:lnSpc>
              <a:spcAft>
                <a:spcPts val="0"/>
              </a:spcAft>
              <a:buNone/>
              <a:defRPr/>
            </a:pPr>
            <a:endParaRPr lang="tr-TR" altLang="tr-TR" sz="1200" b="1" dirty="0">
              <a:solidFill>
                <a:srgbClr val="C00000"/>
              </a:solidFill>
            </a:endParaRPr>
          </a:p>
          <a:p>
            <a:pPr marL="265113" indent="-265113" algn="just">
              <a:lnSpc>
                <a:spcPct val="80000"/>
              </a:lnSpc>
              <a:spcAft>
                <a:spcPts val="0"/>
              </a:spcAft>
              <a:buClr>
                <a:schemeClr val="accent3"/>
              </a:buClr>
              <a:buNone/>
              <a:defRPr/>
            </a:pPr>
            <a:r>
              <a:rPr lang="tr-TR" altLang="tr-TR" sz="2200" b="1" dirty="0">
                <a:solidFill>
                  <a:srgbClr val="C00000"/>
                </a:solidFill>
              </a:rPr>
              <a:t>	      </a:t>
            </a:r>
            <a:r>
              <a:rPr lang="tr-TR" altLang="tr-TR" sz="2200" b="1" dirty="0">
                <a:solidFill>
                  <a:srgbClr val="FF0000"/>
                </a:solidFill>
              </a:rPr>
              <a:t>hesaplanacak katma değer vergisi ödenecek.</a:t>
            </a:r>
          </a:p>
          <a:p>
            <a:pPr marL="265113" indent="-265113" algn="just">
              <a:lnSpc>
                <a:spcPct val="80000"/>
              </a:lnSpc>
              <a:spcAft>
                <a:spcPts val="0"/>
              </a:spcAft>
              <a:buClr>
                <a:schemeClr val="accent3"/>
              </a:buClr>
              <a:buNone/>
              <a:defRPr/>
            </a:pPr>
            <a:endParaRPr lang="tr-TR" altLang="tr-TR" sz="1200" b="1" dirty="0"/>
          </a:p>
          <a:p>
            <a:pPr marL="265113" indent="-265113" algn="just">
              <a:lnSpc>
                <a:spcPct val="80000"/>
              </a:lnSpc>
              <a:spcAft>
                <a:spcPts val="0"/>
              </a:spcAft>
              <a:buClr>
                <a:schemeClr val="tx1"/>
              </a:buClr>
              <a:buFont typeface="Wingdings" pitchFamily="2" charset="2"/>
              <a:buChar char="Ø"/>
              <a:defRPr/>
            </a:pPr>
            <a:r>
              <a:rPr lang="tr-TR" altLang="tr-TR" sz="2200" b="1" dirty="0"/>
              <a:t>Sadece </a:t>
            </a:r>
            <a:r>
              <a:rPr lang="tr-TR" altLang="tr-TR" sz="2200" b="1" dirty="0">
                <a:solidFill>
                  <a:srgbClr val="FF0000"/>
                </a:solidFill>
              </a:rPr>
              <a:t>emtia</a:t>
            </a:r>
            <a:r>
              <a:rPr lang="tr-TR" altLang="tr-TR" sz="2200" b="1" dirty="0"/>
              <a:t> üzerinden ödenen vergi </a:t>
            </a:r>
            <a:r>
              <a:rPr lang="tr-TR" altLang="tr-TR" sz="2200" b="1" dirty="0">
                <a:solidFill>
                  <a:srgbClr val="FF0000"/>
                </a:solidFill>
              </a:rPr>
              <a:t>indirim</a:t>
            </a:r>
            <a:r>
              <a:rPr lang="tr-TR" altLang="tr-TR" sz="2200" b="1" dirty="0"/>
              <a:t> konusu yapılabilecek.</a:t>
            </a:r>
          </a:p>
          <a:p>
            <a:pPr marL="265113" indent="-265113" algn="just">
              <a:lnSpc>
                <a:spcPct val="80000"/>
              </a:lnSpc>
              <a:spcAft>
                <a:spcPts val="0"/>
              </a:spcAft>
              <a:buClr>
                <a:schemeClr val="tx1"/>
              </a:buClr>
              <a:buFont typeface="Wingdings" pitchFamily="2" charset="2"/>
              <a:buChar char="Ø"/>
              <a:defRPr/>
            </a:pPr>
            <a:endParaRPr lang="tr-TR" altLang="tr-TR" sz="1200" b="1" dirty="0"/>
          </a:p>
          <a:p>
            <a:pPr marL="265113" indent="-265113" algn="just">
              <a:lnSpc>
                <a:spcPct val="80000"/>
              </a:lnSpc>
              <a:buClr>
                <a:schemeClr val="tx1"/>
              </a:buClr>
              <a:buFont typeface="Wingdings" pitchFamily="2" charset="2"/>
              <a:buChar char="Ø"/>
              <a:defRPr/>
            </a:pPr>
            <a:r>
              <a:rPr lang="tr-TR" altLang="tr-TR" sz="2200" b="1" dirty="0">
                <a:solidFill>
                  <a:srgbClr val="0070C0"/>
                </a:solidFill>
              </a:rPr>
              <a:t>Beyan edilen kıymetler için KDV Kanunu uyarınca sorumluluk uygulaması yapılmayacaktır.</a:t>
            </a:r>
          </a:p>
          <a:p>
            <a:pPr marL="265113" indent="-265113" algn="just">
              <a:lnSpc>
                <a:spcPct val="80000"/>
              </a:lnSpc>
              <a:buClr>
                <a:schemeClr val="tx1"/>
              </a:buClr>
              <a:buFont typeface="Wingdings" pitchFamily="2" charset="2"/>
              <a:buChar char="Ø"/>
              <a:defRPr/>
            </a:pPr>
            <a:endParaRPr lang="tr-TR" altLang="tr-TR" sz="1200" b="1" dirty="0"/>
          </a:p>
          <a:p>
            <a:pPr marL="265113" indent="-265113" algn="just">
              <a:lnSpc>
                <a:spcPct val="80000"/>
              </a:lnSpc>
              <a:buClr>
                <a:schemeClr val="tx1"/>
              </a:buClr>
              <a:buFont typeface="Wingdings" pitchFamily="2" charset="2"/>
              <a:buChar char="Ø"/>
              <a:defRPr/>
            </a:pPr>
            <a:r>
              <a:rPr lang="tr-TR" altLang="tr-TR" sz="2200" b="1" dirty="0"/>
              <a:t>Beyan edilen kıymetlerin </a:t>
            </a:r>
            <a:r>
              <a:rPr lang="tr-TR" altLang="tr-TR" sz="2200" b="1" dirty="0">
                <a:solidFill>
                  <a:srgbClr val="FF0000"/>
                </a:solidFill>
              </a:rPr>
              <a:t>satış bedeli</a:t>
            </a:r>
            <a:r>
              <a:rPr lang="tr-TR" altLang="tr-TR" sz="2200" b="1" dirty="0"/>
              <a:t> bunların deftere kaydedilen bedelinden </a:t>
            </a:r>
            <a:r>
              <a:rPr lang="tr-TR" altLang="tr-TR" sz="2200" b="1" dirty="0">
                <a:solidFill>
                  <a:srgbClr val="FF0000"/>
                </a:solidFill>
              </a:rPr>
              <a:t>düşük</a:t>
            </a:r>
            <a:r>
              <a:rPr lang="tr-TR" altLang="tr-TR" sz="2200" b="1" dirty="0"/>
              <a:t> olamayacaktır.</a:t>
            </a:r>
          </a:p>
        </p:txBody>
      </p:sp>
    </p:spTree>
    <p:extLst>
      <p:ext uri="{BB962C8B-B14F-4D97-AF65-F5344CB8AC3E}">
        <p14:creationId xmlns:p14="http://schemas.microsoft.com/office/powerpoint/2010/main" val="28635085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rmAutofit/>
          </a:bodyPr>
          <a:lstStyle/>
          <a:p>
            <a:pPr algn="ctr" eaLnBrk="1" hangingPunct="1">
              <a:defRPr/>
            </a:pPr>
            <a:r>
              <a:rPr lang="tr-TR" altLang="tr-TR" sz="2000" b="1" dirty="0"/>
              <a:t>KAYITLARDA YER ALDIĞI HALDE</a:t>
            </a:r>
            <a:br>
              <a:rPr lang="tr-TR" altLang="tr-TR" sz="2000" b="1" dirty="0"/>
            </a:br>
            <a:r>
              <a:rPr lang="tr-TR" altLang="tr-TR" sz="2000" b="1" dirty="0"/>
              <a:t>İŞLETMEDE BULUNMAYAN EMTİA</a:t>
            </a:r>
          </a:p>
        </p:txBody>
      </p:sp>
      <p:sp>
        <p:nvSpPr>
          <p:cNvPr id="20484" name="Rectangle 3"/>
          <p:cNvSpPr>
            <a:spLocks noGrp="1" noChangeArrowheads="1"/>
          </p:cNvSpPr>
          <p:nvPr>
            <p:ph idx="1"/>
          </p:nvPr>
        </p:nvSpPr>
        <p:spPr/>
        <p:txBody>
          <a:bodyPr>
            <a:normAutofit lnSpcReduction="10000"/>
          </a:bodyPr>
          <a:lstStyle/>
          <a:p>
            <a:pPr marL="446088" indent="-360363" algn="just">
              <a:lnSpc>
                <a:spcPct val="90000"/>
              </a:lnSpc>
              <a:spcAft>
                <a:spcPts val="0"/>
              </a:spcAft>
              <a:buClr>
                <a:schemeClr val="tx1"/>
              </a:buClr>
              <a:buFont typeface="Wingdings" pitchFamily="2" charset="2"/>
              <a:buChar char="Ø"/>
              <a:defRPr/>
            </a:pPr>
            <a:r>
              <a:rPr lang="tr-TR" altLang="tr-TR" sz="2200" b="1" dirty="0">
                <a:solidFill>
                  <a:srgbClr val="0070C0"/>
                </a:solidFill>
              </a:rPr>
              <a:t>Mükellefler, kayıtlarında yer aldığı halde işletmede mevcut olmayan emtialarını, fatura düzenlemek ve her türlü vergisel yükümlülüklerini yerine getirmek suretiyle kayıtlarını düzeltebilecek.</a:t>
            </a:r>
          </a:p>
          <a:p>
            <a:pPr marL="446088" indent="-360363" algn="just">
              <a:lnSpc>
                <a:spcPct val="90000"/>
              </a:lnSpc>
              <a:spcAft>
                <a:spcPts val="0"/>
              </a:spcAft>
              <a:buClr>
                <a:schemeClr val="tx1"/>
              </a:buClr>
              <a:buFont typeface="Wingdings" pitchFamily="2" charset="2"/>
              <a:buChar char="Ø"/>
              <a:defRPr/>
            </a:pPr>
            <a:endParaRPr lang="tr-TR" altLang="tr-TR" sz="1200" b="1" dirty="0"/>
          </a:p>
          <a:p>
            <a:pPr marL="446088" indent="-360363" algn="just">
              <a:lnSpc>
                <a:spcPct val="90000"/>
              </a:lnSpc>
              <a:buClr>
                <a:schemeClr val="tx1"/>
              </a:buClr>
              <a:buFont typeface="Wingdings" pitchFamily="2" charset="2"/>
              <a:buChar char="Ø"/>
              <a:defRPr/>
            </a:pPr>
            <a:r>
              <a:rPr lang="tr-TR" altLang="tr-TR" sz="2200" b="1" dirty="0"/>
              <a:t>Bu kapsamda ödenmesi gereken </a:t>
            </a:r>
            <a:r>
              <a:rPr lang="tr-TR" altLang="tr-TR" sz="2200" b="1" dirty="0">
                <a:solidFill>
                  <a:srgbClr val="FF0000"/>
                </a:solidFill>
              </a:rPr>
              <a:t>KDV, 3 taksitte</a:t>
            </a:r>
            <a:r>
              <a:rPr lang="tr-TR" altLang="tr-TR" sz="2200" b="1" dirty="0"/>
              <a:t> ödenecek.</a:t>
            </a:r>
          </a:p>
          <a:p>
            <a:pPr marL="446088" indent="-360363" algn="just">
              <a:lnSpc>
                <a:spcPct val="90000"/>
              </a:lnSpc>
              <a:spcAft>
                <a:spcPts val="0"/>
              </a:spcAft>
              <a:buClr>
                <a:schemeClr val="tx1"/>
              </a:buClr>
              <a:buNone/>
              <a:defRPr/>
            </a:pPr>
            <a:endParaRPr lang="tr-TR" altLang="tr-TR" sz="1200" b="1" dirty="0"/>
          </a:p>
          <a:p>
            <a:pPr marL="446088" indent="-360363" algn="just">
              <a:lnSpc>
                <a:spcPct val="90000"/>
              </a:lnSpc>
              <a:spcAft>
                <a:spcPts val="0"/>
              </a:spcAft>
              <a:buClr>
                <a:schemeClr val="tx1"/>
              </a:buClr>
              <a:buFont typeface="Wingdings" pitchFamily="2" charset="2"/>
              <a:buChar char="Ø"/>
              <a:defRPr/>
            </a:pPr>
            <a:r>
              <a:rPr lang="tr-TR" altLang="tr-TR" sz="2200" b="1" dirty="0">
                <a:solidFill>
                  <a:srgbClr val="0070C0"/>
                </a:solidFill>
              </a:rPr>
              <a:t>Eczaneler, stoklarında bulunmayan ilaçlar için maliyet bedeli üzerinden fatura düzenleyecek ve % 4 oranında KDV ödeyecek.</a:t>
            </a:r>
          </a:p>
          <a:p>
            <a:pPr marL="85725" indent="0" algn="just">
              <a:lnSpc>
                <a:spcPct val="90000"/>
              </a:lnSpc>
              <a:spcAft>
                <a:spcPts val="0"/>
              </a:spcAft>
              <a:buClr>
                <a:schemeClr val="tx1"/>
              </a:buClr>
              <a:buNone/>
              <a:defRPr/>
            </a:pPr>
            <a:endParaRPr lang="tr-TR" altLang="tr-TR" sz="1200" b="1" dirty="0"/>
          </a:p>
          <a:p>
            <a:pPr marL="446088" indent="-360363" algn="just">
              <a:lnSpc>
                <a:spcPct val="90000"/>
              </a:lnSpc>
              <a:spcAft>
                <a:spcPts val="0"/>
              </a:spcAft>
              <a:buClr>
                <a:schemeClr val="tx1"/>
              </a:buClr>
              <a:buFont typeface="Wingdings" pitchFamily="2" charset="2"/>
              <a:buChar char="Ø"/>
              <a:defRPr/>
            </a:pPr>
            <a:r>
              <a:rPr lang="tr-TR" altLang="tr-TR" sz="2200" b="1" dirty="0"/>
              <a:t>Fatura düzenlenerek kayıtlara alınan emtia için geçmişe yönelik </a:t>
            </a:r>
            <a:r>
              <a:rPr lang="tr-TR" altLang="tr-TR" sz="2200" b="1" dirty="0">
                <a:solidFill>
                  <a:srgbClr val="FF0000"/>
                </a:solidFill>
              </a:rPr>
              <a:t>ceza ve gecikme faizi</a:t>
            </a:r>
            <a:r>
              <a:rPr lang="tr-TR" altLang="tr-TR" sz="2200" b="1" dirty="0"/>
              <a:t> uygulanmayacak.</a:t>
            </a:r>
          </a:p>
        </p:txBody>
      </p:sp>
    </p:spTree>
    <p:extLst>
      <p:ext uri="{BB962C8B-B14F-4D97-AF65-F5344CB8AC3E}">
        <p14:creationId xmlns:p14="http://schemas.microsoft.com/office/powerpoint/2010/main" val="34675404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a:xfrm>
            <a:off x="2506134" y="-171400"/>
            <a:ext cx="7704667" cy="2609801"/>
          </a:xfrm>
        </p:spPr>
        <p:txBody>
          <a:bodyPr>
            <a:normAutofit/>
          </a:bodyPr>
          <a:lstStyle/>
          <a:p>
            <a:pPr algn="ctr" eaLnBrk="1" hangingPunct="1">
              <a:defRPr/>
            </a:pPr>
            <a:r>
              <a:rPr lang="tr-TR" altLang="tr-TR" sz="1800" b="1" dirty="0"/>
              <a:t>KAYITLARDA YER ALDIĞI HALDE İŞLETMEDE BULUNMAYAN</a:t>
            </a:r>
            <a:br>
              <a:rPr lang="tr-TR" altLang="tr-TR" sz="1800" b="1" dirty="0"/>
            </a:br>
            <a:r>
              <a:rPr lang="tr-TR" altLang="tr-TR" sz="1800" b="1" dirty="0"/>
              <a:t>KASA MEVCUDU VE ORTAKLARDAN ALACAKLAR</a:t>
            </a:r>
          </a:p>
        </p:txBody>
      </p:sp>
      <p:sp>
        <p:nvSpPr>
          <p:cNvPr id="35844" name="Rectangle 3"/>
          <p:cNvSpPr>
            <a:spLocks noGrp="1" noChangeArrowheads="1"/>
          </p:cNvSpPr>
          <p:nvPr>
            <p:ph idx="1"/>
          </p:nvPr>
        </p:nvSpPr>
        <p:spPr/>
        <p:txBody>
          <a:bodyPr>
            <a:noAutofit/>
          </a:bodyPr>
          <a:lstStyle/>
          <a:p>
            <a:pPr marL="365760" indent="-256032" algn="just">
              <a:lnSpc>
                <a:spcPct val="80000"/>
              </a:lnSpc>
              <a:buClr>
                <a:schemeClr val="tx1"/>
              </a:buClr>
              <a:buFont typeface="Wingdings" pitchFamily="2" charset="2"/>
              <a:buChar char="Ø"/>
              <a:defRPr/>
            </a:pPr>
            <a:r>
              <a:rPr lang="tr-TR" altLang="tr-TR" sz="2000" b="1" dirty="0">
                <a:solidFill>
                  <a:srgbClr val="FF0000"/>
                </a:solidFill>
              </a:rPr>
              <a:t>Bilanço</a:t>
            </a:r>
            <a:r>
              <a:rPr lang="tr-TR" altLang="tr-TR" sz="2000" b="1" dirty="0"/>
              <a:t> esasına tabi </a:t>
            </a:r>
            <a:r>
              <a:rPr lang="tr-TR" altLang="tr-TR" sz="2000" b="1" dirty="0">
                <a:solidFill>
                  <a:srgbClr val="FF0000"/>
                </a:solidFill>
              </a:rPr>
              <a:t>kurumlar</a:t>
            </a:r>
            <a:r>
              <a:rPr lang="tr-TR" altLang="tr-TR" sz="2000" b="1" dirty="0"/>
              <a:t> </a:t>
            </a:r>
            <a:r>
              <a:rPr lang="tr-TR" altLang="tr-TR" sz="2000" b="1" dirty="0">
                <a:solidFill>
                  <a:srgbClr val="FF0000"/>
                </a:solidFill>
              </a:rPr>
              <a:t>vergisi</a:t>
            </a:r>
            <a:r>
              <a:rPr lang="tr-TR" altLang="tr-TR" sz="2000" b="1" dirty="0"/>
              <a:t> mükelleflerine, </a:t>
            </a:r>
            <a:r>
              <a:rPr lang="tr-TR" altLang="tr-TR" sz="2000" b="1" dirty="0">
                <a:solidFill>
                  <a:srgbClr val="FF0000"/>
                </a:solidFill>
              </a:rPr>
              <a:t>işletmede bulunmayan </a:t>
            </a:r>
          </a:p>
          <a:p>
            <a:pPr marL="365760" indent="-256032" algn="just">
              <a:lnSpc>
                <a:spcPct val="80000"/>
              </a:lnSpc>
              <a:spcAft>
                <a:spcPts val="0"/>
              </a:spcAft>
              <a:buClr>
                <a:schemeClr val="tx1"/>
              </a:buClr>
              <a:buFont typeface="Wingdings" pitchFamily="2" charset="2"/>
              <a:buChar char="Ø"/>
              <a:defRPr/>
            </a:pPr>
            <a:endParaRPr lang="tr-TR" altLang="tr-TR" sz="600" b="1" dirty="0"/>
          </a:p>
          <a:p>
            <a:pPr marL="754380" lvl="1" indent="-342900" algn="just">
              <a:spcBef>
                <a:spcPts val="0"/>
              </a:spcBef>
              <a:spcAft>
                <a:spcPts val="200"/>
              </a:spcAft>
              <a:buClr>
                <a:schemeClr val="tx1"/>
              </a:buClr>
              <a:buFont typeface="Arial" pitchFamily="34" charset="0"/>
              <a:buChar char="•"/>
              <a:defRPr/>
            </a:pPr>
            <a:r>
              <a:rPr lang="tr-TR" altLang="tr-TR" b="1" dirty="0">
                <a:solidFill>
                  <a:srgbClr val="0070C0"/>
                </a:solidFill>
              </a:rPr>
              <a:t>kasa mevcudu ve </a:t>
            </a:r>
          </a:p>
          <a:p>
            <a:pPr marL="754380" lvl="1" indent="-342900" algn="just">
              <a:spcBef>
                <a:spcPts val="0"/>
              </a:spcBef>
              <a:spcAft>
                <a:spcPts val="200"/>
              </a:spcAft>
              <a:buClr>
                <a:schemeClr val="tx1"/>
              </a:buClr>
              <a:buFont typeface="Arial" pitchFamily="34" charset="0"/>
              <a:buChar char="•"/>
              <a:defRPr/>
            </a:pPr>
            <a:r>
              <a:rPr lang="tr-TR" altLang="tr-TR" b="1" dirty="0">
                <a:solidFill>
                  <a:srgbClr val="0070C0"/>
                </a:solidFill>
              </a:rPr>
              <a:t>ortaklardan alacakları ile </a:t>
            </a:r>
          </a:p>
          <a:p>
            <a:pPr marL="754380" lvl="1" indent="-342900" algn="just">
              <a:spcBef>
                <a:spcPts val="0"/>
              </a:spcBef>
              <a:spcAft>
                <a:spcPts val="200"/>
              </a:spcAft>
              <a:buClr>
                <a:schemeClr val="tx1"/>
              </a:buClr>
              <a:buFont typeface="Arial" pitchFamily="34" charset="0"/>
              <a:buChar char="•"/>
              <a:defRPr/>
            </a:pPr>
            <a:r>
              <a:rPr lang="tr-TR" altLang="tr-TR" b="1" dirty="0">
                <a:solidFill>
                  <a:srgbClr val="0070C0"/>
                </a:solidFill>
              </a:rPr>
              <a:t>bunlarla ilgili diğer hesaplarda yer alan işlemlerini </a:t>
            </a:r>
          </a:p>
          <a:p>
            <a:pPr marL="658368" lvl="1" indent="-246888" algn="just">
              <a:lnSpc>
                <a:spcPct val="80000"/>
              </a:lnSpc>
              <a:spcAft>
                <a:spcPts val="0"/>
              </a:spcAft>
              <a:buClr>
                <a:schemeClr val="tx1"/>
              </a:buClr>
              <a:buFont typeface="Wingdings" pitchFamily="2" charset="2"/>
              <a:buChar char="ü"/>
              <a:defRPr/>
            </a:pPr>
            <a:endParaRPr lang="tr-TR" altLang="tr-TR" sz="600" b="1" dirty="0"/>
          </a:p>
          <a:p>
            <a:pPr marL="109538" indent="249238" algn="just">
              <a:lnSpc>
                <a:spcPct val="80000"/>
              </a:lnSpc>
              <a:spcAft>
                <a:spcPts val="0"/>
              </a:spcAft>
              <a:buClr>
                <a:schemeClr val="tx1"/>
              </a:buClr>
              <a:buNone/>
              <a:defRPr/>
            </a:pPr>
            <a:r>
              <a:rPr lang="tr-TR" altLang="tr-TR" sz="2000" b="1" dirty="0"/>
              <a:t>gerçek duruma uygun hale getirmelerine imkan veriliyor.</a:t>
            </a:r>
          </a:p>
          <a:p>
            <a:pPr marL="365760" indent="-256032" algn="just">
              <a:lnSpc>
                <a:spcPct val="80000"/>
              </a:lnSpc>
              <a:spcAft>
                <a:spcPts val="0"/>
              </a:spcAft>
              <a:buClr>
                <a:schemeClr val="accent3"/>
              </a:buClr>
              <a:buFont typeface="Wingdings" pitchFamily="2" charset="2"/>
              <a:buChar char="Ø"/>
              <a:defRPr/>
            </a:pPr>
            <a:endParaRPr lang="tr-TR" altLang="tr-TR" sz="600" b="1" dirty="0"/>
          </a:p>
          <a:p>
            <a:pPr marL="365760" indent="-256032" algn="just">
              <a:lnSpc>
                <a:spcPct val="120000"/>
              </a:lnSpc>
              <a:spcAft>
                <a:spcPts val="0"/>
              </a:spcAft>
              <a:buClr>
                <a:schemeClr val="tx1"/>
              </a:buClr>
              <a:buFont typeface="Wingdings" pitchFamily="2" charset="2"/>
              <a:buChar char="Ø"/>
              <a:defRPr/>
            </a:pPr>
            <a:r>
              <a:rPr lang="tr-TR" altLang="tr-TR" sz="2000" b="1" dirty="0"/>
              <a:t>Bu kapsamda;</a:t>
            </a:r>
          </a:p>
          <a:p>
            <a:pPr marL="714375" indent="-342900" algn="just">
              <a:spcBef>
                <a:spcPts val="0"/>
              </a:spcBef>
              <a:spcAft>
                <a:spcPts val="200"/>
              </a:spcAft>
              <a:buClr>
                <a:schemeClr val="tx1"/>
              </a:buClr>
              <a:buFont typeface="Arial" pitchFamily="34" charset="0"/>
              <a:buChar char="•"/>
              <a:defRPr/>
            </a:pPr>
            <a:r>
              <a:rPr lang="tr-TR" altLang="tr-TR" sz="2000" b="1" dirty="0">
                <a:solidFill>
                  <a:srgbClr val="FF0000"/>
                </a:solidFill>
              </a:rPr>
              <a:t>31/12/2015 </a:t>
            </a:r>
            <a:r>
              <a:rPr lang="tr-TR" altLang="tr-TR" sz="2000" b="1" dirty="0"/>
              <a:t>tarihli bilanço esas alınacak</a:t>
            </a:r>
            <a:endParaRPr lang="tr-TR" altLang="tr-TR" sz="600" b="1" dirty="0"/>
          </a:p>
          <a:p>
            <a:pPr marL="714375" indent="-342900" algn="just">
              <a:spcBef>
                <a:spcPts val="0"/>
              </a:spcBef>
              <a:spcAft>
                <a:spcPts val="200"/>
              </a:spcAft>
              <a:buClr>
                <a:schemeClr val="tx1"/>
              </a:buClr>
              <a:buFont typeface="Arial" pitchFamily="34" charset="0"/>
              <a:buChar char="•"/>
              <a:defRPr/>
            </a:pPr>
            <a:r>
              <a:rPr lang="tr-TR" altLang="tr-TR" sz="2000" b="1" dirty="0">
                <a:solidFill>
                  <a:srgbClr val="FF0000"/>
                </a:solidFill>
              </a:rPr>
              <a:t>Beyanda bulunulacak </a:t>
            </a:r>
            <a:r>
              <a:rPr lang="tr-TR" altLang="tr-TR" sz="2000" b="1" dirty="0"/>
              <a:t>ve beyan edilen tutarlar</a:t>
            </a:r>
          </a:p>
          <a:p>
            <a:pPr marL="371475" indent="346075" algn="just">
              <a:spcBef>
                <a:spcPts val="0"/>
              </a:spcBef>
              <a:spcAft>
                <a:spcPts val="200"/>
              </a:spcAft>
              <a:buClr>
                <a:schemeClr val="tx1"/>
              </a:buClr>
              <a:defRPr/>
            </a:pPr>
            <a:r>
              <a:rPr lang="tr-TR" altLang="tr-TR" sz="2000" b="1" dirty="0"/>
              <a:t>üzerinden </a:t>
            </a:r>
            <a:r>
              <a:rPr lang="tr-TR" altLang="tr-TR" sz="2000" b="1" dirty="0">
                <a:solidFill>
                  <a:srgbClr val="FF0000"/>
                </a:solidFill>
              </a:rPr>
              <a:t>% 3 </a:t>
            </a:r>
            <a:r>
              <a:rPr lang="tr-TR" altLang="tr-TR" sz="2000" b="1" dirty="0"/>
              <a:t>oranında </a:t>
            </a:r>
            <a:r>
              <a:rPr lang="tr-TR" altLang="tr-TR" sz="2000" b="1" dirty="0">
                <a:solidFill>
                  <a:srgbClr val="FF0000"/>
                </a:solidFill>
              </a:rPr>
              <a:t>vergi ödenecek</a:t>
            </a:r>
            <a:r>
              <a:rPr lang="tr-TR" altLang="tr-TR" sz="2000" b="1" dirty="0"/>
              <a:t>.</a:t>
            </a:r>
            <a:endParaRPr lang="tr-TR" altLang="tr-TR" sz="600" b="1" dirty="0"/>
          </a:p>
          <a:p>
            <a:pPr marL="714375" indent="-342900" algn="just">
              <a:spcBef>
                <a:spcPts val="0"/>
              </a:spcBef>
              <a:spcAft>
                <a:spcPts val="200"/>
              </a:spcAft>
              <a:buClr>
                <a:schemeClr val="tx1"/>
              </a:buClr>
              <a:buFont typeface="Arial" pitchFamily="34" charset="0"/>
              <a:buChar char="•"/>
              <a:defRPr/>
            </a:pPr>
            <a:r>
              <a:rPr lang="tr-TR" altLang="tr-TR" sz="2000" b="1" dirty="0">
                <a:solidFill>
                  <a:srgbClr val="FF0000"/>
                </a:solidFill>
              </a:rPr>
              <a:t>Ödenen vergiler</a:t>
            </a:r>
            <a:r>
              <a:rPr lang="tr-TR" altLang="tr-TR" sz="2000" b="1" dirty="0"/>
              <a:t>, gelir veya kurumlar vergisinden</a:t>
            </a:r>
          </a:p>
          <a:p>
            <a:pPr marL="371475" indent="346075" algn="just">
              <a:spcBef>
                <a:spcPts val="0"/>
              </a:spcBef>
              <a:spcAft>
                <a:spcPts val="200"/>
              </a:spcAft>
              <a:buClr>
                <a:schemeClr val="tx1"/>
              </a:buClr>
              <a:defRPr/>
            </a:pPr>
            <a:r>
              <a:rPr lang="tr-TR" altLang="tr-TR" sz="2000" b="1" dirty="0">
                <a:solidFill>
                  <a:srgbClr val="FF0000"/>
                </a:solidFill>
              </a:rPr>
              <a:t>mahsup</a:t>
            </a:r>
            <a:r>
              <a:rPr lang="tr-TR" altLang="tr-TR" sz="2000" b="1" dirty="0"/>
              <a:t> </a:t>
            </a:r>
            <a:r>
              <a:rPr lang="tr-TR" altLang="tr-TR" sz="2000" b="1" dirty="0">
                <a:solidFill>
                  <a:srgbClr val="FF0000"/>
                </a:solidFill>
              </a:rPr>
              <a:t>edilmeyecek</a:t>
            </a:r>
            <a:r>
              <a:rPr lang="tr-TR" altLang="tr-TR" sz="2000" b="1" dirty="0"/>
              <a:t>.</a:t>
            </a:r>
          </a:p>
          <a:p>
            <a:pPr marL="714375" indent="-342900" algn="just">
              <a:spcBef>
                <a:spcPts val="0"/>
              </a:spcBef>
              <a:spcAft>
                <a:spcPts val="200"/>
              </a:spcAft>
              <a:buClr>
                <a:schemeClr val="tx1"/>
              </a:buClr>
              <a:buFont typeface="Arial" pitchFamily="34" charset="0"/>
              <a:buChar char="•"/>
              <a:defRPr/>
            </a:pPr>
            <a:r>
              <a:rPr lang="tr-TR" altLang="tr-TR" sz="2000" b="1" dirty="0"/>
              <a:t>Beyan edilen tutarlar ve ödenen vergiler</a:t>
            </a:r>
          </a:p>
          <a:p>
            <a:pPr marL="371475" indent="346075" algn="just">
              <a:spcBef>
                <a:spcPts val="0"/>
              </a:spcBef>
              <a:spcAft>
                <a:spcPts val="200"/>
              </a:spcAft>
              <a:buClr>
                <a:schemeClr val="tx1"/>
              </a:buClr>
              <a:defRPr/>
            </a:pPr>
            <a:r>
              <a:rPr lang="tr-TR" altLang="tr-TR" sz="2000" b="1" dirty="0">
                <a:solidFill>
                  <a:srgbClr val="FF0000"/>
                </a:solidFill>
              </a:rPr>
              <a:t>gider</a:t>
            </a:r>
            <a:r>
              <a:rPr lang="tr-TR" altLang="tr-TR" sz="2000" b="1" dirty="0"/>
              <a:t> olarak dikkate alınmayacak.</a:t>
            </a:r>
            <a:endParaRPr lang="tr-TR" altLang="tr-TR" sz="600" b="1" dirty="0"/>
          </a:p>
          <a:p>
            <a:pPr marL="714375" indent="-342900" algn="just">
              <a:spcBef>
                <a:spcPts val="0"/>
              </a:spcBef>
              <a:spcAft>
                <a:spcPts val="200"/>
              </a:spcAft>
              <a:buClr>
                <a:schemeClr val="tx1"/>
              </a:buClr>
              <a:buFont typeface="Arial" pitchFamily="34" charset="0"/>
              <a:buChar char="•"/>
              <a:defRPr/>
            </a:pPr>
            <a:r>
              <a:rPr lang="tr-TR" altLang="tr-TR" sz="2000" b="1" dirty="0"/>
              <a:t>Beyan edilen tutarlar için </a:t>
            </a:r>
            <a:r>
              <a:rPr lang="tr-TR" altLang="tr-TR" sz="2000" b="1" dirty="0">
                <a:solidFill>
                  <a:srgbClr val="FF0000"/>
                </a:solidFill>
              </a:rPr>
              <a:t>tarhiyat yapılmayacak</a:t>
            </a:r>
            <a:r>
              <a:rPr lang="tr-TR" altLang="tr-TR" sz="2000" b="1" dirty="0"/>
              <a:t>.</a:t>
            </a:r>
          </a:p>
        </p:txBody>
      </p:sp>
    </p:spTree>
    <p:extLst>
      <p:ext uri="{BB962C8B-B14F-4D97-AF65-F5344CB8AC3E}">
        <p14:creationId xmlns:p14="http://schemas.microsoft.com/office/powerpoint/2010/main" val="62134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eaLnBrk="1" hangingPunct="1">
              <a:defRPr/>
            </a:pPr>
            <a:r>
              <a:rPr lang="tr-TR" altLang="tr-TR" sz="2400" b="1" dirty="0"/>
              <a:t>YURT DIŞINDAKİ VARLIKLARIN BEYANI (I) (VARLIK BARIŞI)</a:t>
            </a:r>
          </a:p>
        </p:txBody>
      </p:sp>
      <p:sp>
        <p:nvSpPr>
          <p:cNvPr id="39940" name="Rectangle 3"/>
          <p:cNvSpPr>
            <a:spLocks noGrp="1" noChangeArrowheads="1"/>
          </p:cNvSpPr>
          <p:nvPr>
            <p:ph idx="1"/>
          </p:nvPr>
        </p:nvSpPr>
        <p:spPr/>
        <p:txBody>
          <a:bodyPr>
            <a:normAutofit fontScale="92500"/>
          </a:bodyPr>
          <a:lstStyle/>
          <a:p>
            <a:pPr marL="608013" lvl="2" indent="-342900" algn="just" defTabSz="933450">
              <a:spcAft>
                <a:spcPts val="400"/>
              </a:spcAft>
              <a:buClr>
                <a:schemeClr val="tx1"/>
              </a:buClr>
              <a:buSzPct val="85000"/>
              <a:buFont typeface="Wingdings" pitchFamily="2" charset="2"/>
              <a:buChar char="Ø"/>
              <a:defRPr/>
            </a:pPr>
            <a:r>
              <a:rPr lang="tr-TR" sz="2200" b="1" dirty="0">
                <a:solidFill>
                  <a:srgbClr val="FF0000"/>
                </a:solidFill>
                <a:cs typeface="Times New Roman" pitchFamily="18" charset="0"/>
              </a:rPr>
              <a:t>Kapsama giren varlıklar;</a:t>
            </a:r>
          </a:p>
          <a:p>
            <a:pPr marL="265113" lvl="2" algn="just" defTabSz="933450">
              <a:spcAft>
                <a:spcPts val="400"/>
              </a:spcAft>
              <a:buClr>
                <a:schemeClr val="tx1"/>
              </a:buClr>
              <a:buSzPct val="85000"/>
              <a:defRPr/>
            </a:pPr>
            <a:endParaRPr lang="tr-TR" sz="1200" b="1" dirty="0">
              <a:solidFill>
                <a:srgbClr val="C00000"/>
              </a:solidFill>
              <a:cs typeface="Times New Roman" pitchFamily="18" charset="0"/>
            </a:endParaRPr>
          </a:p>
          <a:p>
            <a:pPr marL="1166813" lvl="1" indent="-342900" algn="just" defTabSz="933450">
              <a:spcBef>
                <a:spcPts val="0"/>
              </a:spcBef>
              <a:spcAft>
                <a:spcPts val="200"/>
              </a:spcAft>
              <a:buClr>
                <a:schemeClr val="tx1"/>
              </a:buClr>
              <a:buSzPct val="85000"/>
              <a:buFont typeface="Arial" pitchFamily="34" charset="0"/>
              <a:buChar char="•"/>
              <a:defRPr/>
            </a:pPr>
            <a:r>
              <a:rPr lang="tr-TR" sz="2400" b="1" dirty="0">
                <a:solidFill>
                  <a:srgbClr val="0070C0"/>
                </a:solidFill>
                <a:cs typeface="Times New Roman" pitchFamily="18" charset="0"/>
              </a:rPr>
              <a:t>Para, </a:t>
            </a:r>
          </a:p>
          <a:p>
            <a:pPr marL="1166813" lvl="1" indent="-342900" algn="just" defTabSz="933450">
              <a:spcBef>
                <a:spcPts val="0"/>
              </a:spcBef>
              <a:spcAft>
                <a:spcPts val="200"/>
              </a:spcAft>
              <a:buClr>
                <a:schemeClr val="tx1"/>
              </a:buClr>
              <a:buSzPct val="85000"/>
              <a:buFont typeface="Arial" pitchFamily="34" charset="0"/>
              <a:buChar char="•"/>
              <a:defRPr/>
            </a:pPr>
            <a:r>
              <a:rPr lang="tr-TR" sz="2400" b="1" dirty="0">
                <a:solidFill>
                  <a:srgbClr val="0070C0"/>
                </a:solidFill>
                <a:cs typeface="Times New Roman" pitchFamily="18" charset="0"/>
              </a:rPr>
              <a:t>Altın, </a:t>
            </a:r>
          </a:p>
          <a:p>
            <a:pPr marL="1166813" lvl="1" indent="-342900" algn="just" defTabSz="933450">
              <a:spcBef>
                <a:spcPts val="0"/>
              </a:spcBef>
              <a:spcAft>
                <a:spcPts val="200"/>
              </a:spcAft>
              <a:buClr>
                <a:schemeClr val="tx1"/>
              </a:buClr>
              <a:buSzPct val="85000"/>
              <a:buFont typeface="Arial" pitchFamily="34" charset="0"/>
              <a:buChar char="•"/>
              <a:defRPr/>
            </a:pPr>
            <a:r>
              <a:rPr lang="tr-TR" sz="2400" b="1" dirty="0">
                <a:solidFill>
                  <a:srgbClr val="0070C0"/>
                </a:solidFill>
                <a:cs typeface="Times New Roman" pitchFamily="18" charset="0"/>
              </a:rPr>
              <a:t>Döviz, </a:t>
            </a:r>
          </a:p>
          <a:p>
            <a:pPr marL="1166813" lvl="1" indent="-342900" algn="just" defTabSz="933450">
              <a:spcBef>
                <a:spcPts val="0"/>
              </a:spcBef>
              <a:spcAft>
                <a:spcPts val="200"/>
              </a:spcAft>
              <a:buClr>
                <a:schemeClr val="tx1"/>
              </a:buClr>
              <a:buSzPct val="85000"/>
              <a:buFont typeface="Arial" pitchFamily="34" charset="0"/>
              <a:buChar char="•"/>
              <a:defRPr/>
            </a:pPr>
            <a:r>
              <a:rPr lang="tr-TR" sz="2400" b="1" dirty="0">
                <a:solidFill>
                  <a:srgbClr val="0070C0"/>
                </a:solidFill>
                <a:cs typeface="Times New Roman" pitchFamily="18" charset="0"/>
              </a:rPr>
              <a:t>Menkul kıymet ve diğer sermaye piyasası araçları</a:t>
            </a:r>
          </a:p>
          <a:p>
            <a:pPr marL="693738" lvl="2" indent="-342900" algn="just" defTabSz="933450">
              <a:spcBef>
                <a:spcPts val="0"/>
              </a:spcBef>
              <a:buClr>
                <a:schemeClr val="tx1"/>
              </a:buClr>
              <a:buSzPct val="85000"/>
              <a:buFont typeface="Wingdings" pitchFamily="2" charset="2"/>
              <a:buChar char="Ø"/>
              <a:defRPr/>
            </a:pPr>
            <a:endParaRPr lang="tr-TR" sz="2200" b="1" dirty="0">
              <a:solidFill>
                <a:srgbClr val="C00000"/>
              </a:solidFill>
              <a:cs typeface="Times New Roman" pitchFamily="18" charset="0"/>
            </a:endParaRPr>
          </a:p>
          <a:p>
            <a:pPr marL="693738" lvl="2" indent="-342900" algn="just" defTabSz="933450">
              <a:spcBef>
                <a:spcPts val="0"/>
              </a:spcBef>
              <a:buClr>
                <a:schemeClr val="tx1"/>
              </a:buClr>
              <a:buSzPct val="85000"/>
              <a:buFont typeface="Wingdings" pitchFamily="2" charset="2"/>
              <a:buChar char="Ø"/>
              <a:defRPr/>
            </a:pPr>
            <a:r>
              <a:rPr lang="tr-TR" sz="2200" b="1" dirty="0">
                <a:cs typeface="Times New Roman" pitchFamily="18" charset="0"/>
              </a:rPr>
              <a:t>Bu varlıkların </a:t>
            </a:r>
            <a:r>
              <a:rPr lang="tr-TR" sz="2200" b="1" dirty="0">
                <a:solidFill>
                  <a:srgbClr val="FF0000"/>
                </a:solidFill>
                <a:cs typeface="Times New Roman" pitchFamily="18" charset="0"/>
              </a:rPr>
              <a:t>31/12/2016</a:t>
            </a:r>
            <a:r>
              <a:rPr lang="tr-TR" sz="2200" b="1" dirty="0">
                <a:solidFill>
                  <a:prstClr val="black"/>
                </a:solidFill>
                <a:cs typeface="Times New Roman" pitchFamily="18" charset="0"/>
              </a:rPr>
              <a:t> tarihine kadar Türkiye’ye getirilmesi öngörülmekte. </a:t>
            </a:r>
          </a:p>
          <a:p>
            <a:pPr marL="447675" lvl="1" indent="0" algn="just" defTabSz="933450">
              <a:spcAft>
                <a:spcPts val="400"/>
              </a:spcAft>
              <a:buClr>
                <a:srgbClr val="4F81BD"/>
              </a:buClr>
              <a:buSzPct val="85000"/>
              <a:buNone/>
              <a:defRPr/>
            </a:pPr>
            <a:endParaRPr lang="tr-TR" dirty="0">
              <a:latin typeface="Times New Roman" pitchFamily="18" charset="0"/>
              <a:cs typeface="Times New Roman" pitchFamily="18" charset="0"/>
            </a:endParaRPr>
          </a:p>
          <a:p>
            <a:pPr marL="365760" indent="-256032" algn="just">
              <a:lnSpc>
                <a:spcPct val="80000"/>
              </a:lnSpc>
              <a:spcAft>
                <a:spcPts val="0"/>
              </a:spcAft>
              <a:buClr>
                <a:schemeClr val="tx1"/>
              </a:buClr>
              <a:buFontTx/>
              <a:buChar char="•"/>
              <a:defRPr/>
            </a:pPr>
            <a:endParaRPr lang="tr-TR" altLang="tr-TR" b="1" dirty="0" smtClean="0"/>
          </a:p>
        </p:txBody>
      </p:sp>
    </p:spTree>
    <p:extLst>
      <p:ext uri="{BB962C8B-B14F-4D97-AF65-F5344CB8AC3E}">
        <p14:creationId xmlns:p14="http://schemas.microsoft.com/office/powerpoint/2010/main" val="19169683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506134" y="-387424"/>
            <a:ext cx="7704667" cy="2825825"/>
          </a:xfrm>
        </p:spPr>
        <p:txBody>
          <a:bodyPr>
            <a:normAutofit/>
          </a:bodyPr>
          <a:lstStyle/>
          <a:p>
            <a:pPr algn="ctr" eaLnBrk="1" hangingPunct="1">
              <a:defRPr/>
            </a:pPr>
            <a:r>
              <a:rPr lang="tr-TR" altLang="tr-TR" sz="2400" b="1" dirty="0"/>
              <a:t>YURT DIŞINDAKİ VARLIKLARIN BEYANI (II)</a:t>
            </a:r>
          </a:p>
        </p:txBody>
      </p:sp>
      <p:sp>
        <p:nvSpPr>
          <p:cNvPr id="39940" name="Rectangle 3"/>
          <p:cNvSpPr>
            <a:spLocks noGrp="1" noChangeArrowheads="1"/>
          </p:cNvSpPr>
          <p:nvPr>
            <p:ph idx="1"/>
          </p:nvPr>
        </p:nvSpPr>
        <p:spPr/>
        <p:txBody>
          <a:bodyPr>
            <a:noAutofit/>
          </a:bodyPr>
          <a:lstStyle/>
          <a:p>
            <a:pPr marL="342900" lvl="1" indent="-342900" algn="just" defTabSz="933450">
              <a:spcBef>
                <a:spcPts val="0"/>
              </a:spcBef>
              <a:buSzPct val="85000"/>
              <a:buFont typeface="Wingdings" pitchFamily="2" charset="2"/>
              <a:buChar char="Ø"/>
              <a:defRPr/>
            </a:pPr>
            <a:r>
              <a:rPr lang="tr-TR" b="1" dirty="0">
                <a:cs typeface="Times New Roman" pitchFamily="18" charset="0"/>
              </a:rPr>
              <a:t>Yurt dışından getirilen varlıkların kanuni defterlere kaydedilmesi </a:t>
            </a:r>
            <a:r>
              <a:rPr lang="tr-TR" b="1" dirty="0">
                <a:solidFill>
                  <a:srgbClr val="FF0000"/>
                </a:solidFill>
                <a:cs typeface="Times New Roman" pitchFamily="18" charset="0"/>
              </a:rPr>
              <a:t>ihtiyari.</a:t>
            </a:r>
          </a:p>
          <a:p>
            <a:pPr marL="342900" lvl="1" indent="-342900" algn="just" defTabSz="933450">
              <a:buSzPct val="85000"/>
              <a:buFont typeface="Wingdings" pitchFamily="2" charset="2"/>
              <a:buChar char="Ø"/>
              <a:defRPr/>
            </a:pPr>
            <a:r>
              <a:rPr lang="tr-TR" b="1" dirty="0">
                <a:cs typeface="Times New Roman" pitchFamily="18" charset="0"/>
              </a:rPr>
              <a:t>Söz konusu varlıklar işletmelerce;</a:t>
            </a:r>
          </a:p>
          <a:p>
            <a:pPr marL="667512" lvl="1" algn="just" defTabSz="933450">
              <a:spcBef>
                <a:spcPts val="0"/>
              </a:spcBef>
              <a:spcAft>
                <a:spcPts val="200"/>
              </a:spcAft>
              <a:buSzPct val="100000"/>
              <a:buFont typeface="Arial" pitchFamily="34" charset="0"/>
              <a:buChar char="•"/>
              <a:defRPr/>
            </a:pPr>
            <a:r>
              <a:rPr lang="tr-TR" b="1" dirty="0">
                <a:solidFill>
                  <a:srgbClr val="0070C0"/>
                </a:solidFill>
                <a:cs typeface="Times New Roman" pitchFamily="18" charset="0"/>
              </a:rPr>
              <a:t>Sermayeye ilave edilebilir.</a:t>
            </a:r>
          </a:p>
          <a:p>
            <a:pPr marL="667512" lvl="1" algn="just" defTabSz="933450">
              <a:spcBef>
                <a:spcPts val="0"/>
              </a:spcBef>
              <a:spcAft>
                <a:spcPts val="200"/>
              </a:spcAft>
              <a:buSzPct val="100000"/>
              <a:buFont typeface="Arial" pitchFamily="34" charset="0"/>
              <a:buChar char="•"/>
              <a:defRPr/>
            </a:pPr>
            <a:r>
              <a:rPr lang="tr-TR" b="1" dirty="0">
                <a:solidFill>
                  <a:srgbClr val="0070C0"/>
                </a:solidFill>
                <a:cs typeface="Times New Roman" pitchFamily="18" charset="0"/>
              </a:rPr>
              <a:t>Özel fon hesabında tutulabilir.</a:t>
            </a:r>
          </a:p>
          <a:p>
            <a:pPr marL="667512" lvl="1" algn="just" defTabSz="933450">
              <a:spcBef>
                <a:spcPts val="0"/>
              </a:spcBef>
              <a:spcAft>
                <a:spcPts val="200"/>
              </a:spcAft>
              <a:buSzPct val="100000"/>
              <a:buFont typeface="Arial" pitchFamily="34" charset="0"/>
              <a:buChar char="•"/>
              <a:defRPr/>
            </a:pPr>
            <a:r>
              <a:rPr lang="tr-TR" b="1" dirty="0">
                <a:solidFill>
                  <a:srgbClr val="0070C0"/>
                </a:solidFill>
                <a:cs typeface="Times New Roman" pitchFamily="18" charset="0"/>
              </a:rPr>
              <a:t>Yurt dışı kaynaklı kredilerin kapatılmasında kullanılabilir.</a:t>
            </a:r>
          </a:p>
          <a:p>
            <a:pPr marL="361950" lvl="1" indent="-361950" algn="just" defTabSz="933450">
              <a:spcBef>
                <a:spcPts val="0"/>
              </a:spcBef>
              <a:buSzPct val="85000"/>
              <a:buFont typeface="Wingdings" pitchFamily="2" charset="2"/>
              <a:buChar char="Ø"/>
              <a:defRPr/>
            </a:pPr>
            <a:endParaRPr lang="tr-TR" sz="1200" b="1" dirty="0">
              <a:cs typeface="Times New Roman" pitchFamily="18" charset="0"/>
            </a:endParaRPr>
          </a:p>
          <a:p>
            <a:pPr marL="361950" lvl="1" indent="-361950" algn="just" defTabSz="933450">
              <a:spcBef>
                <a:spcPts val="0"/>
              </a:spcBef>
              <a:buSzPct val="85000"/>
              <a:buFont typeface="Wingdings" pitchFamily="2" charset="2"/>
              <a:buChar char="Ø"/>
              <a:defRPr/>
            </a:pPr>
            <a:r>
              <a:rPr lang="tr-TR" b="1" dirty="0">
                <a:cs typeface="Times New Roman" pitchFamily="18" charset="0"/>
              </a:rPr>
              <a:t>Bu kapsamda yapılan işlemler </a:t>
            </a:r>
            <a:r>
              <a:rPr lang="tr-TR" b="1" dirty="0">
                <a:solidFill>
                  <a:srgbClr val="FF0000"/>
                </a:solidFill>
                <a:cs typeface="Times New Roman" pitchFamily="18" charset="0"/>
              </a:rPr>
              <a:t>dönem kazancının tespitinde dikkate alınmayacak,</a:t>
            </a:r>
            <a:r>
              <a:rPr lang="tr-TR" b="1" dirty="0">
                <a:cs typeface="Times New Roman" pitchFamily="18" charset="0"/>
              </a:rPr>
              <a:t> işletmeden çekilmesi </a:t>
            </a:r>
            <a:r>
              <a:rPr lang="tr-TR" b="1" dirty="0">
                <a:solidFill>
                  <a:srgbClr val="FF0000"/>
                </a:solidFill>
                <a:cs typeface="Times New Roman" pitchFamily="18" charset="0"/>
              </a:rPr>
              <a:t>kar dağıtımı sayılmayacak.</a:t>
            </a:r>
          </a:p>
          <a:p>
            <a:pPr marL="361950" lvl="1" indent="-361950" algn="just" defTabSz="933450">
              <a:spcBef>
                <a:spcPts val="0"/>
              </a:spcBef>
              <a:buSzPct val="85000"/>
              <a:buFont typeface="Wingdings" pitchFamily="2" charset="2"/>
              <a:buChar char="Ø"/>
              <a:defRPr/>
            </a:pPr>
            <a:endParaRPr lang="tr-TR" sz="1200" b="1" dirty="0">
              <a:cs typeface="Times New Roman" pitchFamily="18" charset="0"/>
            </a:endParaRPr>
          </a:p>
          <a:p>
            <a:pPr marL="361950" lvl="1" indent="-361950" algn="just" defTabSz="933450">
              <a:spcBef>
                <a:spcPts val="0"/>
              </a:spcBef>
              <a:buSzPct val="85000"/>
              <a:buFont typeface="Wingdings" pitchFamily="2" charset="2"/>
              <a:buChar char="Ø"/>
              <a:defRPr/>
            </a:pPr>
            <a:r>
              <a:rPr lang="tr-TR" b="1" dirty="0">
                <a:cs typeface="Times New Roman" pitchFamily="18" charset="0"/>
              </a:rPr>
              <a:t>Yurt dışı varlıklar Türkiye’ye getirilmeden yurt dışından kullanılmış kredi borçlarının ödenmesinde de kullanılabilecek.</a:t>
            </a:r>
          </a:p>
          <a:p>
            <a:pPr marL="361950" lvl="1" indent="-361950" algn="just" defTabSz="933450">
              <a:spcBef>
                <a:spcPts val="0"/>
              </a:spcBef>
              <a:buSzPct val="85000"/>
              <a:buFont typeface="Wingdings" pitchFamily="2" charset="2"/>
              <a:buChar char="Ø"/>
              <a:defRPr/>
            </a:pPr>
            <a:r>
              <a:rPr lang="tr-TR" altLang="tr-TR" b="1" dirty="0">
                <a:cs typeface="Times New Roman" pitchFamily="18" charset="0"/>
              </a:rPr>
              <a:t>Kayıtlarda yer alan sermaye avansları, yurt dışından Kanunun yürürlüğe girmesinden önce getirilmiş olan varlıklarla kapatılabilecek. </a:t>
            </a:r>
            <a:endParaRPr lang="tr-TR" altLang="tr-TR" b="1" dirty="0"/>
          </a:p>
        </p:txBody>
      </p:sp>
    </p:spTree>
    <p:extLst>
      <p:ext uri="{BB962C8B-B14F-4D97-AF65-F5344CB8AC3E}">
        <p14:creationId xmlns:p14="http://schemas.microsoft.com/office/powerpoint/2010/main" val="3789703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defRPr/>
            </a:pPr>
            <a:r>
              <a:rPr lang="tr-TR" altLang="tr-TR" sz="2800" b="1" dirty="0"/>
              <a:t>KANUNA GENEL BAKIŞ </a:t>
            </a:r>
          </a:p>
        </p:txBody>
      </p:sp>
      <p:graphicFrame>
        <p:nvGraphicFramePr>
          <p:cNvPr id="5" name="Tablo 4"/>
          <p:cNvGraphicFramePr>
            <a:graphicFrameLocks noGrp="1"/>
          </p:cNvGraphicFramePr>
          <p:nvPr>
            <p:extLst>
              <p:ext uri="{D42A27DB-BD31-4B8C-83A1-F6EECF244321}">
                <p14:modId xmlns:p14="http://schemas.microsoft.com/office/powerpoint/2010/main" val="2012959231"/>
              </p:ext>
            </p:extLst>
          </p:nvPr>
        </p:nvGraphicFramePr>
        <p:xfrm>
          <a:off x="2279576" y="1052740"/>
          <a:ext cx="7992888" cy="4947075"/>
        </p:xfrm>
        <a:graphic>
          <a:graphicData uri="http://schemas.openxmlformats.org/drawingml/2006/table">
            <a:tbl>
              <a:tblPr firstRow="1" bandRow="1">
                <a:tableStyleId>{5C22544A-7EE6-4342-B048-85BDC9FD1C3A}</a:tableStyleId>
              </a:tblPr>
              <a:tblGrid>
                <a:gridCol w="1893052"/>
                <a:gridCol w="6099836"/>
              </a:tblGrid>
              <a:tr h="423339">
                <a:tc>
                  <a:txBody>
                    <a:bodyPr/>
                    <a:lstStyle/>
                    <a:p>
                      <a:r>
                        <a:rPr lang="tr-TR" baseline="0" dirty="0" smtClean="0">
                          <a:solidFill>
                            <a:schemeClr val="accent2">
                              <a:lumMod val="50000"/>
                            </a:schemeClr>
                          </a:solidFill>
                        </a:rPr>
                        <a:t>MADDE</a:t>
                      </a:r>
                      <a:endParaRPr lang="tr-TR" baseline="0" dirty="0">
                        <a:solidFill>
                          <a:schemeClr val="accent2">
                            <a:lumMod val="50000"/>
                          </a:schemeClr>
                        </a:solidFill>
                      </a:endParaRPr>
                    </a:p>
                  </a:txBody>
                  <a:tcPr>
                    <a:solidFill>
                      <a:schemeClr val="accent2">
                        <a:lumMod val="60000"/>
                        <a:lumOff val="40000"/>
                      </a:schemeClr>
                    </a:solidFill>
                  </a:tcPr>
                </a:tc>
                <a:tc>
                  <a:txBody>
                    <a:bodyPr/>
                    <a:lstStyle/>
                    <a:p>
                      <a:pPr marL="0" algn="l" defTabSz="914400" rtl="0" eaLnBrk="1" latinLnBrk="0" hangingPunct="1"/>
                      <a:r>
                        <a:rPr lang="tr-TR" baseline="0" smtClean="0">
                          <a:solidFill>
                            <a:schemeClr val="accent2">
                              <a:lumMod val="50000"/>
                            </a:schemeClr>
                          </a:solidFill>
                        </a:rPr>
                        <a:t>İÇERİK</a:t>
                      </a:r>
                      <a:endParaRPr lang="tr-TR" sz="1800" b="1" kern="1200" baseline="0" dirty="0">
                        <a:solidFill>
                          <a:schemeClr val="accent2">
                            <a:lumMod val="50000"/>
                          </a:schemeClr>
                        </a:solidFill>
                        <a:latin typeface="+mn-lt"/>
                        <a:ea typeface="+mn-ea"/>
                        <a:cs typeface="+mn-cs"/>
                      </a:endParaRPr>
                    </a:p>
                  </a:txBody>
                  <a:tcPr>
                    <a:solidFill>
                      <a:schemeClr val="accent2">
                        <a:lumMod val="60000"/>
                        <a:lumOff val="40000"/>
                      </a:schemeClr>
                    </a:solidFill>
                  </a:tcPr>
                </a:tc>
              </a:tr>
              <a:tr h="423339">
                <a:tc>
                  <a:txBody>
                    <a:bodyPr/>
                    <a:lstStyle/>
                    <a:p>
                      <a:r>
                        <a:rPr lang="tr-TR" smtClean="0"/>
                        <a:t>1. Madde </a:t>
                      </a:r>
                      <a:endParaRPr lang="tr-TR" dirty="0"/>
                    </a:p>
                  </a:txBody>
                  <a:tcPr>
                    <a:solidFill>
                      <a:schemeClr val="accent2">
                        <a:lumMod val="20000"/>
                        <a:lumOff val="80000"/>
                      </a:schemeClr>
                    </a:solidFill>
                  </a:tcPr>
                </a:tc>
                <a:tc>
                  <a:txBody>
                    <a:bodyPr/>
                    <a:lstStyle/>
                    <a:p>
                      <a:r>
                        <a:rPr lang="tr-TR" smtClean="0"/>
                        <a:t>Kapsam ve tanımlar</a:t>
                      </a:r>
                      <a:endParaRPr lang="tr-TR" dirty="0"/>
                    </a:p>
                  </a:txBody>
                  <a:tcPr>
                    <a:solidFill>
                      <a:schemeClr val="accent2">
                        <a:lumMod val="20000"/>
                        <a:lumOff val="80000"/>
                      </a:schemeClr>
                    </a:solidFill>
                  </a:tcPr>
                </a:tc>
              </a:tr>
              <a:tr h="423339">
                <a:tc>
                  <a:txBody>
                    <a:bodyPr/>
                    <a:lstStyle/>
                    <a:p>
                      <a:r>
                        <a:rPr lang="tr-TR" dirty="0" smtClean="0"/>
                        <a:t>2. Madde</a:t>
                      </a:r>
                      <a:endParaRPr lang="tr-TR" dirty="0"/>
                    </a:p>
                  </a:txBody>
                  <a:tcPr>
                    <a:solidFill>
                      <a:schemeClr val="accent2">
                        <a:lumMod val="20000"/>
                        <a:lumOff val="80000"/>
                      </a:schemeClr>
                    </a:solidFill>
                  </a:tcPr>
                </a:tc>
                <a:tc>
                  <a:txBody>
                    <a:bodyPr/>
                    <a:lstStyle/>
                    <a:p>
                      <a:r>
                        <a:rPr lang="tr-TR" smtClean="0"/>
                        <a:t>Kesinleşmiş alacaklar</a:t>
                      </a:r>
                      <a:endParaRPr lang="tr-TR" dirty="0" smtClean="0"/>
                    </a:p>
                  </a:txBody>
                  <a:tcPr>
                    <a:solidFill>
                      <a:schemeClr val="accent2">
                        <a:lumMod val="20000"/>
                        <a:lumOff val="80000"/>
                      </a:schemeClr>
                    </a:solidFill>
                  </a:tcPr>
                </a:tc>
              </a:tr>
              <a:tr h="4233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3. Madde</a:t>
                      </a:r>
                      <a:endParaRPr lang="tr-TR" dirty="0" smtClean="0"/>
                    </a:p>
                  </a:txBody>
                  <a:tcPr>
                    <a:solidFill>
                      <a:schemeClr val="accent2">
                        <a:lumMod val="20000"/>
                        <a:lumOff val="80000"/>
                      </a:schemeClr>
                    </a:solidFill>
                  </a:tcPr>
                </a:tc>
                <a:tc>
                  <a:txBody>
                    <a:bodyPr/>
                    <a:lstStyle/>
                    <a:p>
                      <a:r>
                        <a:rPr lang="tr-TR" dirty="0" smtClean="0"/>
                        <a:t>Kesinleşmemiş veya dava safhasında bulunanlar</a:t>
                      </a:r>
                      <a:endParaRPr lang="tr-TR" dirty="0"/>
                    </a:p>
                  </a:txBody>
                  <a:tcPr>
                    <a:solidFill>
                      <a:schemeClr val="accent2">
                        <a:lumMod val="20000"/>
                        <a:lumOff val="80000"/>
                      </a:schemeClr>
                    </a:solidFill>
                  </a:tcPr>
                </a:tc>
              </a:tr>
              <a:tr h="4233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4. Madde</a:t>
                      </a:r>
                      <a:endParaRPr lang="tr-TR" dirty="0"/>
                    </a:p>
                  </a:txBody>
                  <a:tcPr>
                    <a:solidFill>
                      <a:schemeClr val="accent2">
                        <a:lumMod val="20000"/>
                        <a:lumOff val="80000"/>
                      </a:schemeClr>
                    </a:solidFill>
                  </a:tcPr>
                </a:tc>
                <a:tc>
                  <a:txBody>
                    <a:bodyPr/>
                    <a:lstStyle/>
                    <a:p>
                      <a:r>
                        <a:rPr lang="tr-TR" smtClean="0"/>
                        <a:t>İnceleme ve tarhiyat safhasında</a:t>
                      </a:r>
                      <a:r>
                        <a:rPr lang="tr-TR" baseline="0" smtClean="0"/>
                        <a:t> bulunan işlemler</a:t>
                      </a:r>
                      <a:endParaRPr lang="tr-TR" dirty="0"/>
                    </a:p>
                  </a:txBody>
                  <a:tcPr>
                    <a:solidFill>
                      <a:schemeClr val="accent2">
                        <a:lumMod val="20000"/>
                        <a:lumOff val="80000"/>
                      </a:schemeClr>
                    </a:solidFill>
                  </a:tcPr>
                </a:tc>
              </a:tr>
              <a:tr h="4233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5. Madde</a:t>
                      </a:r>
                      <a:endParaRPr lang="tr-TR" dirty="0" smtClean="0"/>
                    </a:p>
                  </a:txBody>
                  <a:tcPr>
                    <a:solidFill>
                      <a:schemeClr val="accent2">
                        <a:lumMod val="20000"/>
                        <a:lumOff val="80000"/>
                      </a:schemeClr>
                    </a:solidFill>
                  </a:tcPr>
                </a:tc>
                <a:tc>
                  <a:txBody>
                    <a:bodyPr/>
                    <a:lstStyle/>
                    <a:p>
                      <a:r>
                        <a:rPr lang="tr-TR" smtClean="0"/>
                        <a:t>Matrah ve vergi artırımı</a:t>
                      </a:r>
                      <a:endParaRPr lang="tr-TR" dirty="0"/>
                    </a:p>
                  </a:txBody>
                  <a:tcPr>
                    <a:solidFill>
                      <a:schemeClr val="accent2">
                        <a:lumMod val="20000"/>
                        <a:lumOff val="80000"/>
                      </a:schemeClr>
                    </a:solidFill>
                  </a:tcPr>
                </a:tc>
              </a:tr>
              <a:tr h="4233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6. Madde</a:t>
                      </a:r>
                      <a:endParaRPr lang="tr-TR" dirty="0" smtClean="0"/>
                    </a:p>
                  </a:txBody>
                  <a:tcPr>
                    <a:solidFill>
                      <a:schemeClr val="accent2">
                        <a:lumMod val="20000"/>
                        <a:lumOff val="80000"/>
                      </a:schemeClr>
                    </a:solidFill>
                  </a:tcPr>
                </a:tc>
                <a:tc>
                  <a:txBody>
                    <a:bodyPr/>
                    <a:lstStyle/>
                    <a:p>
                      <a:r>
                        <a:rPr lang="tr-TR" smtClean="0"/>
                        <a:t>İşletme kayıtlarının düzeltilmesi</a:t>
                      </a:r>
                      <a:endParaRPr lang="tr-TR" dirty="0"/>
                    </a:p>
                  </a:txBody>
                  <a:tcPr>
                    <a:solidFill>
                      <a:schemeClr val="accent2">
                        <a:lumMod val="20000"/>
                        <a:lumOff val="80000"/>
                      </a:schemeClr>
                    </a:solidFill>
                  </a:tcPr>
                </a:tc>
              </a:tr>
              <a:tr h="4233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7. Madde</a:t>
                      </a:r>
                      <a:endParaRPr lang="tr-TR" dirty="0" smtClean="0"/>
                    </a:p>
                  </a:txBody>
                  <a:tcPr>
                    <a:solidFill>
                      <a:schemeClr val="accent2">
                        <a:lumMod val="20000"/>
                        <a:lumOff val="80000"/>
                      </a:schemeClr>
                    </a:solidFill>
                  </a:tcPr>
                </a:tc>
                <a:tc>
                  <a:txBody>
                    <a:bodyPr/>
                    <a:lstStyle/>
                    <a:p>
                      <a:r>
                        <a:rPr lang="tr-TR" smtClean="0"/>
                        <a:t>Bazı varlıkların milli ekonomiye</a:t>
                      </a:r>
                      <a:r>
                        <a:rPr lang="tr-TR" baseline="0" smtClean="0"/>
                        <a:t> kazandırılması</a:t>
                      </a:r>
                      <a:endParaRPr lang="tr-TR" dirty="0"/>
                    </a:p>
                  </a:txBody>
                  <a:tcPr>
                    <a:solidFill>
                      <a:schemeClr val="accent2">
                        <a:lumMod val="20000"/>
                        <a:lumOff val="80000"/>
                      </a:schemeClr>
                    </a:solidFill>
                  </a:tcPr>
                </a:tc>
              </a:tr>
              <a:tr h="7136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8 ve 9. Maddeler</a:t>
                      </a:r>
                      <a:endParaRPr lang="tr-TR" dirty="0" smtClean="0"/>
                    </a:p>
                  </a:txBody>
                  <a:tcPr>
                    <a:solidFill>
                      <a:schemeClr val="accent2">
                        <a:lumMod val="20000"/>
                        <a:lumOff val="80000"/>
                      </a:schemeClr>
                    </a:solidFill>
                  </a:tcPr>
                </a:tc>
                <a:tc>
                  <a:txBody>
                    <a:bodyPr/>
                    <a:lstStyle/>
                    <a:p>
                      <a:r>
                        <a:rPr lang="tr-TR" smtClean="0"/>
                        <a:t>Sosyal Güvenlik Kurumu alacakları</a:t>
                      </a:r>
                      <a:endParaRPr lang="tr-TR" dirty="0"/>
                    </a:p>
                  </a:txBody>
                  <a:tcPr>
                    <a:solidFill>
                      <a:schemeClr val="accent2">
                        <a:lumMod val="20000"/>
                        <a:lumOff val="80000"/>
                      </a:schemeClr>
                    </a:solidFill>
                  </a:tcPr>
                </a:tc>
              </a:tr>
              <a:tr h="4233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10. Madde</a:t>
                      </a:r>
                      <a:endParaRPr lang="tr-TR" dirty="0" smtClean="0"/>
                    </a:p>
                  </a:txBody>
                  <a:tcPr>
                    <a:solidFill>
                      <a:schemeClr val="accent2">
                        <a:lumMod val="20000"/>
                        <a:lumOff val="80000"/>
                      </a:schemeClr>
                    </a:solidFill>
                  </a:tcPr>
                </a:tc>
                <a:tc>
                  <a:txBody>
                    <a:bodyPr/>
                    <a:lstStyle/>
                    <a:p>
                      <a:r>
                        <a:rPr lang="tr-TR" smtClean="0"/>
                        <a:t>Ortak hükümler</a:t>
                      </a:r>
                      <a:endParaRPr lang="tr-TR" dirty="0"/>
                    </a:p>
                  </a:txBody>
                  <a:tcPr>
                    <a:solidFill>
                      <a:schemeClr val="accent2">
                        <a:lumMod val="20000"/>
                        <a:lumOff val="80000"/>
                      </a:schemeClr>
                    </a:solidFill>
                  </a:tcPr>
                </a:tc>
              </a:tr>
              <a:tr h="4233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11. Madde</a:t>
                      </a:r>
                      <a:endParaRPr lang="tr-TR" dirty="0" smtClean="0"/>
                    </a:p>
                  </a:txBody>
                  <a:tcPr>
                    <a:solidFill>
                      <a:schemeClr val="accent2">
                        <a:lumMod val="20000"/>
                        <a:lumOff val="80000"/>
                      </a:schemeClr>
                    </a:solidFill>
                  </a:tcPr>
                </a:tc>
                <a:tc>
                  <a:txBody>
                    <a:bodyPr/>
                    <a:lstStyle/>
                    <a:p>
                      <a:r>
                        <a:rPr lang="tr-TR" dirty="0" smtClean="0"/>
                        <a:t>Terkin ve çeşitli kurum alacakları</a:t>
                      </a:r>
                      <a:endParaRPr lang="tr-TR"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12551087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a:bodyPr>
          <a:lstStyle/>
          <a:p>
            <a:pPr algn="ctr" eaLnBrk="1" hangingPunct="1">
              <a:defRPr/>
            </a:pPr>
            <a:r>
              <a:rPr lang="tr-TR" altLang="tr-TR" sz="2400" b="1" dirty="0"/>
              <a:t>YURT İÇİ VARLIKLARIN BEYANI </a:t>
            </a:r>
          </a:p>
        </p:txBody>
      </p:sp>
      <p:sp>
        <p:nvSpPr>
          <p:cNvPr id="39940" name="Rectangle 3"/>
          <p:cNvSpPr>
            <a:spLocks noGrp="1" noChangeArrowheads="1"/>
          </p:cNvSpPr>
          <p:nvPr>
            <p:ph idx="1"/>
          </p:nvPr>
        </p:nvSpPr>
        <p:spPr/>
        <p:txBody>
          <a:bodyPr>
            <a:normAutofit/>
          </a:bodyPr>
          <a:lstStyle/>
          <a:p>
            <a:pPr marL="428625" lvl="1" indent="-342900" algn="just" defTabSz="933450">
              <a:lnSpc>
                <a:spcPct val="90000"/>
              </a:lnSpc>
              <a:spcAft>
                <a:spcPts val="0"/>
              </a:spcAft>
              <a:buClr>
                <a:schemeClr val="tx1"/>
              </a:buClr>
              <a:buSzPct val="85000"/>
              <a:buFont typeface="Wingdings" pitchFamily="2" charset="2"/>
              <a:buChar char="Ø"/>
              <a:defRPr/>
            </a:pPr>
            <a:r>
              <a:rPr lang="tr-TR" sz="2200" b="1" dirty="0">
                <a:solidFill>
                  <a:srgbClr val="C00000"/>
                </a:solidFill>
              </a:rPr>
              <a:t>Gelir ve kurumlar vergisi mükelleflerince sahip olunan ve yurt içinde bulunan;</a:t>
            </a:r>
          </a:p>
          <a:p>
            <a:pPr marL="85725" lvl="1" indent="0" algn="just" defTabSz="933450">
              <a:lnSpc>
                <a:spcPct val="90000"/>
              </a:lnSpc>
              <a:spcAft>
                <a:spcPts val="0"/>
              </a:spcAft>
              <a:buClr>
                <a:schemeClr val="tx1"/>
              </a:buClr>
              <a:buSzPct val="85000"/>
              <a:buNone/>
              <a:defRPr/>
            </a:pPr>
            <a:endParaRPr lang="tr-TR" sz="1200" b="1" dirty="0">
              <a:solidFill>
                <a:srgbClr val="C00000"/>
              </a:solidFill>
            </a:endParaRPr>
          </a:p>
          <a:p>
            <a:pPr marL="984250" lvl="1" indent="-360363" algn="just" defTabSz="933450">
              <a:lnSpc>
                <a:spcPct val="90000"/>
              </a:lnSpc>
              <a:spcAft>
                <a:spcPts val="0"/>
              </a:spcAft>
              <a:buClr>
                <a:schemeClr val="tx1"/>
              </a:buClr>
              <a:buSzPct val="100000"/>
              <a:buFont typeface="Arial" pitchFamily="34" charset="0"/>
              <a:buChar char="•"/>
              <a:defRPr/>
            </a:pPr>
            <a:r>
              <a:rPr lang="tr-TR" sz="2200" b="1" dirty="0">
                <a:solidFill>
                  <a:srgbClr val="0070C0"/>
                </a:solidFill>
              </a:rPr>
              <a:t>Para, altın, döviz, menkul kıymet ve diğer sermaye piyasası araçları ile taşınmazlar 31/12/2016 tarihine kadar işletme kayıtlarına dahil edilebilecek.</a:t>
            </a:r>
          </a:p>
          <a:p>
            <a:pPr marL="984250" lvl="1" indent="-360363" algn="just" defTabSz="933450">
              <a:lnSpc>
                <a:spcPct val="90000"/>
              </a:lnSpc>
              <a:spcAft>
                <a:spcPts val="0"/>
              </a:spcAft>
              <a:buClr>
                <a:schemeClr val="tx1"/>
              </a:buClr>
              <a:buSzPct val="100000"/>
              <a:buFont typeface="Arial" pitchFamily="34" charset="0"/>
              <a:buChar char="•"/>
              <a:defRPr/>
            </a:pPr>
            <a:endParaRPr lang="tr-TR" sz="1200" b="1" dirty="0">
              <a:solidFill>
                <a:srgbClr val="0070C0"/>
              </a:solidFill>
            </a:endParaRPr>
          </a:p>
          <a:p>
            <a:pPr marL="984250" lvl="1" indent="-360363" algn="just" defTabSz="933450">
              <a:lnSpc>
                <a:spcPct val="90000"/>
              </a:lnSpc>
              <a:spcAft>
                <a:spcPts val="0"/>
              </a:spcAft>
              <a:buClr>
                <a:schemeClr val="tx1"/>
              </a:buClr>
              <a:buSzPct val="100000"/>
              <a:buFont typeface="Arial" pitchFamily="34" charset="0"/>
              <a:buChar char="•"/>
              <a:defRPr/>
            </a:pPr>
            <a:r>
              <a:rPr lang="tr-TR" sz="2200" b="1" dirty="0">
                <a:solidFill>
                  <a:srgbClr val="0070C0"/>
                </a:solidFill>
              </a:rPr>
              <a:t>Bu kapsamda yapılan işlemler dönem kazancının tespitinde dikkate alınmayacak.</a:t>
            </a:r>
          </a:p>
          <a:p>
            <a:pPr marL="984250" lvl="1" indent="-360363" algn="just" defTabSz="933450">
              <a:lnSpc>
                <a:spcPct val="90000"/>
              </a:lnSpc>
              <a:spcAft>
                <a:spcPts val="0"/>
              </a:spcAft>
              <a:buClr>
                <a:schemeClr val="tx1"/>
              </a:buClr>
              <a:buSzPct val="100000"/>
              <a:buFont typeface="Arial" pitchFamily="34" charset="0"/>
              <a:buChar char="•"/>
              <a:defRPr/>
            </a:pPr>
            <a:endParaRPr lang="tr-TR" sz="1200" b="1" dirty="0">
              <a:solidFill>
                <a:srgbClr val="0070C0"/>
              </a:solidFill>
            </a:endParaRPr>
          </a:p>
          <a:p>
            <a:pPr marL="984250" lvl="1" indent="-360363" algn="just" defTabSz="933450">
              <a:lnSpc>
                <a:spcPct val="90000"/>
              </a:lnSpc>
              <a:spcAft>
                <a:spcPts val="0"/>
              </a:spcAft>
              <a:buClr>
                <a:schemeClr val="tx1"/>
              </a:buClr>
              <a:buSzPct val="100000"/>
              <a:buFont typeface="Arial" pitchFamily="34" charset="0"/>
              <a:buChar char="•"/>
              <a:defRPr/>
            </a:pPr>
            <a:r>
              <a:rPr lang="tr-TR" sz="2200" b="1" dirty="0">
                <a:solidFill>
                  <a:srgbClr val="0070C0"/>
                </a:solidFill>
              </a:rPr>
              <a:t>İşletmeden çekilmesi kar dağıtımı sayılmayacak.</a:t>
            </a:r>
          </a:p>
        </p:txBody>
      </p:sp>
    </p:spTree>
    <p:extLst>
      <p:ext uri="{BB962C8B-B14F-4D97-AF65-F5344CB8AC3E}">
        <p14:creationId xmlns:p14="http://schemas.microsoft.com/office/powerpoint/2010/main" val="29453394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pPr algn="ctr" eaLnBrk="1" hangingPunct="1">
              <a:defRPr/>
            </a:pPr>
            <a:r>
              <a:rPr lang="tr-TR" altLang="tr-TR" sz="2800" b="1" dirty="0"/>
              <a:t>VARLIK BEYANI ORTAK HÜKÜMLER</a:t>
            </a:r>
          </a:p>
        </p:txBody>
      </p:sp>
      <p:sp>
        <p:nvSpPr>
          <p:cNvPr id="39940" name="Rectangle 3"/>
          <p:cNvSpPr>
            <a:spLocks noGrp="1" noChangeArrowheads="1"/>
          </p:cNvSpPr>
          <p:nvPr>
            <p:ph idx="1"/>
          </p:nvPr>
        </p:nvSpPr>
        <p:spPr/>
        <p:txBody>
          <a:bodyPr>
            <a:normAutofit/>
          </a:bodyPr>
          <a:lstStyle/>
          <a:p>
            <a:pPr marL="180975" lvl="1" indent="-180975" algn="just" defTabSz="933450">
              <a:spcAft>
                <a:spcPts val="400"/>
              </a:spcAft>
              <a:buClr>
                <a:srgbClr val="4F81BD"/>
              </a:buClr>
              <a:buSzPct val="85000"/>
              <a:buFont typeface="Wingdings" pitchFamily="2" charset="2"/>
              <a:buChar char="ü"/>
              <a:defRPr/>
            </a:pPr>
            <a:endParaRPr lang="tr-TR" sz="2400" dirty="0">
              <a:latin typeface="Times New Roman" pitchFamily="18" charset="0"/>
              <a:cs typeface="Times New Roman" pitchFamily="18" charset="0"/>
            </a:endParaRPr>
          </a:p>
          <a:p>
            <a:pPr marL="446088" lvl="1" indent="-360363" algn="just" defTabSz="933450">
              <a:lnSpc>
                <a:spcPct val="90000"/>
              </a:lnSpc>
              <a:spcAft>
                <a:spcPts val="0"/>
              </a:spcAft>
              <a:buClr>
                <a:schemeClr val="tx1"/>
              </a:buClr>
              <a:buSzPct val="85000"/>
              <a:buFont typeface="Wingdings" pitchFamily="2" charset="2"/>
              <a:buChar char="Ø"/>
              <a:defRPr/>
            </a:pPr>
            <a:r>
              <a:rPr lang="tr-TR" altLang="tr-TR" sz="2200" b="1" dirty="0"/>
              <a:t>Yurt dışından getirilen varlıklar nedeniyle ya da</a:t>
            </a:r>
          </a:p>
          <a:p>
            <a:pPr marL="446088" lvl="1" indent="-360363" algn="just" defTabSz="933450">
              <a:lnSpc>
                <a:spcPct val="90000"/>
              </a:lnSpc>
              <a:spcAft>
                <a:spcPts val="0"/>
              </a:spcAft>
              <a:buClr>
                <a:schemeClr val="tx1"/>
              </a:buClr>
              <a:buSzPct val="85000"/>
              <a:buFont typeface="Wingdings" pitchFamily="2" charset="2"/>
              <a:buChar char="ü"/>
              <a:defRPr/>
            </a:pPr>
            <a:endParaRPr lang="tr-TR" altLang="tr-TR" sz="2200" b="1" dirty="0"/>
          </a:p>
          <a:p>
            <a:pPr marL="428625" lvl="1" indent="-342900" algn="just" defTabSz="933450">
              <a:lnSpc>
                <a:spcPct val="90000"/>
              </a:lnSpc>
              <a:spcAft>
                <a:spcPts val="0"/>
              </a:spcAft>
              <a:buClr>
                <a:schemeClr val="tx1"/>
              </a:buClr>
              <a:buSzPct val="85000"/>
              <a:buFont typeface="Wingdings" pitchFamily="2" charset="2"/>
              <a:buChar char="Ø"/>
              <a:defRPr/>
            </a:pPr>
            <a:r>
              <a:rPr lang="tr-TR" altLang="tr-TR" sz="2200" b="1" dirty="0"/>
              <a:t>Yurt içindeki varlıkların defterlere kaydedilmesi nedeniyle </a:t>
            </a:r>
          </a:p>
          <a:p>
            <a:pPr marL="446088" lvl="1" indent="-360363" algn="just" defTabSz="933450">
              <a:lnSpc>
                <a:spcPct val="90000"/>
              </a:lnSpc>
              <a:spcAft>
                <a:spcPts val="0"/>
              </a:spcAft>
              <a:buClr>
                <a:schemeClr val="tx1"/>
              </a:buClr>
              <a:buSzPct val="85000"/>
              <a:buFont typeface="Wingdings" pitchFamily="2" charset="2"/>
              <a:buChar char="ü"/>
              <a:defRPr/>
            </a:pPr>
            <a:endParaRPr lang="tr-TR" altLang="tr-TR" sz="2200" b="1" dirty="0"/>
          </a:p>
          <a:p>
            <a:pPr marL="446088" lvl="1" indent="-360363" algn="just" defTabSz="933450">
              <a:lnSpc>
                <a:spcPct val="90000"/>
              </a:lnSpc>
              <a:spcAft>
                <a:spcPts val="0"/>
              </a:spcAft>
              <a:buClr>
                <a:schemeClr val="tx1"/>
              </a:buClr>
              <a:buSzPct val="85000"/>
              <a:buNone/>
              <a:defRPr/>
            </a:pPr>
            <a:r>
              <a:rPr lang="tr-TR" altLang="tr-TR" sz="2200" b="1" dirty="0"/>
              <a:t>	</a:t>
            </a:r>
            <a:r>
              <a:rPr lang="tr-TR" altLang="tr-TR" sz="2200" b="1" dirty="0">
                <a:solidFill>
                  <a:srgbClr val="C00000"/>
                </a:solidFill>
              </a:rPr>
              <a:t>vergi incelemesi ve tarhiyatı, herhangi bir araştırma, inceleme, soruşturma ve kovuşturma yapılmayacak.</a:t>
            </a:r>
          </a:p>
          <a:p>
            <a:pPr marL="446088" lvl="1" indent="-360363" algn="just" defTabSz="933450">
              <a:lnSpc>
                <a:spcPct val="90000"/>
              </a:lnSpc>
              <a:spcAft>
                <a:spcPts val="0"/>
              </a:spcAft>
              <a:buClr>
                <a:schemeClr val="tx1"/>
              </a:buClr>
              <a:buSzPct val="85000"/>
              <a:buNone/>
              <a:defRPr/>
            </a:pPr>
            <a:endParaRPr lang="tr-TR" altLang="tr-TR" b="1" dirty="0">
              <a:solidFill>
                <a:schemeClr val="accent4"/>
              </a:solidFill>
            </a:endParaRPr>
          </a:p>
          <a:p>
            <a:pPr marL="109728" indent="0" algn="just">
              <a:lnSpc>
                <a:spcPct val="80000"/>
              </a:lnSpc>
              <a:spcAft>
                <a:spcPts val="0"/>
              </a:spcAft>
              <a:buClr>
                <a:schemeClr val="tx1"/>
              </a:buClr>
              <a:buNone/>
              <a:defRPr/>
            </a:pPr>
            <a:endParaRPr lang="tr-TR" altLang="tr-TR" b="1" dirty="0">
              <a:solidFill>
                <a:schemeClr val="accent4"/>
              </a:solidFill>
            </a:endParaRPr>
          </a:p>
        </p:txBody>
      </p:sp>
    </p:spTree>
    <p:extLst>
      <p:ext uri="{BB962C8B-B14F-4D97-AF65-F5344CB8AC3E}">
        <p14:creationId xmlns:p14="http://schemas.microsoft.com/office/powerpoint/2010/main" val="3471972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506134" y="-171400"/>
            <a:ext cx="7704667" cy="2609801"/>
          </a:xfrm>
        </p:spPr>
        <p:txBody>
          <a:bodyPr/>
          <a:lstStyle/>
          <a:p>
            <a:pPr algn="ctr" eaLnBrk="1" hangingPunct="1">
              <a:defRPr/>
            </a:pPr>
            <a:r>
              <a:rPr lang="tr-TR" altLang="tr-TR" sz="2800" b="1" dirty="0"/>
              <a:t>KANUNDAN YARARLANMA GENEL ŞARTLARI</a:t>
            </a:r>
          </a:p>
        </p:txBody>
      </p:sp>
      <p:sp>
        <p:nvSpPr>
          <p:cNvPr id="29700" name="Rectangle 3"/>
          <p:cNvSpPr>
            <a:spLocks noGrp="1" noChangeArrowheads="1"/>
          </p:cNvSpPr>
          <p:nvPr>
            <p:ph idx="1"/>
          </p:nvPr>
        </p:nvSpPr>
        <p:spPr/>
        <p:txBody>
          <a:bodyPr>
            <a:noAutofit/>
          </a:bodyPr>
          <a:lstStyle/>
          <a:p>
            <a:pPr marL="109728" indent="0">
              <a:lnSpc>
                <a:spcPct val="80000"/>
              </a:lnSpc>
              <a:spcBef>
                <a:spcPts val="0"/>
              </a:spcBef>
              <a:spcAft>
                <a:spcPts val="0"/>
              </a:spcAft>
              <a:buClr>
                <a:schemeClr val="tx1"/>
              </a:buClr>
              <a:buNone/>
              <a:defRPr/>
            </a:pPr>
            <a:endParaRPr lang="tr-TR" altLang="tr-TR" sz="2000" b="1" dirty="0"/>
          </a:p>
          <a:p>
            <a:pPr marL="365760" indent="-256032" algn="just">
              <a:spcBef>
                <a:spcPts val="0"/>
              </a:spcBef>
              <a:buClr>
                <a:schemeClr val="tx1"/>
              </a:buClr>
              <a:buFont typeface="Wingdings" pitchFamily="2" charset="2"/>
              <a:buChar char="Ø"/>
              <a:defRPr/>
            </a:pPr>
            <a:r>
              <a:rPr lang="tr-TR" altLang="tr-TR" sz="2000" b="1" dirty="0"/>
              <a:t>Açılan davalardan vazgeçilmesi</a:t>
            </a:r>
          </a:p>
          <a:p>
            <a:pPr marL="109728" algn="just">
              <a:spcBef>
                <a:spcPts val="0"/>
              </a:spcBef>
              <a:buClr>
                <a:schemeClr val="tx1"/>
              </a:buClr>
              <a:defRPr/>
            </a:pPr>
            <a:endParaRPr lang="tr-TR" altLang="tr-TR" sz="1000" b="1" dirty="0"/>
          </a:p>
          <a:p>
            <a:pPr marL="365760" indent="-256032" algn="just">
              <a:spcBef>
                <a:spcPts val="0"/>
              </a:spcBef>
              <a:buClr>
                <a:schemeClr val="tx1"/>
              </a:buClr>
              <a:buFont typeface="Wingdings" pitchFamily="2" charset="2"/>
              <a:buChar char="Ø"/>
              <a:defRPr/>
            </a:pPr>
            <a:r>
              <a:rPr lang="tr-TR" altLang="tr-TR" sz="2000" b="1" dirty="0"/>
              <a:t>Yazılı başvuruda bulunulması</a:t>
            </a:r>
          </a:p>
          <a:p>
            <a:pPr marL="0" indent="0" algn="just">
              <a:spcBef>
                <a:spcPts val="0"/>
              </a:spcBef>
              <a:buClr>
                <a:schemeClr val="tx1"/>
              </a:buClr>
              <a:buNone/>
              <a:defRPr/>
            </a:pPr>
            <a:endParaRPr lang="tr-TR" altLang="tr-TR" sz="1000" b="1" dirty="0"/>
          </a:p>
          <a:p>
            <a:pPr marL="365760" indent="-256032" algn="just">
              <a:spcBef>
                <a:spcPts val="0"/>
              </a:spcBef>
              <a:buClr>
                <a:schemeClr val="tx1"/>
              </a:buClr>
              <a:buFont typeface="Wingdings" pitchFamily="2" charset="2"/>
              <a:buChar char="Ø"/>
              <a:defRPr/>
            </a:pPr>
            <a:r>
              <a:rPr lang="tr-TR" altLang="tr-TR" sz="2000" b="1" dirty="0"/>
              <a:t>Ödemelerin süresinde yapılması</a:t>
            </a:r>
          </a:p>
          <a:p>
            <a:pPr marL="365760" indent="-256032" algn="just">
              <a:spcBef>
                <a:spcPts val="0"/>
              </a:spcBef>
              <a:buClr>
                <a:schemeClr val="tx1"/>
              </a:buClr>
              <a:buFont typeface="Wingdings" pitchFamily="2" charset="2"/>
              <a:buChar char="Ø"/>
              <a:defRPr/>
            </a:pPr>
            <a:endParaRPr lang="tr-TR" altLang="tr-TR" sz="1000" b="1" dirty="0"/>
          </a:p>
          <a:p>
            <a:pPr marL="365760" indent="-256032" algn="just">
              <a:spcBef>
                <a:spcPts val="0"/>
              </a:spcBef>
              <a:buClr>
                <a:schemeClr val="tx1"/>
              </a:buClr>
              <a:buFont typeface="Wingdings" pitchFamily="2" charset="2"/>
              <a:buChar char="Ø"/>
              <a:defRPr/>
            </a:pPr>
            <a:r>
              <a:rPr lang="tr-TR" altLang="tr-TR" sz="2000" b="1" dirty="0"/>
              <a:t>Taksit ödeme süresince verilen</a:t>
            </a:r>
          </a:p>
          <a:p>
            <a:pPr marL="109728" algn="just">
              <a:spcBef>
                <a:spcPts val="0"/>
              </a:spcBef>
              <a:buClr>
                <a:schemeClr val="tx1"/>
              </a:buClr>
              <a:defRPr/>
            </a:pPr>
            <a:r>
              <a:rPr lang="tr-TR" altLang="tr-TR" sz="2000" b="1" dirty="0"/>
              <a:t>     beyanname ve bildirimler üzerine tahakkuk eden;</a:t>
            </a:r>
          </a:p>
          <a:p>
            <a:pPr marL="0" indent="0" algn="just">
              <a:lnSpc>
                <a:spcPct val="80000"/>
              </a:lnSpc>
              <a:spcBef>
                <a:spcPts val="0"/>
              </a:spcBef>
              <a:spcAft>
                <a:spcPts val="0"/>
              </a:spcAft>
              <a:buClr>
                <a:schemeClr val="tx1"/>
              </a:buClr>
              <a:buNone/>
              <a:defRPr/>
            </a:pPr>
            <a:endParaRPr lang="tr-TR" altLang="tr-TR" sz="1000" b="1" dirty="0"/>
          </a:p>
          <a:p>
            <a:pPr marL="754380" lvl="1" indent="-342900" algn="just">
              <a:spcBef>
                <a:spcPts val="0"/>
              </a:spcBef>
              <a:spcAft>
                <a:spcPts val="200"/>
              </a:spcAft>
              <a:buClr>
                <a:schemeClr val="tx1"/>
              </a:buClr>
              <a:buFont typeface="Arial" pitchFamily="34" charset="0"/>
              <a:buChar char="•"/>
              <a:defRPr/>
            </a:pPr>
            <a:r>
              <a:rPr lang="tr-TR" altLang="tr-TR" b="1" dirty="0">
                <a:solidFill>
                  <a:srgbClr val="0070C0"/>
                </a:solidFill>
              </a:rPr>
              <a:t>yıllık gelir/kurumlar vergisini</a:t>
            </a:r>
          </a:p>
          <a:p>
            <a:pPr marL="754380" lvl="1" indent="-342900" algn="just">
              <a:spcBef>
                <a:spcPts val="0"/>
              </a:spcBef>
              <a:spcAft>
                <a:spcPts val="200"/>
              </a:spcAft>
              <a:buClr>
                <a:schemeClr val="tx1"/>
              </a:buClr>
              <a:buFont typeface="Arial" pitchFamily="34" charset="0"/>
              <a:buChar char="•"/>
              <a:defRPr/>
            </a:pPr>
            <a:r>
              <a:rPr lang="tr-TR" altLang="tr-TR" b="1" dirty="0">
                <a:solidFill>
                  <a:srgbClr val="0070C0"/>
                </a:solidFill>
              </a:rPr>
              <a:t>gelir/kurum stopaj vergisini </a:t>
            </a:r>
          </a:p>
          <a:p>
            <a:pPr marL="754380" lvl="1" indent="-342900" algn="just">
              <a:spcBef>
                <a:spcPts val="0"/>
              </a:spcBef>
              <a:spcAft>
                <a:spcPts val="200"/>
              </a:spcAft>
              <a:buClr>
                <a:schemeClr val="tx1"/>
              </a:buClr>
              <a:buFont typeface="Arial" pitchFamily="34" charset="0"/>
              <a:buChar char="•"/>
              <a:defRPr/>
            </a:pPr>
            <a:r>
              <a:rPr lang="tr-TR" altLang="tr-TR" b="1" dirty="0">
                <a:solidFill>
                  <a:srgbClr val="0070C0"/>
                </a:solidFill>
              </a:rPr>
              <a:t>katma değer vergisini</a:t>
            </a:r>
          </a:p>
          <a:p>
            <a:pPr marL="754380" lvl="1" indent="-342900" algn="just">
              <a:spcBef>
                <a:spcPts val="0"/>
              </a:spcBef>
              <a:spcAft>
                <a:spcPts val="200"/>
              </a:spcAft>
              <a:buClr>
                <a:schemeClr val="tx1"/>
              </a:buClr>
              <a:buFont typeface="Arial" pitchFamily="34" charset="0"/>
              <a:buChar char="•"/>
              <a:defRPr/>
            </a:pPr>
            <a:r>
              <a:rPr lang="tr-TR" altLang="tr-TR" b="1" dirty="0">
                <a:solidFill>
                  <a:srgbClr val="0070C0"/>
                </a:solidFill>
              </a:rPr>
              <a:t>özel tüketim vergisini</a:t>
            </a:r>
          </a:p>
          <a:p>
            <a:pPr lvl="1" algn="just">
              <a:lnSpc>
                <a:spcPct val="80000"/>
              </a:lnSpc>
              <a:spcBef>
                <a:spcPts val="0"/>
              </a:spcBef>
              <a:buClr>
                <a:schemeClr val="tx1"/>
              </a:buClr>
              <a:defRPr/>
            </a:pPr>
            <a:endParaRPr lang="tr-TR" altLang="tr-TR" sz="1000" b="1" dirty="0"/>
          </a:p>
          <a:p>
            <a:pPr lvl="1" algn="just">
              <a:lnSpc>
                <a:spcPct val="80000"/>
              </a:lnSpc>
              <a:spcBef>
                <a:spcPts val="0"/>
              </a:spcBef>
              <a:buClr>
                <a:schemeClr val="tx1"/>
              </a:buClr>
              <a:defRPr/>
            </a:pPr>
            <a:r>
              <a:rPr lang="tr-TR" altLang="tr-TR" b="1" dirty="0"/>
              <a:t>zamanında ödenmesi</a:t>
            </a:r>
          </a:p>
          <a:p>
            <a:pPr lvl="1" algn="just">
              <a:lnSpc>
                <a:spcPct val="80000"/>
              </a:lnSpc>
              <a:spcBef>
                <a:spcPts val="0"/>
              </a:spcBef>
              <a:buClr>
                <a:schemeClr val="tx1"/>
              </a:buClr>
              <a:defRPr/>
            </a:pPr>
            <a:r>
              <a:rPr lang="tr-TR" altLang="tr-TR" b="1" dirty="0"/>
              <a:t>(Çok zor durum halinde olan borçlular için bu şart aranılmayacaktır)</a:t>
            </a:r>
          </a:p>
          <a:p>
            <a:pPr marL="457200" lvl="1" indent="0" algn="just">
              <a:lnSpc>
                <a:spcPct val="80000"/>
              </a:lnSpc>
              <a:spcBef>
                <a:spcPts val="0"/>
              </a:spcBef>
              <a:spcAft>
                <a:spcPts val="0"/>
              </a:spcAft>
              <a:buClr>
                <a:schemeClr val="tx1"/>
              </a:buClr>
              <a:buNone/>
              <a:defRPr/>
            </a:pPr>
            <a:endParaRPr lang="tr-TR" altLang="tr-TR" b="1" dirty="0"/>
          </a:p>
        </p:txBody>
      </p:sp>
    </p:spTree>
    <p:extLst>
      <p:ext uri="{BB962C8B-B14F-4D97-AF65-F5344CB8AC3E}">
        <p14:creationId xmlns:p14="http://schemas.microsoft.com/office/powerpoint/2010/main" val="2913493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title"/>
          </p:nvPr>
        </p:nvSpPr>
        <p:spPr>
          <a:xfrm>
            <a:off x="2506134" y="-387423"/>
            <a:ext cx="7704667" cy="2016224"/>
          </a:xfrm>
        </p:spPr>
        <p:txBody>
          <a:bodyPr/>
          <a:lstStyle/>
          <a:p>
            <a:pPr algn="ctr" eaLnBrk="1" hangingPunct="1">
              <a:defRPr/>
            </a:pPr>
            <a:r>
              <a:rPr lang="tr-TR" altLang="tr-TR" sz="2400" b="1" dirty="0"/>
              <a:t>BAŞVURU, TAKSİT SAYISI VE ÖDEME SÜRESİ </a:t>
            </a:r>
          </a:p>
        </p:txBody>
      </p:sp>
      <p:sp>
        <p:nvSpPr>
          <p:cNvPr id="30723" name="Rectangle 2"/>
          <p:cNvSpPr>
            <a:spLocks noGrp="1" noChangeArrowheads="1"/>
          </p:cNvSpPr>
          <p:nvPr>
            <p:ph idx="1"/>
          </p:nvPr>
        </p:nvSpPr>
        <p:spPr>
          <a:xfrm>
            <a:off x="1981200" y="1268761"/>
            <a:ext cx="8229600" cy="4857403"/>
          </a:xfrm>
        </p:spPr>
        <p:txBody>
          <a:bodyPr>
            <a:normAutofit fontScale="92500" lnSpcReduction="20000"/>
          </a:bodyPr>
          <a:lstStyle/>
          <a:p>
            <a:pPr marL="365760" indent="-256032" algn="just">
              <a:lnSpc>
                <a:spcPct val="80000"/>
              </a:lnSpc>
              <a:spcAft>
                <a:spcPts val="0"/>
              </a:spcAft>
              <a:buClr>
                <a:schemeClr val="tx1"/>
              </a:buClr>
              <a:buFont typeface="Wingdings" pitchFamily="2" charset="2"/>
              <a:buChar char="Ø"/>
              <a:defRPr/>
            </a:pPr>
            <a:r>
              <a:rPr lang="tr-TR" altLang="tr-TR" sz="2000" b="1" dirty="0">
                <a:solidFill>
                  <a:srgbClr val="C00000"/>
                </a:solidFill>
              </a:rPr>
              <a:t>Başvurular, Borç Yapılandırması ve Matrah Artırımına ilişkin</a:t>
            </a:r>
          </a:p>
          <a:p>
            <a:pPr marL="0" indent="0" algn="just">
              <a:lnSpc>
                <a:spcPct val="80000"/>
              </a:lnSpc>
              <a:spcAft>
                <a:spcPts val="0"/>
              </a:spcAft>
              <a:buClr>
                <a:schemeClr val="tx1"/>
              </a:buClr>
              <a:buNone/>
              <a:defRPr/>
            </a:pPr>
            <a:endParaRPr lang="tr-TR" altLang="tr-TR" sz="800" b="1" dirty="0"/>
          </a:p>
          <a:p>
            <a:pPr marL="658368" lvl="1" indent="-246888" algn="just">
              <a:spcBef>
                <a:spcPts val="0"/>
              </a:spcBef>
              <a:spcAft>
                <a:spcPts val="0"/>
              </a:spcAft>
              <a:buClr>
                <a:schemeClr val="tx1"/>
              </a:buClr>
              <a:buFontTx/>
              <a:buChar char="•"/>
              <a:defRPr/>
            </a:pPr>
            <a:r>
              <a:rPr lang="tr-TR" altLang="tr-TR" b="1" dirty="0">
                <a:solidFill>
                  <a:srgbClr val="0070C0"/>
                </a:solidFill>
              </a:rPr>
              <a:t>Kanunun yayımlandığı tarihi izleyen 2. ay</a:t>
            </a:r>
            <a:endParaRPr lang="tr-TR" altLang="tr-TR" b="1" dirty="0"/>
          </a:p>
          <a:p>
            <a:pPr marL="411480" lvl="1" algn="just">
              <a:spcBef>
                <a:spcPts val="0"/>
              </a:spcBef>
              <a:spcAft>
                <a:spcPts val="0"/>
              </a:spcAft>
              <a:buClr>
                <a:schemeClr val="tx1"/>
              </a:buClr>
              <a:defRPr/>
            </a:pPr>
            <a:r>
              <a:rPr lang="tr-TR" altLang="tr-TR" b="1" dirty="0"/>
              <a:t>    </a:t>
            </a:r>
            <a:r>
              <a:rPr lang="tr-TR" altLang="tr-TR" b="1" dirty="0">
                <a:solidFill>
                  <a:srgbClr val="FF0000"/>
                </a:solidFill>
              </a:rPr>
              <a:t>(31 EKİM 2016)</a:t>
            </a:r>
          </a:p>
          <a:p>
            <a:pPr marL="365760" indent="-256032" algn="just">
              <a:lnSpc>
                <a:spcPct val="80000"/>
              </a:lnSpc>
              <a:buClr>
                <a:schemeClr val="tx1"/>
              </a:buClr>
              <a:buFont typeface="Wingdings" pitchFamily="2" charset="2"/>
              <a:buChar char="Ø"/>
              <a:defRPr/>
            </a:pPr>
            <a:r>
              <a:rPr lang="tr-TR" altLang="tr-TR" sz="2000" b="1" dirty="0">
                <a:solidFill>
                  <a:srgbClr val="C00000"/>
                </a:solidFill>
              </a:rPr>
              <a:t>Başvurular, İşletme Kayıtlarının Düzeltilmesi (Kasa Ortaklar Affı &amp;Stok Beyanı )</a:t>
            </a:r>
          </a:p>
          <a:p>
            <a:pPr marL="0" indent="0" algn="just">
              <a:lnSpc>
                <a:spcPct val="80000"/>
              </a:lnSpc>
              <a:buClr>
                <a:schemeClr val="tx1"/>
              </a:buClr>
              <a:buNone/>
              <a:defRPr/>
            </a:pPr>
            <a:endParaRPr lang="tr-TR" altLang="tr-TR" sz="800" b="1" dirty="0"/>
          </a:p>
          <a:p>
            <a:pPr marL="658368" lvl="1" indent="-246888" algn="just">
              <a:spcBef>
                <a:spcPts val="0"/>
              </a:spcBef>
              <a:buClr>
                <a:schemeClr val="tx1"/>
              </a:buClr>
              <a:buFontTx/>
              <a:buChar char="•"/>
              <a:defRPr/>
            </a:pPr>
            <a:r>
              <a:rPr lang="tr-TR" altLang="tr-TR" b="1" dirty="0">
                <a:solidFill>
                  <a:srgbClr val="0070C0"/>
                </a:solidFill>
              </a:rPr>
              <a:t>Kanunun yayımlandığı tarihi izleyen 2. ay</a:t>
            </a:r>
            <a:endParaRPr lang="tr-TR" altLang="tr-TR" b="1" dirty="0"/>
          </a:p>
          <a:p>
            <a:pPr marL="411480" lvl="1" algn="just">
              <a:spcBef>
                <a:spcPts val="0"/>
              </a:spcBef>
              <a:buClr>
                <a:schemeClr val="tx1"/>
              </a:buClr>
              <a:defRPr/>
            </a:pPr>
            <a:r>
              <a:rPr lang="tr-TR" altLang="tr-TR" b="1" dirty="0"/>
              <a:t>    </a:t>
            </a:r>
            <a:r>
              <a:rPr lang="tr-TR" altLang="tr-TR" b="1" dirty="0">
                <a:solidFill>
                  <a:srgbClr val="FF0000"/>
                </a:solidFill>
              </a:rPr>
              <a:t>(30 KASIM2016)</a:t>
            </a:r>
          </a:p>
          <a:p>
            <a:pPr marL="457200" lvl="1" indent="0" algn="just">
              <a:lnSpc>
                <a:spcPct val="80000"/>
              </a:lnSpc>
              <a:spcAft>
                <a:spcPts val="0"/>
              </a:spcAft>
              <a:buClr>
                <a:schemeClr val="tx1"/>
              </a:buClr>
              <a:buNone/>
              <a:defRPr/>
            </a:pPr>
            <a:endParaRPr lang="tr-TR" altLang="tr-TR" b="1" dirty="0"/>
          </a:p>
          <a:p>
            <a:pPr marL="658368" lvl="1" indent="-246888" algn="just">
              <a:lnSpc>
                <a:spcPct val="80000"/>
              </a:lnSpc>
              <a:spcAft>
                <a:spcPts val="0"/>
              </a:spcAft>
              <a:buClr>
                <a:schemeClr val="tx1"/>
              </a:buClr>
              <a:buFontTx/>
              <a:buChar char="•"/>
              <a:defRPr/>
            </a:pPr>
            <a:endParaRPr lang="tr-TR" altLang="tr-TR" sz="300" b="1" dirty="0"/>
          </a:p>
          <a:p>
            <a:pPr marL="365760" indent="-256032" algn="just">
              <a:lnSpc>
                <a:spcPct val="80000"/>
              </a:lnSpc>
              <a:spcAft>
                <a:spcPts val="0"/>
              </a:spcAft>
              <a:buClr>
                <a:schemeClr val="tx1"/>
              </a:buClr>
              <a:buFont typeface="Wingdings" pitchFamily="2" charset="2"/>
              <a:buChar char="Ø"/>
              <a:defRPr/>
            </a:pPr>
            <a:r>
              <a:rPr lang="tr-TR" altLang="tr-TR" sz="2000" b="1" dirty="0">
                <a:solidFill>
                  <a:srgbClr val="C00000"/>
                </a:solidFill>
              </a:rPr>
              <a:t>Ödemeler,</a:t>
            </a:r>
          </a:p>
          <a:p>
            <a:pPr marL="0" indent="0" algn="just">
              <a:lnSpc>
                <a:spcPct val="80000"/>
              </a:lnSpc>
              <a:spcAft>
                <a:spcPts val="0"/>
              </a:spcAft>
              <a:buClr>
                <a:schemeClr val="tx1"/>
              </a:buClr>
              <a:buNone/>
              <a:defRPr/>
            </a:pPr>
            <a:endParaRPr lang="tr-TR" altLang="tr-TR" sz="800" b="1" dirty="0"/>
          </a:p>
          <a:p>
            <a:pPr marL="658368" lvl="1" indent="-246888" algn="just">
              <a:spcBef>
                <a:spcPts val="0"/>
              </a:spcBef>
              <a:spcAft>
                <a:spcPts val="200"/>
              </a:spcAft>
              <a:buClr>
                <a:schemeClr val="tx1"/>
              </a:buClr>
              <a:buFontTx/>
              <a:buChar char="•"/>
              <a:defRPr/>
            </a:pPr>
            <a:r>
              <a:rPr lang="tr-TR" altLang="tr-TR" b="1" dirty="0">
                <a:solidFill>
                  <a:srgbClr val="0070C0"/>
                </a:solidFill>
              </a:rPr>
              <a:t>Maliye, Gümrük, il özel idareleri ve belediyelere Kanunun yayımını izleyen 3. ay </a:t>
            </a:r>
            <a:r>
              <a:rPr lang="tr-TR" altLang="tr-TR" b="1" dirty="0">
                <a:solidFill>
                  <a:srgbClr val="FF0000"/>
                </a:solidFill>
              </a:rPr>
              <a:t>(30 KASIM 2016)</a:t>
            </a:r>
          </a:p>
          <a:p>
            <a:pPr marL="658368" lvl="1" indent="-246888" algn="just">
              <a:spcBef>
                <a:spcPts val="0"/>
              </a:spcBef>
              <a:spcAft>
                <a:spcPts val="200"/>
              </a:spcAft>
              <a:buClr>
                <a:schemeClr val="tx1"/>
              </a:buClr>
              <a:buFontTx/>
              <a:buChar char="•"/>
              <a:defRPr/>
            </a:pPr>
            <a:r>
              <a:rPr lang="tr-TR" altLang="tr-TR" b="1" dirty="0" err="1">
                <a:solidFill>
                  <a:srgbClr val="0070C0"/>
                </a:solidFill>
              </a:rPr>
              <a:t>SGK’ya</a:t>
            </a:r>
            <a:r>
              <a:rPr lang="tr-TR" altLang="tr-TR" b="1" dirty="0">
                <a:solidFill>
                  <a:srgbClr val="0070C0"/>
                </a:solidFill>
              </a:rPr>
              <a:t> Kanunun yayımını izleyen 4. ay </a:t>
            </a:r>
            <a:r>
              <a:rPr lang="tr-TR" altLang="tr-TR" b="1" dirty="0">
                <a:solidFill>
                  <a:srgbClr val="FF0000"/>
                </a:solidFill>
              </a:rPr>
              <a:t>(31 ARALIK 2016)</a:t>
            </a:r>
          </a:p>
          <a:p>
            <a:pPr marL="658368" lvl="1" indent="-246888" algn="just">
              <a:spcBef>
                <a:spcPts val="0"/>
              </a:spcBef>
              <a:spcAft>
                <a:spcPts val="200"/>
              </a:spcAft>
              <a:buClr>
                <a:schemeClr val="tx1"/>
              </a:buClr>
              <a:buFontTx/>
              <a:buChar char="•"/>
              <a:defRPr/>
            </a:pPr>
            <a:r>
              <a:rPr lang="tr-TR" altLang="tr-TR" b="1" dirty="0">
                <a:solidFill>
                  <a:srgbClr val="0070C0"/>
                </a:solidFill>
              </a:rPr>
              <a:t>Peşin ödeme - taksitle ödeme seçeneği </a:t>
            </a:r>
          </a:p>
          <a:p>
            <a:pPr marL="658368" lvl="1" indent="-246888" algn="just">
              <a:lnSpc>
                <a:spcPct val="80000"/>
              </a:lnSpc>
              <a:spcAft>
                <a:spcPts val="0"/>
              </a:spcAft>
              <a:buClr>
                <a:schemeClr val="tx1"/>
              </a:buClr>
              <a:buFontTx/>
              <a:buChar char="•"/>
              <a:defRPr/>
            </a:pPr>
            <a:endParaRPr lang="tr-TR" altLang="tr-TR" b="1" dirty="0">
              <a:solidFill>
                <a:srgbClr val="FF0000"/>
              </a:solidFill>
            </a:endParaRPr>
          </a:p>
          <a:p>
            <a:pPr marL="365760" lvl="1" indent="-256032" algn="just">
              <a:lnSpc>
                <a:spcPct val="80000"/>
              </a:lnSpc>
              <a:spcAft>
                <a:spcPts val="0"/>
              </a:spcAft>
              <a:buClr>
                <a:schemeClr val="tx1"/>
              </a:buClr>
              <a:buFont typeface="Wingdings" pitchFamily="2" charset="2"/>
              <a:buChar char="Ø"/>
              <a:defRPr/>
            </a:pPr>
            <a:r>
              <a:rPr lang="tr-TR" altLang="tr-TR" b="1" dirty="0">
                <a:solidFill>
                  <a:srgbClr val="C00000"/>
                </a:solidFill>
              </a:rPr>
              <a:t>Peşin ödeme avantajları,</a:t>
            </a:r>
          </a:p>
          <a:p>
            <a:pPr marL="87312" lvl="1" indent="0" algn="just">
              <a:lnSpc>
                <a:spcPct val="80000"/>
              </a:lnSpc>
              <a:spcAft>
                <a:spcPts val="0"/>
              </a:spcAft>
              <a:buClr>
                <a:schemeClr val="tx1"/>
              </a:buClr>
              <a:buNone/>
              <a:defRPr/>
            </a:pPr>
            <a:endParaRPr lang="tr-TR" altLang="tr-TR" sz="800" b="1" dirty="0">
              <a:solidFill>
                <a:srgbClr val="FF0000"/>
              </a:solidFill>
            </a:endParaRPr>
          </a:p>
          <a:p>
            <a:pPr marL="658368" lvl="1" indent="-246888" algn="just">
              <a:spcBef>
                <a:spcPts val="0"/>
              </a:spcBef>
              <a:spcAft>
                <a:spcPts val="200"/>
              </a:spcAft>
              <a:buClr>
                <a:schemeClr val="tx1"/>
              </a:buClr>
              <a:buFontTx/>
              <a:buChar char="•"/>
              <a:defRPr/>
            </a:pPr>
            <a:r>
              <a:rPr lang="tr-TR" altLang="tr-TR" b="1" dirty="0">
                <a:solidFill>
                  <a:srgbClr val="0070C0"/>
                </a:solidFill>
              </a:rPr>
              <a:t>Peşin ödeyenlerden Yİ-ÜFE tutarının yarısı alınmayacak.</a:t>
            </a:r>
          </a:p>
          <a:p>
            <a:pPr marL="658368" lvl="1" indent="-246888" algn="just">
              <a:spcBef>
                <a:spcPts val="0"/>
              </a:spcBef>
              <a:spcAft>
                <a:spcPts val="200"/>
              </a:spcAft>
              <a:buClr>
                <a:schemeClr val="tx1"/>
              </a:buClr>
              <a:buFontTx/>
              <a:buChar char="•"/>
              <a:defRPr/>
            </a:pPr>
            <a:r>
              <a:rPr lang="tr-TR" altLang="tr-TR" b="1" dirty="0">
                <a:solidFill>
                  <a:srgbClr val="0070C0"/>
                </a:solidFill>
              </a:rPr>
              <a:t>Peşin ödeyenler katsayı ödemeyecek.</a:t>
            </a:r>
          </a:p>
          <a:p>
            <a:pPr marL="658368" lvl="1" indent="-246888" algn="just">
              <a:lnSpc>
                <a:spcPct val="80000"/>
              </a:lnSpc>
              <a:spcAft>
                <a:spcPts val="0"/>
              </a:spcAft>
              <a:buClr>
                <a:schemeClr val="tx1"/>
              </a:buClr>
              <a:buFontTx/>
              <a:buChar char="•"/>
              <a:defRPr/>
            </a:pPr>
            <a:endParaRPr lang="tr-TR" altLang="tr-TR" b="1" dirty="0"/>
          </a:p>
        </p:txBody>
      </p:sp>
    </p:spTree>
    <p:extLst>
      <p:ext uri="{BB962C8B-B14F-4D97-AF65-F5344CB8AC3E}">
        <p14:creationId xmlns:p14="http://schemas.microsoft.com/office/powerpoint/2010/main" val="36817093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title"/>
          </p:nvPr>
        </p:nvSpPr>
        <p:spPr/>
        <p:txBody>
          <a:bodyPr>
            <a:normAutofit/>
          </a:bodyPr>
          <a:lstStyle/>
          <a:p>
            <a:pPr algn="ctr" eaLnBrk="1" hangingPunct="1">
              <a:defRPr/>
            </a:pPr>
            <a:r>
              <a:rPr lang="tr-TR" altLang="tr-TR" sz="2800" b="1" dirty="0"/>
              <a:t>TAKSİTLİ ÖDEMELER</a:t>
            </a:r>
          </a:p>
        </p:txBody>
      </p:sp>
      <p:sp>
        <p:nvSpPr>
          <p:cNvPr id="32771" name="Rectangle 2"/>
          <p:cNvSpPr>
            <a:spLocks noGrp="1" noChangeArrowheads="1"/>
          </p:cNvSpPr>
          <p:nvPr>
            <p:ph idx="1"/>
          </p:nvPr>
        </p:nvSpPr>
        <p:spPr/>
        <p:txBody>
          <a:bodyPr>
            <a:noAutofit/>
          </a:bodyPr>
          <a:lstStyle/>
          <a:p>
            <a:pPr marL="365760" indent="-256032" algn="just">
              <a:lnSpc>
                <a:spcPct val="80000"/>
              </a:lnSpc>
              <a:spcAft>
                <a:spcPts val="0"/>
              </a:spcAft>
              <a:buClr>
                <a:schemeClr val="tx1"/>
              </a:buClr>
              <a:buFont typeface="Wingdings" pitchFamily="2" charset="2"/>
              <a:buChar char="Ø"/>
              <a:defRPr/>
            </a:pPr>
            <a:r>
              <a:rPr lang="tr-TR" altLang="tr-TR" sz="1800" b="1" dirty="0">
                <a:solidFill>
                  <a:srgbClr val="C00000"/>
                </a:solidFill>
              </a:rPr>
              <a:t>TAKSİT SAYISI</a:t>
            </a:r>
          </a:p>
          <a:p>
            <a:pPr marL="923481" lvl="2" indent="-246888" algn="just">
              <a:spcBef>
                <a:spcPts val="0"/>
              </a:spcBef>
              <a:spcAft>
                <a:spcPts val="200"/>
              </a:spcAft>
              <a:buClr>
                <a:schemeClr val="tx1"/>
              </a:buClr>
              <a:buFont typeface="Arial" panose="020B0604020202020204" pitchFamily="34" charset="0"/>
              <a:buChar char="•"/>
              <a:defRPr/>
            </a:pPr>
            <a:r>
              <a:rPr lang="tr-TR" altLang="tr-TR" b="1" dirty="0">
                <a:solidFill>
                  <a:srgbClr val="FF0000"/>
                </a:solidFill>
              </a:rPr>
              <a:t>6, 9, 12, 18 </a:t>
            </a:r>
            <a:r>
              <a:rPr lang="tr-TR" altLang="tr-TR" b="1" dirty="0">
                <a:solidFill>
                  <a:srgbClr val="0070C0"/>
                </a:solidFill>
              </a:rPr>
              <a:t>taksit</a:t>
            </a:r>
          </a:p>
          <a:p>
            <a:pPr marL="923481" lvl="2" indent="-246888" algn="just">
              <a:spcBef>
                <a:spcPts val="0"/>
              </a:spcBef>
              <a:spcAft>
                <a:spcPts val="200"/>
              </a:spcAft>
              <a:buClr>
                <a:schemeClr val="tx1"/>
              </a:buClr>
              <a:buFont typeface="Arial" panose="020B0604020202020204" pitchFamily="34" charset="0"/>
              <a:buChar char="•"/>
              <a:defRPr/>
            </a:pPr>
            <a:r>
              <a:rPr lang="tr-TR" altLang="tr-TR" b="1" dirty="0">
                <a:solidFill>
                  <a:srgbClr val="0070C0"/>
                </a:solidFill>
              </a:rPr>
              <a:t>Taksitler </a:t>
            </a:r>
            <a:r>
              <a:rPr lang="tr-TR" altLang="tr-TR" b="1" dirty="0">
                <a:solidFill>
                  <a:srgbClr val="FF0000"/>
                </a:solidFill>
              </a:rPr>
              <a:t>iki ayda </a:t>
            </a:r>
            <a:r>
              <a:rPr lang="tr-TR" altLang="tr-TR" b="1" dirty="0">
                <a:solidFill>
                  <a:srgbClr val="0070C0"/>
                </a:solidFill>
              </a:rPr>
              <a:t>bir</a:t>
            </a:r>
          </a:p>
          <a:p>
            <a:pPr marL="0" indent="0" algn="just">
              <a:lnSpc>
                <a:spcPct val="80000"/>
              </a:lnSpc>
              <a:spcAft>
                <a:spcPts val="0"/>
              </a:spcAft>
              <a:buClr>
                <a:schemeClr val="tx1"/>
              </a:buClr>
              <a:buNone/>
              <a:defRPr/>
            </a:pPr>
            <a:endParaRPr lang="tr-TR" altLang="tr-TR" sz="800" b="1" dirty="0"/>
          </a:p>
          <a:p>
            <a:pPr marL="365760" indent="-256032" algn="just">
              <a:lnSpc>
                <a:spcPct val="80000"/>
              </a:lnSpc>
              <a:spcAft>
                <a:spcPts val="0"/>
              </a:spcAft>
              <a:buClr>
                <a:schemeClr val="tx1"/>
              </a:buClr>
              <a:buFont typeface="Wingdings" pitchFamily="2" charset="2"/>
              <a:buChar char="Ø"/>
              <a:defRPr/>
            </a:pPr>
            <a:r>
              <a:rPr lang="tr-TR" altLang="tr-TR" sz="1800" b="1" dirty="0"/>
              <a:t>Taksitlerin </a:t>
            </a:r>
            <a:r>
              <a:rPr lang="tr-TR" altLang="tr-TR" sz="1800" b="1" dirty="0">
                <a:solidFill>
                  <a:srgbClr val="FF0000"/>
                </a:solidFill>
              </a:rPr>
              <a:t>kredi  kartıyla </a:t>
            </a:r>
            <a:r>
              <a:rPr lang="tr-TR" altLang="tr-TR" sz="1800" b="1" dirty="0"/>
              <a:t>ödenmesi imkanı</a:t>
            </a:r>
          </a:p>
          <a:p>
            <a:pPr marL="0" indent="0" algn="just">
              <a:lnSpc>
                <a:spcPct val="80000"/>
              </a:lnSpc>
              <a:spcAft>
                <a:spcPts val="0"/>
              </a:spcAft>
              <a:buClr>
                <a:schemeClr val="tx1"/>
              </a:buClr>
              <a:buNone/>
              <a:defRPr/>
            </a:pPr>
            <a:endParaRPr lang="tr-TR" altLang="tr-TR" sz="800" b="1" dirty="0"/>
          </a:p>
          <a:p>
            <a:pPr marL="365760" indent="-256032" algn="just">
              <a:lnSpc>
                <a:spcPct val="80000"/>
              </a:lnSpc>
              <a:spcAft>
                <a:spcPts val="0"/>
              </a:spcAft>
              <a:buClr>
                <a:schemeClr val="tx1"/>
              </a:buClr>
              <a:buFont typeface="Wingdings" pitchFamily="2" charset="2"/>
              <a:buChar char="Ø"/>
              <a:defRPr/>
            </a:pPr>
            <a:r>
              <a:rPr lang="tr-TR" altLang="tr-TR" sz="1800" b="1" dirty="0"/>
              <a:t>Başvuru sırasında ödeme seçeneklerinden biri seçilecek ve </a:t>
            </a:r>
            <a:r>
              <a:rPr lang="tr-TR" altLang="tr-TR" sz="1800" b="1" dirty="0">
                <a:solidFill>
                  <a:srgbClr val="FF0000"/>
                </a:solidFill>
              </a:rPr>
              <a:t>taksitli</a:t>
            </a:r>
            <a:r>
              <a:rPr lang="tr-TR" altLang="tr-TR" sz="1800" b="1" dirty="0"/>
              <a:t> ödeme seçeneği tercih edilmişse, yapılandırılmış tutar belli bir </a:t>
            </a:r>
            <a:r>
              <a:rPr lang="tr-TR" altLang="tr-TR" sz="1800" b="1" dirty="0">
                <a:solidFill>
                  <a:srgbClr val="FF0000"/>
                </a:solidFill>
              </a:rPr>
              <a:t>katsayıda</a:t>
            </a:r>
            <a:r>
              <a:rPr lang="tr-TR" altLang="tr-TR" sz="1800" b="1" dirty="0"/>
              <a:t> artırılarak tahsil edilecek </a:t>
            </a:r>
          </a:p>
          <a:p>
            <a:pPr marL="0" indent="0" algn="just">
              <a:lnSpc>
                <a:spcPct val="80000"/>
              </a:lnSpc>
              <a:spcAft>
                <a:spcPts val="0"/>
              </a:spcAft>
              <a:buClr>
                <a:schemeClr val="tx1"/>
              </a:buClr>
              <a:buNone/>
              <a:defRPr/>
            </a:pPr>
            <a:endParaRPr lang="tr-TR" altLang="tr-TR" sz="800" b="1" dirty="0"/>
          </a:p>
          <a:p>
            <a:pPr marL="365760" indent="-256032" algn="just">
              <a:lnSpc>
                <a:spcPct val="80000"/>
              </a:lnSpc>
              <a:spcAft>
                <a:spcPts val="0"/>
              </a:spcAft>
              <a:buClr>
                <a:schemeClr val="tx1"/>
              </a:buClr>
              <a:buFont typeface="Wingdings" pitchFamily="2" charset="2"/>
              <a:buChar char="Ø"/>
              <a:defRPr/>
            </a:pPr>
            <a:r>
              <a:rPr lang="tr-TR" altLang="tr-TR" sz="1800" b="1" dirty="0">
                <a:solidFill>
                  <a:srgbClr val="C00000"/>
                </a:solidFill>
              </a:rPr>
              <a:t>KATSAYILAR</a:t>
            </a:r>
          </a:p>
          <a:p>
            <a:pPr marL="658368" lvl="1" indent="-246888" algn="just">
              <a:spcBef>
                <a:spcPts val="0"/>
              </a:spcBef>
              <a:spcAft>
                <a:spcPts val="200"/>
              </a:spcAft>
              <a:buClr>
                <a:schemeClr val="tx1"/>
              </a:buClr>
              <a:buFontTx/>
              <a:buChar char="•"/>
              <a:defRPr/>
            </a:pPr>
            <a:r>
              <a:rPr lang="tr-TR" altLang="tr-TR" sz="1800" b="1" dirty="0">
                <a:solidFill>
                  <a:srgbClr val="0070C0"/>
                </a:solidFill>
              </a:rPr>
              <a:t>  6 taksitte 12 ayda yapılacak ödemelerde  </a:t>
            </a:r>
            <a:r>
              <a:rPr lang="tr-TR" altLang="tr-TR" sz="1800" b="1" dirty="0">
                <a:solidFill>
                  <a:srgbClr val="FF0000"/>
                </a:solidFill>
              </a:rPr>
              <a:t>1,045</a:t>
            </a:r>
          </a:p>
          <a:p>
            <a:pPr marL="658368" lvl="1" indent="-246888" algn="just">
              <a:spcBef>
                <a:spcPts val="0"/>
              </a:spcBef>
              <a:spcAft>
                <a:spcPts val="200"/>
              </a:spcAft>
              <a:buClr>
                <a:schemeClr val="tx1"/>
              </a:buClr>
              <a:buFontTx/>
              <a:buChar char="•"/>
              <a:defRPr/>
            </a:pPr>
            <a:r>
              <a:rPr lang="tr-TR" altLang="tr-TR" sz="1800" b="1" dirty="0">
                <a:solidFill>
                  <a:srgbClr val="0070C0"/>
                </a:solidFill>
              </a:rPr>
              <a:t>  9 taksitte 18 ayda yapılacak ödemelerde  </a:t>
            </a:r>
            <a:r>
              <a:rPr lang="tr-TR" altLang="tr-TR" sz="1800" b="1" dirty="0">
                <a:solidFill>
                  <a:srgbClr val="FF0000"/>
                </a:solidFill>
              </a:rPr>
              <a:t>1,083</a:t>
            </a:r>
          </a:p>
          <a:p>
            <a:pPr marL="658368" lvl="1" indent="-246888" algn="just">
              <a:spcBef>
                <a:spcPts val="0"/>
              </a:spcBef>
              <a:spcAft>
                <a:spcPts val="200"/>
              </a:spcAft>
              <a:buClr>
                <a:schemeClr val="tx1"/>
              </a:buClr>
              <a:buFontTx/>
              <a:buChar char="•"/>
              <a:defRPr/>
            </a:pPr>
            <a:r>
              <a:rPr lang="tr-TR" altLang="tr-TR" sz="1800" b="1" dirty="0">
                <a:solidFill>
                  <a:srgbClr val="0070C0"/>
                </a:solidFill>
              </a:rPr>
              <a:t>12 taksitte 24 ayda yapılacak ödemelerde  </a:t>
            </a:r>
            <a:r>
              <a:rPr lang="tr-TR" altLang="tr-TR" sz="1800" b="1" dirty="0">
                <a:solidFill>
                  <a:srgbClr val="FF0000"/>
                </a:solidFill>
              </a:rPr>
              <a:t>1,105</a:t>
            </a:r>
          </a:p>
          <a:p>
            <a:pPr marL="658368" lvl="1" indent="-246888" algn="just">
              <a:spcBef>
                <a:spcPts val="0"/>
              </a:spcBef>
              <a:spcAft>
                <a:spcPts val="200"/>
              </a:spcAft>
              <a:buClr>
                <a:schemeClr val="tx1"/>
              </a:buClr>
              <a:buFontTx/>
              <a:buChar char="•"/>
              <a:defRPr/>
            </a:pPr>
            <a:r>
              <a:rPr lang="tr-TR" altLang="tr-TR" sz="1800" b="1" dirty="0">
                <a:solidFill>
                  <a:srgbClr val="0070C0"/>
                </a:solidFill>
              </a:rPr>
              <a:t>18 taksitte 36 ayda yapılacak ödemelerde  </a:t>
            </a:r>
            <a:r>
              <a:rPr lang="tr-TR" altLang="tr-TR" sz="1800" b="1" dirty="0">
                <a:solidFill>
                  <a:srgbClr val="FF0000"/>
                </a:solidFill>
              </a:rPr>
              <a:t>1,15</a:t>
            </a:r>
          </a:p>
          <a:p>
            <a:pPr marL="457200" lvl="1" indent="0" algn="just">
              <a:lnSpc>
                <a:spcPct val="80000"/>
              </a:lnSpc>
              <a:spcAft>
                <a:spcPts val="0"/>
              </a:spcAft>
              <a:buClr>
                <a:schemeClr val="tx1"/>
              </a:buClr>
              <a:buNone/>
              <a:defRPr/>
            </a:pPr>
            <a:endParaRPr lang="tr-TR" altLang="tr-TR" sz="800" b="1" dirty="0"/>
          </a:p>
        </p:txBody>
      </p:sp>
    </p:spTree>
    <p:extLst>
      <p:ext uri="{BB962C8B-B14F-4D97-AF65-F5344CB8AC3E}">
        <p14:creationId xmlns:p14="http://schemas.microsoft.com/office/powerpoint/2010/main" val="3376150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63552" y="457202"/>
            <a:ext cx="8147249" cy="1171599"/>
          </a:xfrm>
        </p:spPr>
        <p:txBody>
          <a:bodyPr>
            <a:noAutofit/>
          </a:bodyPr>
          <a:lstStyle/>
          <a:p>
            <a:r>
              <a:rPr lang="tr-TR" sz="2400" b="1" dirty="0"/>
              <a:t>İŞLETMEDE MEVCUT OLDUĞU HALDE KAYITLARDA YER</a:t>
            </a:r>
            <a:br>
              <a:rPr lang="tr-TR" sz="2400" b="1" dirty="0"/>
            </a:br>
            <a:r>
              <a:rPr lang="tr-TR" sz="2400" b="1" dirty="0"/>
              <a:t>ALMAYAN EMTİA, MAKİNE, TEÇHİZAT VE DEMİRBAŞLARA İLİŞKİN KAYITLARIN DÜZELTİLMESİ</a:t>
            </a:r>
          </a:p>
        </p:txBody>
      </p:sp>
      <p:sp>
        <p:nvSpPr>
          <p:cNvPr id="3" name="İçerik Yer Tutucusu 2"/>
          <p:cNvSpPr>
            <a:spLocks noGrp="1"/>
          </p:cNvSpPr>
          <p:nvPr>
            <p:ph idx="1"/>
          </p:nvPr>
        </p:nvSpPr>
        <p:spPr>
          <a:xfrm>
            <a:off x="2506134" y="1700808"/>
            <a:ext cx="7704667" cy="5256584"/>
          </a:xfrm>
        </p:spPr>
        <p:txBody>
          <a:bodyPr>
            <a:normAutofit fontScale="77500" lnSpcReduction="20000"/>
          </a:bodyPr>
          <a:lstStyle/>
          <a:p>
            <a:r>
              <a:rPr lang="tr-TR" dirty="0"/>
              <a:t>İşletme kayıtlarının düzeltilerek gerçek duruma uygun hale </a:t>
            </a:r>
            <a:r>
              <a:rPr lang="tr-TR" dirty="0" smtClean="0"/>
              <a:t>getirilmesinden faydalanmak </a:t>
            </a:r>
            <a:r>
              <a:rPr lang="tr-TR" dirty="0"/>
              <a:t>isteyen mükelleflerin en geç 30 Kasım 2016 </a:t>
            </a:r>
            <a:r>
              <a:rPr lang="tr-TR" dirty="0" smtClean="0"/>
              <a:t>tarihine  kadar </a:t>
            </a:r>
            <a:r>
              <a:rPr lang="tr-TR" dirty="0"/>
              <a:t>bağlı oldukları vergi dairelerine </a:t>
            </a:r>
            <a:r>
              <a:rPr lang="tr-TR" dirty="0" smtClean="0"/>
              <a:t>başvurmaları gerekmektedir.</a:t>
            </a:r>
          </a:p>
          <a:p>
            <a:r>
              <a:rPr lang="tr-TR" dirty="0" smtClean="0"/>
              <a:t>Gelir </a:t>
            </a:r>
            <a:r>
              <a:rPr lang="tr-TR" dirty="0"/>
              <a:t>ve kurumlar vergisi mükellefleri </a:t>
            </a:r>
            <a:r>
              <a:rPr lang="tr-TR" dirty="0" smtClean="0"/>
              <a:t>  </a:t>
            </a:r>
            <a:r>
              <a:rPr lang="tr-TR" dirty="0"/>
              <a:t>işletmelerinde mevcut olduğu halde kayıtlarında </a:t>
            </a:r>
            <a:r>
              <a:rPr lang="tr-TR" dirty="0" smtClean="0"/>
              <a:t>yer almayan </a:t>
            </a:r>
            <a:r>
              <a:rPr lang="tr-TR" dirty="0"/>
              <a:t>emtia, makine, teçhizat ve demirbaşlarını bir envanter listesi </a:t>
            </a:r>
            <a:r>
              <a:rPr lang="tr-TR" dirty="0" smtClean="0"/>
              <a:t>ile vergi </a:t>
            </a:r>
            <a:r>
              <a:rPr lang="tr-TR" dirty="0"/>
              <a:t>dairelerine bildirmek suretiyle defterlerine kayıt edebileceklerdir</a:t>
            </a:r>
            <a:r>
              <a:rPr lang="tr-TR" dirty="0" smtClean="0"/>
              <a:t>.</a:t>
            </a:r>
          </a:p>
          <a:p>
            <a:r>
              <a:rPr lang="tr-TR" dirty="0" smtClean="0"/>
              <a:t>Bu </a:t>
            </a:r>
            <a:r>
              <a:rPr lang="tr-TR" dirty="0"/>
              <a:t>kıymetler, mükelleflerin kendilerince veya ilgili meslek </a:t>
            </a:r>
            <a:r>
              <a:rPr lang="tr-TR" dirty="0" smtClean="0"/>
              <a:t>kuruluşlarınca belirlenecek </a:t>
            </a:r>
            <a:r>
              <a:rPr lang="tr-TR" dirty="0"/>
              <a:t>rayiç bedel üzerinden kayıtlara intikal ettirilecektir. </a:t>
            </a:r>
            <a:endParaRPr lang="tr-TR" dirty="0" smtClean="0"/>
          </a:p>
          <a:p>
            <a:r>
              <a:rPr lang="tr-TR" dirty="0" smtClean="0"/>
              <a:t>Bu kıymetler </a:t>
            </a:r>
            <a:r>
              <a:rPr lang="tr-TR" dirty="0"/>
              <a:t>için</a:t>
            </a:r>
            <a:r>
              <a:rPr lang="tr-TR" dirty="0" smtClean="0"/>
              <a:t>;  </a:t>
            </a:r>
            <a:r>
              <a:rPr lang="tr-TR" dirty="0"/>
              <a:t>Teslimleri KDV genel oranına tabi makine, teçhizat ve demirbaşlar ile</a:t>
            </a:r>
          </a:p>
          <a:p>
            <a:r>
              <a:rPr lang="tr-TR" dirty="0"/>
              <a:t>emtianın rayiç bedeli üzerinden %10</a:t>
            </a:r>
            <a:r>
              <a:rPr lang="tr-TR" dirty="0" smtClean="0"/>
              <a:t>,  </a:t>
            </a:r>
            <a:r>
              <a:rPr lang="tr-TR" dirty="0"/>
              <a:t>Teslimleri indirimli KDV oranına tabi makine, teçhizat ve demirbaşlar</a:t>
            </a:r>
          </a:p>
          <a:p>
            <a:r>
              <a:rPr lang="tr-TR" dirty="0"/>
              <a:t>ile emtianın rayiç bedeli üzerinden ise tabi oldukları oranın </a:t>
            </a:r>
            <a:r>
              <a:rPr lang="tr-TR" dirty="0" smtClean="0"/>
              <a:t>yarısı, esas </a:t>
            </a:r>
            <a:r>
              <a:rPr lang="tr-TR" dirty="0"/>
              <a:t>alınmak suretiyle KDV hesaplanacaktır. </a:t>
            </a:r>
            <a:r>
              <a:rPr lang="tr-TR" dirty="0" smtClean="0"/>
              <a:t> </a:t>
            </a:r>
          </a:p>
          <a:p>
            <a:r>
              <a:rPr lang="tr-TR" dirty="0" smtClean="0"/>
              <a:t>%18 İçin =10, %8 için= %4 ve %1 için = %0,5 oranı baz alınacaktır.</a:t>
            </a:r>
            <a:endParaRPr lang="tr-TR" dirty="0"/>
          </a:p>
          <a:p>
            <a:endParaRPr lang="tr-TR" dirty="0"/>
          </a:p>
        </p:txBody>
      </p:sp>
    </p:spTree>
    <p:extLst>
      <p:ext uri="{BB962C8B-B14F-4D97-AF65-F5344CB8AC3E}">
        <p14:creationId xmlns:p14="http://schemas.microsoft.com/office/powerpoint/2010/main" val="37012836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44625"/>
            <a:ext cx="8686800" cy="6813375"/>
          </a:xfrm>
        </p:spPr>
        <p:txBody>
          <a:bodyPr>
            <a:normAutofit lnSpcReduction="10000"/>
          </a:bodyPr>
          <a:lstStyle/>
          <a:p>
            <a:pPr marL="0" indent="0">
              <a:buNone/>
            </a:pPr>
            <a:r>
              <a:rPr lang="tr-TR" altLang="tr-TR" sz="1900" dirty="0"/>
              <a:t/>
            </a:r>
            <a:br>
              <a:rPr lang="tr-TR" altLang="tr-TR" sz="1900" dirty="0"/>
            </a:br>
            <a:endParaRPr lang="tr-TR" altLang="tr-TR" sz="1900" dirty="0"/>
          </a:p>
          <a:p>
            <a:r>
              <a:rPr lang="tr-TR" sz="2000" dirty="0"/>
              <a:t>Hesaplanan KDV sorumlu sıfatıyla ayrı bir beyanname ile beyan edilerek 30 Kasım 2016 tarihine kadar ödenecektir. (taksitlendirme bulunmamaktadır.</a:t>
            </a:r>
          </a:p>
          <a:p>
            <a:endParaRPr lang="tr-TR" sz="2000" dirty="0"/>
          </a:p>
          <a:p>
            <a:r>
              <a:rPr lang="tr-TR" sz="2000" dirty="0"/>
              <a:t>Beyan edilen emtiaya ait hesaplanan KDV, genel esaslar çerçevesinde indirim konusu yapılabilecektir.</a:t>
            </a:r>
          </a:p>
          <a:p>
            <a:pPr marL="0" indent="0">
              <a:buNone/>
            </a:pPr>
            <a:endParaRPr lang="tr-TR" sz="2000" dirty="0"/>
          </a:p>
          <a:p>
            <a:r>
              <a:rPr lang="tr-TR" sz="2000" dirty="0"/>
              <a:t>Ancak, kayıtlı olmayan makine, teçhizat ve demirbaşların rayiç bedeli üzerinden hesaplanarak ödenen KDV indirim konusu yapılmayacak ve verginin ödendiği yılın gelir veya kurumlar vergisi matrahlarının belirlenmesinde gider olarak dikkate alınabilecektir.</a:t>
            </a:r>
          </a:p>
          <a:p>
            <a:r>
              <a:rPr lang="tr-TR" altLang="tr-TR" sz="1900" dirty="0"/>
              <a:t> Beyan edilen Emtia veya Makine Demirbaş için ayrı  ayrı karşılık hesapların açılacaktır.</a:t>
            </a:r>
          </a:p>
          <a:p>
            <a:endParaRPr lang="tr-TR" altLang="tr-TR" sz="1900" dirty="0"/>
          </a:p>
          <a:p>
            <a:r>
              <a:rPr lang="tr-TR" altLang="tr-TR" sz="1900" dirty="0"/>
              <a:t>Beyan edilen Emtia veya Makine Demirbaşa ilişkin ilgili dönem BA formunda alış olarak Muhtelif satıcılar ve de vergi kimlik numarası bölümüne 3333 333 333 şeklinde yazılarak BA formuna alınması gerekmektedir.</a:t>
            </a:r>
            <a:br>
              <a:rPr lang="tr-TR" altLang="tr-TR" sz="1900" dirty="0"/>
            </a:br>
            <a:endParaRPr lang="tr-TR" sz="1900" dirty="0"/>
          </a:p>
        </p:txBody>
      </p:sp>
    </p:spTree>
    <p:extLst>
      <p:ext uri="{BB962C8B-B14F-4D97-AF65-F5344CB8AC3E}">
        <p14:creationId xmlns:p14="http://schemas.microsoft.com/office/powerpoint/2010/main" val="5979077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06134" y="1"/>
            <a:ext cx="7704667" cy="2438401"/>
          </a:xfrm>
        </p:spPr>
        <p:txBody>
          <a:bodyPr>
            <a:normAutofit/>
          </a:bodyPr>
          <a:lstStyle/>
          <a:p>
            <a:pPr algn="l"/>
            <a:r>
              <a:rPr lang="tr-TR" altLang="tr-TR" sz="1600" dirty="0"/>
              <a:t>Örnek (STOK ALIMI) :  Tekstil işi ile iştigal eden BDR AŞ. stoklarında bulunan ancak kayıtlarında yer almayan 10.000 KG. </a:t>
            </a:r>
            <a:r>
              <a:rPr lang="tr-TR" altLang="tr-TR" sz="1600" b="1" dirty="0" err="1"/>
              <a:t>KUMAŞ’ı</a:t>
            </a:r>
            <a:r>
              <a:rPr lang="tr-TR" altLang="tr-TR" sz="1600" b="1" dirty="0"/>
              <a:t> KG Bedeli 10 TL’den olmak üzere </a:t>
            </a:r>
            <a:r>
              <a:rPr lang="tr-TR" altLang="tr-TR" sz="1600" dirty="0"/>
              <a:t> 10/10/2016 tarihi itibarıyla beyan etmiştir. % 8 oranlı KDV’ye tabi olan </a:t>
            </a:r>
            <a:r>
              <a:rPr lang="tr-TR" altLang="tr-TR" sz="1600" dirty="0" err="1"/>
              <a:t>Kumaş’ın</a:t>
            </a:r>
            <a:r>
              <a:rPr lang="tr-TR" altLang="tr-TR" sz="1600" dirty="0"/>
              <a:t>, toplam beyan değeri 10.000 KG x 10 TL = 100.000 TL + %4 KDV ’</a:t>
            </a:r>
            <a:r>
              <a:rPr lang="tr-TR" altLang="tr-TR" sz="1600" dirty="0" err="1"/>
              <a:t>dir</a:t>
            </a:r>
            <a:r>
              <a:rPr lang="tr-TR" altLang="tr-TR" sz="1600" dirty="0"/>
              <a:t>. Şirketin bu bildirimine ilişkin muhasebe kayıtları aşağıdaki şekilde olacaktır.</a:t>
            </a:r>
            <a:endParaRPr lang="tr-TR" sz="1600" dirty="0"/>
          </a:p>
        </p:txBody>
      </p:sp>
      <p:sp>
        <p:nvSpPr>
          <p:cNvPr id="3" name="İçerik Yer Tutucusu 2"/>
          <p:cNvSpPr>
            <a:spLocks noGrp="1"/>
          </p:cNvSpPr>
          <p:nvPr>
            <p:ph idx="1"/>
          </p:nvPr>
        </p:nvSpPr>
        <p:spPr>
          <a:xfrm>
            <a:off x="2506134" y="2667000"/>
            <a:ext cx="7704667" cy="4290392"/>
          </a:xfrm>
        </p:spPr>
        <p:txBody>
          <a:bodyPr>
            <a:normAutofit fontScale="92500" lnSpcReduction="10000"/>
          </a:bodyPr>
          <a:lstStyle/>
          <a:p>
            <a:pPr marL="0" indent="0">
              <a:buNone/>
              <a:defRPr/>
            </a:pPr>
            <a:r>
              <a:rPr lang="tr-TR" dirty="0" smtClean="0"/>
              <a:t>___________________10/10/2016 _________________________ </a:t>
            </a:r>
            <a:endParaRPr lang="tr-TR" dirty="0"/>
          </a:p>
          <a:p>
            <a:pPr marL="0" indent="0">
              <a:buNone/>
              <a:defRPr/>
            </a:pPr>
            <a:r>
              <a:rPr lang="tr-TR" b="1" dirty="0" smtClean="0"/>
              <a:t>150 İlk Madde Ve </a:t>
            </a:r>
            <a:r>
              <a:rPr lang="tr-TR" b="1" dirty="0" err="1" smtClean="0"/>
              <a:t>Malz</a:t>
            </a:r>
            <a:r>
              <a:rPr lang="tr-TR" b="1" dirty="0" smtClean="0"/>
              <a:t>. (Kumaş)                  100.000 TL</a:t>
            </a:r>
          </a:p>
          <a:p>
            <a:pPr marL="0" indent="0">
              <a:buNone/>
              <a:defRPr/>
            </a:pPr>
            <a:r>
              <a:rPr lang="tr-TR" b="1" dirty="0" smtClean="0"/>
              <a:t>191 İndirilecek </a:t>
            </a:r>
            <a:r>
              <a:rPr lang="tr-TR" b="1" dirty="0" err="1" smtClean="0"/>
              <a:t>Kdv</a:t>
            </a:r>
            <a:r>
              <a:rPr lang="tr-TR" b="1" dirty="0" smtClean="0"/>
              <a:t>   %8 (%4)              	             4.000 TL                      </a:t>
            </a:r>
          </a:p>
          <a:p>
            <a:pPr marL="0" indent="0">
              <a:buNone/>
              <a:defRPr/>
            </a:pPr>
            <a:r>
              <a:rPr lang="tr-TR" b="1" dirty="0" smtClean="0"/>
              <a:t>		525 Kayda Alınan Emtia                         100.000 TL</a:t>
            </a:r>
          </a:p>
          <a:p>
            <a:pPr marL="0" indent="0">
              <a:lnSpc>
                <a:spcPct val="120000"/>
              </a:lnSpc>
              <a:spcBef>
                <a:spcPts val="0"/>
              </a:spcBef>
              <a:buNone/>
              <a:defRPr/>
            </a:pPr>
            <a:r>
              <a:rPr lang="tr-TR" b="1" dirty="0" smtClean="0"/>
              <a:t>		Özel Karşılık Hesabı    </a:t>
            </a:r>
          </a:p>
          <a:p>
            <a:pPr marL="0" indent="0">
              <a:lnSpc>
                <a:spcPct val="120000"/>
              </a:lnSpc>
              <a:spcBef>
                <a:spcPts val="0"/>
              </a:spcBef>
              <a:buNone/>
              <a:defRPr/>
            </a:pPr>
            <a:r>
              <a:rPr lang="tr-TR" b="1" dirty="0" smtClean="0"/>
              <a:t>		</a:t>
            </a:r>
            <a:r>
              <a:rPr lang="tr-TR" sz="1900" b="1" dirty="0"/>
              <a:t>(6736 Sayılı Kanunun 6/1 Md.) </a:t>
            </a:r>
          </a:p>
          <a:p>
            <a:pPr marL="0" indent="0">
              <a:lnSpc>
                <a:spcPct val="120000"/>
              </a:lnSpc>
              <a:spcBef>
                <a:spcPts val="0"/>
              </a:spcBef>
              <a:buNone/>
              <a:defRPr/>
            </a:pPr>
            <a:r>
              <a:rPr lang="tr-TR" b="1" dirty="0" smtClean="0"/>
              <a:t>                             360 Ödenecek Vergi Ve Fonlar              4.000 TL    </a:t>
            </a:r>
          </a:p>
          <a:p>
            <a:pPr marL="0" indent="0">
              <a:lnSpc>
                <a:spcPct val="120000"/>
              </a:lnSpc>
              <a:spcBef>
                <a:spcPts val="0"/>
              </a:spcBef>
              <a:buNone/>
              <a:defRPr/>
            </a:pPr>
            <a:r>
              <a:rPr lang="tr-TR" b="1" dirty="0" smtClean="0"/>
              <a:t>		</a:t>
            </a:r>
            <a:r>
              <a:rPr lang="tr-TR" sz="1900" b="1" dirty="0"/>
              <a:t>(Sorumlu Sıfatı İle Ödenecek </a:t>
            </a:r>
            <a:r>
              <a:rPr lang="tr-TR" sz="1900" b="1" dirty="0" err="1"/>
              <a:t>Kdv</a:t>
            </a:r>
            <a:r>
              <a:rPr lang="tr-TR" sz="1900" b="1" dirty="0"/>
              <a:t>)</a:t>
            </a:r>
          </a:p>
          <a:p>
            <a:pPr marL="0" indent="0">
              <a:buNone/>
              <a:defRPr/>
            </a:pPr>
            <a:r>
              <a:rPr lang="tr-TR" dirty="0" smtClean="0"/>
              <a:t> __________________________/___________________________</a:t>
            </a:r>
            <a:endParaRPr lang="tr-TR" dirty="0"/>
          </a:p>
          <a:p>
            <a:pPr marL="0" indent="0">
              <a:buNone/>
              <a:defRPr/>
            </a:pPr>
            <a:endParaRPr lang="tr-TR" dirty="0"/>
          </a:p>
          <a:p>
            <a:pPr marL="0" indent="0">
              <a:buNone/>
              <a:defRPr/>
            </a:pPr>
            <a:endParaRPr lang="tr-TR" dirty="0"/>
          </a:p>
        </p:txBody>
      </p:sp>
    </p:spTree>
    <p:extLst>
      <p:ext uri="{BB962C8B-B14F-4D97-AF65-F5344CB8AC3E}">
        <p14:creationId xmlns:p14="http://schemas.microsoft.com/office/powerpoint/2010/main" val="34969418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l"/>
            <a:r>
              <a:rPr lang="tr-TR" altLang="tr-TR" sz="1600" dirty="0">
                <a:latin typeface="Calibri" panose="020F0502020204030204" pitchFamily="34" charset="0"/>
                <a:cs typeface="Calibri" panose="020F0502020204030204" pitchFamily="34" charset="0"/>
              </a:rPr>
              <a:t>Örnek DEMİRBAŞ ALIMI : BDR A.Ş.. kayıtlarında yer almayan makine ve cihazlarını kayda almak istemektedir. % 18 oranlı KDV’ye tabi olan (KDV ORANI %10 olarak hesaplanacaktır.) TEKSTİL DİKİŞ MAKİNALARININ ’ mükellefçe belirlenen rayiç bedeli 100.000 TL olup, envantere alınmasına ilişkin muhasebe kayıtları şu şekilde gerçekleşecektir.  </a:t>
            </a:r>
            <a:endParaRPr lang="tr-TR" sz="1600" dirty="0">
              <a:latin typeface="Calibri" panose="020F0502020204030204" pitchFamily="34" charset="0"/>
              <a:cs typeface="Calibri" panose="020F0502020204030204" pitchFamily="34" charset="0"/>
            </a:endParaRPr>
          </a:p>
        </p:txBody>
      </p:sp>
      <p:sp>
        <p:nvSpPr>
          <p:cNvPr id="3" name="İçerik Yer Tutucusu 2"/>
          <p:cNvSpPr>
            <a:spLocks noGrp="1"/>
          </p:cNvSpPr>
          <p:nvPr>
            <p:ph idx="1"/>
          </p:nvPr>
        </p:nvSpPr>
        <p:spPr>
          <a:xfrm>
            <a:off x="2506134" y="2348880"/>
            <a:ext cx="7704667" cy="3650936"/>
          </a:xfrm>
        </p:spPr>
        <p:txBody>
          <a:bodyPr>
            <a:noAutofit/>
          </a:bodyPr>
          <a:lstStyle/>
          <a:p>
            <a:pPr marL="0" indent="0">
              <a:buNone/>
              <a:defRPr/>
            </a:pPr>
            <a:r>
              <a:rPr lang="tr-TR" sz="2000" dirty="0"/>
              <a:t>___________________________ / ____________________________ </a:t>
            </a:r>
          </a:p>
          <a:p>
            <a:pPr marL="0" indent="0">
              <a:buNone/>
              <a:defRPr/>
            </a:pPr>
            <a:r>
              <a:rPr lang="tr-TR" sz="2000" b="1" dirty="0"/>
              <a:t>253 Tesis Makina Ve Cihazlar         100.000 TL</a:t>
            </a:r>
          </a:p>
          <a:p>
            <a:pPr marL="0" indent="0">
              <a:buNone/>
              <a:defRPr/>
            </a:pPr>
            <a:r>
              <a:rPr lang="tr-TR" sz="2000" b="1" dirty="0"/>
              <a:t>689 Diğer Olağandışı </a:t>
            </a:r>
            <a:r>
              <a:rPr lang="tr-TR" sz="2000" b="1" dirty="0" err="1"/>
              <a:t>Gid</a:t>
            </a:r>
            <a:r>
              <a:rPr lang="tr-TR" sz="2000" b="1" dirty="0"/>
              <a:t>. Ve Zar.    10.000 TL       </a:t>
            </a:r>
          </a:p>
          <a:p>
            <a:pPr marL="0" indent="0">
              <a:buNone/>
              <a:defRPr/>
            </a:pPr>
            <a:r>
              <a:rPr lang="tr-TR" sz="2000" b="1" dirty="0"/>
              <a:t>	526 Demirbaş Makine Ve Teçhizat                  100.000 TL</a:t>
            </a:r>
          </a:p>
          <a:p>
            <a:pPr marL="0" indent="0">
              <a:buNone/>
              <a:defRPr/>
            </a:pPr>
            <a:r>
              <a:rPr lang="tr-TR" sz="2000" b="1" dirty="0"/>
              <a:t>	</a:t>
            </a:r>
            <a:r>
              <a:rPr lang="tr-TR" sz="1600" b="1" dirty="0"/>
              <a:t>Özel Karşılık Hesabı (6736 Sayılı Kanunun 6/1 Md.)          </a:t>
            </a:r>
          </a:p>
          <a:p>
            <a:pPr marL="0" indent="0">
              <a:buNone/>
              <a:defRPr/>
            </a:pPr>
            <a:r>
              <a:rPr lang="tr-TR" sz="2000" b="1" dirty="0"/>
              <a:t>	360 Ödenecek Vergi Ve Fonlar                          10.000 TL</a:t>
            </a:r>
          </a:p>
          <a:p>
            <a:pPr marL="0" indent="0">
              <a:buNone/>
              <a:defRPr/>
            </a:pPr>
            <a:r>
              <a:rPr lang="tr-TR" sz="2000" b="1" dirty="0"/>
              <a:t>	</a:t>
            </a:r>
            <a:r>
              <a:rPr lang="tr-TR" sz="1600" b="1" dirty="0"/>
              <a:t>(Sorumlu Sıfatıyla Ödenecek </a:t>
            </a:r>
            <a:r>
              <a:rPr lang="tr-TR" sz="1600" b="1" dirty="0" err="1"/>
              <a:t>Kdv</a:t>
            </a:r>
            <a:r>
              <a:rPr lang="tr-TR" sz="1600" b="1" dirty="0"/>
              <a:t>) </a:t>
            </a:r>
          </a:p>
          <a:p>
            <a:pPr marL="0" indent="0">
              <a:buNone/>
              <a:defRPr/>
            </a:pPr>
            <a:r>
              <a:rPr lang="tr-TR" sz="2000" b="1" dirty="0">
                <a:latin typeface="Cambria" pitchFamily="18" charset="0"/>
              </a:rPr>
              <a:t>_____________________________________ /______________________________________</a:t>
            </a:r>
            <a:r>
              <a:rPr lang="tr-TR" sz="2000" b="1" dirty="0"/>
              <a:t>  </a:t>
            </a:r>
          </a:p>
          <a:p>
            <a:endParaRPr lang="tr-TR" sz="2000" dirty="0"/>
          </a:p>
        </p:txBody>
      </p:sp>
    </p:spTree>
    <p:extLst>
      <p:ext uri="{BB962C8B-B14F-4D97-AF65-F5344CB8AC3E}">
        <p14:creationId xmlns:p14="http://schemas.microsoft.com/office/powerpoint/2010/main" val="35352752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altLang="tr-TR" sz="1800" dirty="0">
                <a:latin typeface="Calibri" panose="020F0502020204030204" pitchFamily="34" charset="0"/>
                <a:cs typeface="Calibri" panose="020F0502020204030204" pitchFamily="34" charset="0"/>
              </a:rPr>
              <a:t>BDR A.Ş. kayıtlarında yer almayan ve 6736 sayılı Kanundan faydalanılarak beyan edilen Makinalara ilişkin </a:t>
            </a:r>
            <a:r>
              <a:rPr lang="tr-TR" altLang="tr-TR" sz="1800" dirty="0">
                <a:latin typeface="Calibri" panose="020F0502020204030204" pitchFamily="34" charset="0"/>
                <a:ea typeface="Calibri" panose="020F0502020204030204" pitchFamily="34" charset="0"/>
                <a:cs typeface="Calibri" panose="020F0502020204030204" pitchFamily="34" charset="0"/>
              </a:rPr>
              <a:t>31/12/2016 tarihinde aşağıdaki şekilde bir muhasebe kaydı yapacaktır.</a:t>
            </a:r>
            <a:endParaRPr lang="tr-TR" sz="1800" dirty="0">
              <a:latin typeface="Calibri" panose="020F0502020204030204" pitchFamily="34" charset="0"/>
              <a:cs typeface="Calibri" panose="020F0502020204030204" pitchFamily="34" charset="0"/>
            </a:endParaRPr>
          </a:p>
        </p:txBody>
      </p:sp>
      <p:sp>
        <p:nvSpPr>
          <p:cNvPr id="3" name="İçerik Yer Tutucusu 2"/>
          <p:cNvSpPr>
            <a:spLocks noGrp="1"/>
          </p:cNvSpPr>
          <p:nvPr>
            <p:ph idx="1"/>
          </p:nvPr>
        </p:nvSpPr>
        <p:spPr/>
        <p:txBody>
          <a:bodyPr>
            <a:normAutofit/>
          </a:bodyPr>
          <a:lstStyle/>
          <a:p>
            <a:pPr marL="0" indent="0">
              <a:buNone/>
              <a:defRPr/>
            </a:pPr>
            <a:r>
              <a:rPr lang="tr-TR" sz="2000" dirty="0">
                <a:latin typeface="Calibri" panose="020F0502020204030204" pitchFamily="34" charset="0"/>
                <a:ea typeface="Calibri" panose="020F0502020204030204" pitchFamily="34" charset="0"/>
                <a:cs typeface="Calibri" panose="020F0502020204030204" pitchFamily="34" charset="0"/>
              </a:rPr>
              <a:t>_________________________  31.12.2016 _______________________ </a:t>
            </a:r>
          </a:p>
          <a:p>
            <a:pPr indent="0">
              <a:lnSpc>
                <a:spcPct val="107000"/>
              </a:lnSpc>
              <a:buNone/>
              <a:defRPr/>
            </a:pPr>
            <a:r>
              <a:rPr lang="tr-TR" sz="2000" b="1" dirty="0">
                <a:latin typeface="Calibri" panose="020F0502020204030204" pitchFamily="34" charset="0"/>
                <a:ea typeface="Calibri" panose="020F0502020204030204" pitchFamily="34" charset="0"/>
                <a:cs typeface="Calibri" panose="020F0502020204030204" pitchFamily="34" charset="0"/>
              </a:rPr>
              <a:t>526 Demirbaş Makine Ve Teçhizat 100.000 TL      </a:t>
            </a:r>
          </a:p>
          <a:p>
            <a:pPr indent="0">
              <a:lnSpc>
                <a:spcPct val="107000"/>
              </a:lnSpc>
              <a:buNone/>
              <a:defRPr/>
            </a:pPr>
            <a:r>
              <a:rPr lang="tr-TR" sz="1600" b="1" dirty="0">
                <a:latin typeface="Calibri" panose="020F0502020204030204" pitchFamily="34" charset="0"/>
                <a:ea typeface="Calibri" panose="020F0502020204030204" pitchFamily="34" charset="0"/>
                <a:cs typeface="Calibri" panose="020F0502020204030204" pitchFamily="34" charset="0"/>
              </a:rPr>
              <a:t>Özel Karşılık Hesabı (6736 Sayılı Kanunun 6/1 Md.)          </a:t>
            </a:r>
          </a:p>
          <a:p>
            <a:pPr marL="449580" indent="0">
              <a:lnSpc>
                <a:spcPct val="107000"/>
              </a:lnSpc>
              <a:buNone/>
              <a:defRPr/>
            </a:pPr>
            <a:r>
              <a:rPr lang="tr-TR" sz="2000" b="1" dirty="0">
                <a:latin typeface="Calibri" panose="020F0502020204030204" pitchFamily="34" charset="0"/>
                <a:ea typeface="Calibri" panose="020F0502020204030204" pitchFamily="34" charset="0"/>
                <a:cs typeface="Calibri" panose="020F0502020204030204" pitchFamily="34" charset="0"/>
              </a:rPr>
              <a:t>	                257 Birikmiş Amortismanlar      100.000 TL</a:t>
            </a:r>
          </a:p>
          <a:p>
            <a:pPr marL="449580" indent="0">
              <a:lnSpc>
                <a:spcPct val="107000"/>
              </a:lnSpc>
              <a:buNone/>
              <a:defRPr/>
            </a:pPr>
            <a:r>
              <a:rPr lang="tr-TR" sz="2000" b="1" dirty="0">
                <a:latin typeface="Calibri" panose="020F0502020204030204" pitchFamily="34" charset="0"/>
                <a:ea typeface="Calibri" panose="020F0502020204030204" pitchFamily="34" charset="0"/>
                <a:cs typeface="Calibri" panose="020F0502020204030204" pitchFamily="34" charset="0"/>
              </a:rPr>
              <a:t>_____________________  /  ______________________________</a:t>
            </a:r>
          </a:p>
          <a:p>
            <a:endParaRPr lang="tr-TR" dirty="0"/>
          </a:p>
        </p:txBody>
      </p:sp>
    </p:spTree>
    <p:extLst>
      <p:ext uri="{BB962C8B-B14F-4D97-AF65-F5344CB8AC3E}">
        <p14:creationId xmlns:p14="http://schemas.microsoft.com/office/powerpoint/2010/main" val="2757536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506134" y="457202"/>
            <a:ext cx="7704667" cy="883567"/>
          </a:xfrm>
        </p:spPr>
        <p:txBody>
          <a:bodyPr/>
          <a:lstStyle/>
          <a:p>
            <a:pPr algn="ctr" eaLnBrk="1" hangingPunct="1">
              <a:defRPr/>
            </a:pPr>
            <a:r>
              <a:rPr lang="tr-TR" altLang="tr-TR" sz="2800" b="1" dirty="0"/>
              <a:t>MATRAH ve VERGİ ARTIRIMI</a:t>
            </a:r>
          </a:p>
        </p:txBody>
      </p:sp>
      <p:sp>
        <p:nvSpPr>
          <p:cNvPr id="10244" name="Rectangle 3"/>
          <p:cNvSpPr>
            <a:spLocks noGrp="1" noChangeArrowheads="1"/>
          </p:cNvSpPr>
          <p:nvPr>
            <p:ph idx="1"/>
          </p:nvPr>
        </p:nvSpPr>
        <p:spPr>
          <a:xfrm>
            <a:off x="2506134" y="1412776"/>
            <a:ext cx="7704667" cy="4587040"/>
          </a:xfrm>
        </p:spPr>
        <p:txBody>
          <a:bodyPr>
            <a:normAutofit lnSpcReduction="10000"/>
          </a:bodyPr>
          <a:lstStyle/>
          <a:p>
            <a:pPr marL="109728" indent="0">
              <a:lnSpc>
                <a:spcPct val="80000"/>
              </a:lnSpc>
              <a:spcBef>
                <a:spcPts val="0"/>
              </a:spcBef>
              <a:buClr>
                <a:schemeClr val="tx1"/>
              </a:buClr>
              <a:buNone/>
              <a:defRPr/>
            </a:pPr>
            <a:r>
              <a:rPr lang="tr-TR" altLang="tr-TR" sz="2000" b="1" dirty="0">
                <a:solidFill>
                  <a:srgbClr val="C00000"/>
                </a:solidFill>
              </a:rPr>
              <a:t>Mükelleflerin 2011 ila 2015 yıllarında beyan ettikleri;</a:t>
            </a:r>
          </a:p>
          <a:p>
            <a:pPr marL="109728" indent="0">
              <a:lnSpc>
                <a:spcPct val="80000"/>
              </a:lnSpc>
              <a:spcBef>
                <a:spcPts val="0"/>
              </a:spcBef>
              <a:buClr>
                <a:schemeClr val="tx1"/>
              </a:buClr>
              <a:buNone/>
              <a:defRPr/>
            </a:pPr>
            <a:endParaRPr lang="tr-TR" altLang="tr-TR" sz="2000" b="1" dirty="0">
              <a:solidFill>
                <a:schemeClr val="tx2"/>
              </a:solidFill>
            </a:endParaRPr>
          </a:p>
          <a:p>
            <a:pPr marL="754380" lvl="1" indent="-342900">
              <a:spcBef>
                <a:spcPts val="0"/>
              </a:spcBef>
              <a:spcAft>
                <a:spcPts val="200"/>
              </a:spcAft>
              <a:buClr>
                <a:schemeClr val="tx1"/>
              </a:buClr>
              <a:buFont typeface="Arial" pitchFamily="34" charset="0"/>
              <a:buChar char="•"/>
              <a:defRPr/>
            </a:pPr>
            <a:r>
              <a:rPr lang="tr-TR" altLang="tr-TR" b="1" dirty="0">
                <a:solidFill>
                  <a:schemeClr val="tx2"/>
                </a:solidFill>
              </a:rPr>
              <a:t>Gelir Vergisi</a:t>
            </a:r>
          </a:p>
          <a:p>
            <a:pPr marL="754380" lvl="1" indent="-342900">
              <a:spcBef>
                <a:spcPts val="0"/>
              </a:spcBef>
              <a:spcAft>
                <a:spcPts val="200"/>
              </a:spcAft>
              <a:buClr>
                <a:schemeClr val="tx1"/>
              </a:buClr>
              <a:buFont typeface="Arial" pitchFamily="34" charset="0"/>
              <a:buChar char="•"/>
              <a:defRPr/>
            </a:pPr>
            <a:r>
              <a:rPr lang="tr-TR" altLang="tr-TR" b="1" dirty="0">
                <a:solidFill>
                  <a:schemeClr val="tx2"/>
                </a:solidFill>
              </a:rPr>
              <a:t>Kurumlar Vergisi</a:t>
            </a:r>
          </a:p>
          <a:p>
            <a:pPr marL="754380" lvl="1" indent="-342900">
              <a:spcBef>
                <a:spcPts val="0"/>
              </a:spcBef>
              <a:spcAft>
                <a:spcPts val="200"/>
              </a:spcAft>
              <a:buClr>
                <a:schemeClr val="tx1"/>
              </a:buClr>
              <a:buFont typeface="Arial" pitchFamily="34" charset="0"/>
              <a:buChar char="•"/>
              <a:defRPr/>
            </a:pPr>
            <a:r>
              <a:rPr lang="tr-TR" altLang="tr-TR" b="1" dirty="0">
                <a:solidFill>
                  <a:schemeClr val="tx2"/>
                </a:solidFill>
              </a:rPr>
              <a:t>Gelir/Kurum Stopaj Vergisi</a:t>
            </a:r>
          </a:p>
          <a:p>
            <a:pPr marL="754380" lvl="1" indent="-342900">
              <a:spcBef>
                <a:spcPts val="0"/>
              </a:spcBef>
              <a:spcAft>
                <a:spcPts val="200"/>
              </a:spcAft>
              <a:buClr>
                <a:schemeClr val="tx1"/>
              </a:buClr>
              <a:buFont typeface="Arial" pitchFamily="34" charset="0"/>
              <a:buChar char="•"/>
              <a:defRPr/>
            </a:pPr>
            <a:r>
              <a:rPr lang="tr-TR" altLang="tr-TR" b="1" dirty="0">
                <a:solidFill>
                  <a:schemeClr val="tx2"/>
                </a:solidFill>
              </a:rPr>
              <a:t>Katma Değer Vergisi</a:t>
            </a:r>
          </a:p>
          <a:p>
            <a:pPr marL="411480" lvl="1">
              <a:spcBef>
                <a:spcPts val="0"/>
              </a:spcBef>
              <a:spcAft>
                <a:spcPts val="200"/>
              </a:spcAft>
              <a:buClr>
                <a:schemeClr val="tx1"/>
              </a:buClr>
              <a:defRPr/>
            </a:pPr>
            <a:endParaRPr lang="tr-TR" altLang="tr-TR" b="1" dirty="0"/>
          </a:p>
          <a:p>
            <a:pPr marL="365760" indent="-256032" algn="just">
              <a:lnSpc>
                <a:spcPct val="80000"/>
              </a:lnSpc>
              <a:spcBef>
                <a:spcPts val="0"/>
              </a:spcBef>
              <a:buClr>
                <a:schemeClr val="tx1"/>
              </a:buClr>
              <a:buNone/>
              <a:defRPr/>
            </a:pPr>
            <a:r>
              <a:rPr lang="tr-TR" altLang="tr-TR" sz="2000" b="1" dirty="0"/>
              <a:t>	</a:t>
            </a:r>
            <a:r>
              <a:rPr lang="tr-TR" altLang="tr-TR" sz="2000" b="1" dirty="0">
                <a:solidFill>
                  <a:srgbClr val="C00000"/>
                </a:solidFill>
              </a:rPr>
              <a:t>matrahlarını / vergilerini,</a:t>
            </a:r>
          </a:p>
          <a:p>
            <a:pPr marL="365760" indent="-256032" algn="just">
              <a:lnSpc>
                <a:spcPct val="80000"/>
              </a:lnSpc>
              <a:spcBef>
                <a:spcPts val="0"/>
              </a:spcBef>
              <a:buClr>
                <a:schemeClr val="tx1"/>
              </a:buClr>
              <a:buNone/>
              <a:defRPr/>
            </a:pPr>
            <a:endParaRPr lang="tr-TR" altLang="tr-TR" sz="2000" b="1" dirty="0"/>
          </a:p>
          <a:p>
            <a:pPr marL="715963" indent="-268288" algn="just">
              <a:lnSpc>
                <a:spcPct val="110000"/>
              </a:lnSpc>
              <a:spcBef>
                <a:spcPts val="0"/>
              </a:spcBef>
              <a:spcAft>
                <a:spcPts val="200"/>
              </a:spcAft>
              <a:buClr>
                <a:schemeClr val="tx1"/>
              </a:buClr>
              <a:buFont typeface="Arial" pitchFamily="34" charset="0"/>
              <a:buChar char="•"/>
              <a:defRPr/>
            </a:pPr>
            <a:r>
              <a:rPr lang="tr-TR" altLang="tr-TR" sz="2000" b="1" dirty="0">
                <a:solidFill>
                  <a:schemeClr val="tx2"/>
                </a:solidFill>
              </a:rPr>
              <a:t>Kanunda öngörülen oranlarda artırmaları,</a:t>
            </a:r>
          </a:p>
          <a:p>
            <a:pPr marL="715963" indent="-268288" algn="just">
              <a:lnSpc>
                <a:spcPct val="110000"/>
              </a:lnSpc>
              <a:spcBef>
                <a:spcPts val="0"/>
              </a:spcBef>
              <a:spcAft>
                <a:spcPts val="200"/>
              </a:spcAft>
              <a:buClr>
                <a:schemeClr val="tx1"/>
              </a:buClr>
              <a:buFont typeface="Arial" pitchFamily="34" charset="0"/>
              <a:buChar char="•"/>
              <a:defRPr/>
            </a:pPr>
            <a:r>
              <a:rPr lang="tr-TR" altLang="tr-TR" sz="2000" b="1" dirty="0">
                <a:solidFill>
                  <a:schemeClr val="tx2"/>
                </a:solidFill>
              </a:rPr>
              <a:t>Belli bir oranda vergi ödemeleri </a:t>
            </a:r>
          </a:p>
          <a:p>
            <a:pPr marL="361950" indent="0" algn="just">
              <a:lnSpc>
                <a:spcPct val="80000"/>
              </a:lnSpc>
              <a:spcBef>
                <a:spcPts val="0"/>
              </a:spcBef>
              <a:buClr>
                <a:schemeClr val="tx1"/>
              </a:buClr>
              <a:buNone/>
              <a:defRPr/>
            </a:pPr>
            <a:endParaRPr lang="tr-TR" altLang="tr-TR" sz="2000" b="1" dirty="0">
              <a:solidFill>
                <a:schemeClr val="accent4"/>
              </a:solidFill>
            </a:endParaRPr>
          </a:p>
          <a:p>
            <a:pPr marL="361950" indent="0" algn="just">
              <a:lnSpc>
                <a:spcPct val="80000"/>
              </a:lnSpc>
              <a:spcBef>
                <a:spcPts val="0"/>
              </a:spcBef>
              <a:buClr>
                <a:schemeClr val="tx1"/>
              </a:buClr>
              <a:buNone/>
              <a:defRPr/>
            </a:pPr>
            <a:r>
              <a:rPr lang="tr-TR" altLang="tr-TR" sz="2000" b="1" dirty="0">
                <a:solidFill>
                  <a:srgbClr val="C00000"/>
                </a:solidFill>
              </a:rPr>
              <a:t>halinde, bu vergi türleri nedeniyle vergi incelemesi ve vergi tarhiyatı yapılmayacak. </a:t>
            </a:r>
          </a:p>
          <a:p>
            <a:pPr marL="109728" indent="0">
              <a:lnSpc>
                <a:spcPct val="80000"/>
              </a:lnSpc>
              <a:spcBef>
                <a:spcPts val="0"/>
              </a:spcBef>
              <a:buClr>
                <a:schemeClr val="tx1"/>
              </a:buClr>
              <a:buNone/>
              <a:defRPr/>
            </a:pPr>
            <a:endParaRPr lang="tr-TR" altLang="tr-TR" sz="2000" b="1" dirty="0">
              <a:solidFill>
                <a:srgbClr val="C00000"/>
              </a:solidFill>
            </a:endParaRPr>
          </a:p>
        </p:txBody>
      </p:sp>
    </p:spTree>
    <p:extLst>
      <p:ext uri="{BB962C8B-B14F-4D97-AF65-F5344CB8AC3E}">
        <p14:creationId xmlns:p14="http://schemas.microsoft.com/office/powerpoint/2010/main" val="9592187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06134" y="1"/>
            <a:ext cx="7704667" cy="1988840"/>
          </a:xfrm>
        </p:spPr>
        <p:txBody>
          <a:bodyPr>
            <a:noAutofit/>
          </a:bodyPr>
          <a:lstStyle/>
          <a:p>
            <a:r>
              <a:rPr lang="tr-TR" sz="2800" b="1" dirty="0"/>
              <a:t>KAYITLARDA YER ALDIĞI HÂLDE İŞLETMEDE MEVCUT OLMAYAN KASA MEVCUDU VE ORTAKLARDAN ALACAKLARIN BEYANI </a:t>
            </a:r>
            <a:endParaRPr lang="tr-TR" sz="2800" dirty="0"/>
          </a:p>
        </p:txBody>
      </p:sp>
      <p:sp>
        <p:nvSpPr>
          <p:cNvPr id="3" name="İçerik Yer Tutucusu 2"/>
          <p:cNvSpPr>
            <a:spLocks noGrp="1"/>
          </p:cNvSpPr>
          <p:nvPr>
            <p:ph idx="1"/>
          </p:nvPr>
        </p:nvSpPr>
        <p:spPr>
          <a:xfrm>
            <a:off x="2506134" y="1628800"/>
            <a:ext cx="7704667" cy="5112568"/>
          </a:xfrm>
        </p:spPr>
        <p:txBody>
          <a:bodyPr>
            <a:normAutofit fontScale="70000" lnSpcReduction="20000"/>
          </a:bodyPr>
          <a:lstStyle/>
          <a:p>
            <a:r>
              <a:rPr lang="tr-TR" dirty="0"/>
              <a:t>Bilanço esasına göre defter tutan kurumlar vergisi mükellefleri, 31/12/2015 tarihi itibarıyla düzenledikleri bilançolarında görülmekle birlikte işletmelerinde bulunmayan; </a:t>
            </a:r>
          </a:p>
          <a:p>
            <a:r>
              <a:rPr lang="tr-TR" dirty="0"/>
              <a:t>-Kasa mevcutlarını, </a:t>
            </a:r>
          </a:p>
          <a:p>
            <a:r>
              <a:rPr lang="tr-TR" dirty="0"/>
              <a:t>-İşletmenin esas faaliyet konusu dışındaki işlemleri dolayısıyla (ödünç verme ve benzer nedenlerle ortaya çıkan) ortaklarından alacaklı bulunduğu tutarlar ile ortaklara borçlu bulunduğu tutarlar arasındaki net alacak tutarlarını, </a:t>
            </a:r>
          </a:p>
          <a:p>
            <a:r>
              <a:rPr lang="tr-TR" dirty="0"/>
              <a:t>-Bunlarla ilgili diğer hesaplarda yer alan işlemlerini </a:t>
            </a:r>
          </a:p>
          <a:p>
            <a:r>
              <a:rPr lang="tr-TR" dirty="0"/>
              <a:t>6736 sayılı Kanunun yayımlandığı tarihi izleyen üçüncü ayın son günü olan </a:t>
            </a:r>
            <a:r>
              <a:rPr lang="tr-TR" b="1" dirty="0"/>
              <a:t>30 Kasım 2016 </a:t>
            </a:r>
            <a:r>
              <a:rPr lang="tr-TR" dirty="0"/>
              <a:t>tarihine (bu tarih dahil) kadar vergi dairelerine beyan etmek suretiyle kayıtlarını düzeltebileceklerdir </a:t>
            </a:r>
          </a:p>
          <a:p>
            <a:r>
              <a:rPr lang="tr-TR" dirty="0"/>
              <a:t>Düzeltme uygulamasında, kasa mevcutları ile ortaklardan net alacak tutarlarıyla ilgili olmakla beraber başka hesaplarda takip edilen tutarların da dikkate alınması mümkündür. </a:t>
            </a:r>
            <a:endParaRPr lang="tr-TR" dirty="0" smtClean="0"/>
          </a:p>
          <a:p>
            <a:r>
              <a:rPr lang="tr-TR" dirty="0"/>
              <a:t>Bilançolarında görülmekle birlikte işletmelerinde bulunmayan kasa mevcutları ve ortaklardan alacaklar tutarları ile bunlarla ilgili diğer hesaplarda yer alan işlemlerini  düzeltmek için beyanda bulunan mükellefler, beyan edilen tutarlar üzerinden </a:t>
            </a:r>
            <a:r>
              <a:rPr lang="tr-TR" b="1" dirty="0"/>
              <a:t>%3</a:t>
            </a:r>
            <a:r>
              <a:rPr lang="tr-TR" dirty="0"/>
              <a:t> oranında vergi hesaplayacak ve hesaplanan vergiyi beyanname verme süresi içinde ödeyeceklerdir. </a:t>
            </a:r>
          </a:p>
          <a:p>
            <a:endParaRPr lang="tr-TR" dirty="0"/>
          </a:p>
        </p:txBody>
      </p:sp>
    </p:spTree>
    <p:extLst>
      <p:ext uri="{BB962C8B-B14F-4D97-AF65-F5344CB8AC3E}">
        <p14:creationId xmlns:p14="http://schemas.microsoft.com/office/powerpoint/2010/main" val="17810060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06134" y="1"/>
            <a:ext cx="7704667" cy="1700808"/>
          </a:xfrm>
        </p:spPr>
        <p:txBody>
          <a:bodyPr>
            <a:normAutofit/>
          </a:bodyPr>
          <a:lstStyle/>
          <a:p>
            <a:r>
              <a:rPr lang="tr-TR" sz="1800" b="1" dirty="0"/>
              <a:t>Kayıtlarda Yer Aldığı Hâlde İşletmede Mevcut Olmayan Kasa Mevcudu Ve Ortaklardan Alacakların Beyanına İlişkin </a:t>
            </a:r>
            <a:br>
              <a:rPr lang="tr-TR" sz="1800" b="1" dirty="0"/>
            </a:br>
            <a:r>
              <a:rPr lang="tr-TR" sz="1800" b="1" dirty="0"/>
              <a:t> Vergisel Yükümlülükler Ve Muhasebe Kayıtları </a:t>
            </a:r>
            <a:endParaRPr lang="tr-TR" sz="1800" dirty="0"/>
          </a:p>
        </p:txBody>
      </p:sp>
      <p:sp>
        <p:nvSpPr>
          <p:cNvPr id="3" name="İçerik Yer Tutucusu 2"/>
          <p:cNvSpPr>
            <a:spLocks noGrp="1"/>
          </p:cNvSpPr>
          <p:nvPr>
            <p:ph idx="1"/>
          </p:nvPr>
        </p:nvSpPr>
        <p:spPr>
          <a:xfrm>
            <a:off x="2506134" y="1700810"/>
            <a:ext cx="7704667" cy="4299007"/>
          </a:xfrm>
        </p:spPr>
        <p:txBody>
          <a:bodyPr>
            <a:normAutofit/>
          </a:bodyPr>
          <a:lstStyle/>
          <a:p>
            <a:r>
              <a:rPr lang="tr-TR" dirty="0"/>
              <a:t>Örnek - (A) A.Ş.’</a:t>
            </a:r>
            <a:r>
              <a:rPr lang="tr-TR" dirty="0" err="1"/>
              <a:t>nin</a:t>
            </a:r>
            <a:r>
              <a:rPr lang="tr-TR" dirty="0"/>
              <a:t> 31/12/2015 tarihi itibarıyla düzenlediği bilançosunda kasa hesabında 300.000 TL görülmekle birlikte fiilen kasada bulunmayan tutar 290.000 TL’dir. Şirketin dönem içindeki faaliyetleri sonucunda, beyan tarihi olan 29/9/2016 tarihi itibarıyla kasa hesabının mevcudu 400.000 TL olarak görülmektedir.</a:t>
            </a:r>
          </a:p>
        </p:txBody>
      </p:sp>
    </p:spTree>
    <p:extLst>
      <p:ext uri="{BB962C8B-B14F-4D97-AF65-F5344CB8AC3E}">
        <p14:creationId xmlns:p14="http://schemas.microsoft.com/office/powerpoint/2010/main" val="36434890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3" y="260648"/>
            <a:ext cx="7787208" cy="6912768"/>
          </a:xfrm>
        </p:spPr>
        <p:txBody>
          <a:bodyPr>
            <a:normAutofit fontScale="70000" lnSpcReduction="20000"/>
          </a:bodyPr>
          <a:lstStyle/>
          <a:p>
            <a:pPr marL="0" indent="0">
              <a:buNone/>
            </a:pPr>
            <a:r>
              <a:rPr lang="tr-TR" dirty="0"/>
              <a:t>31/12/2015 tarihli bilançosunu baz almak suretiyle bu tarih itibarıyla var olan kasa mevcudu içinde fiilen kasada bulunmayan tutarları esas alacak, bu tutarın 290.000 TL olması nedeniyle, bu tutarı beyan edecek ve beyan edilen tutar üzerinden hesaplanan vergiyi beyanname verme süresi sonuna (30/11/2016 tarihine) kadar ödeyecektir. </a:t>
            </a:r>
          </a:p>
          <a:p>
            <a:pPr marL="0" indent="0">
              <a:buNone/>
            </a:pPr>
            <a:r>
              <a:rPr lang="tr-TR" dirty="0"/>
              <a:t>Bu çerçevede; </a:t>
            </a:r>
          </a:p>
          <a:p>
            <a:pPr marL="0" indent="0">
              <a:buNone/>
            </a:pPr>
            <a:r>
              <a:rPr lang="tr-TR" dirty="0"/>
              <a:t>Beyan tutarı : .............................................290.000 TL </a:t>
            </a:r>
          </a:p>
          <a:p>
            <a:pPr marL="0" indent="0">
              <a:buNone/>
            </a:pPr>
            <a:r>
              <a:rPr lang="nn-NO" dirty="0"/>
              <a:t>Hesaplanan vergi: .................... (290.000 x %3=) 8.700 TL </a:t>
            </a:r>
          </a:p>
          <a:p>
            <a:pPr marL="0" indent="0">
              <a:buNone/>
            </a:pPr>
            <a:r>
              <a:rPr lang="tr-TR" dirty="0"/>
              <a:t>Beyanla ilgili muhasebe kayıtları da aşağıdaki şekilde olacaktır. </a:t>
            </a:r>
          </a:p>
          <a:p>
            <a:pPr marL="0" indent="0">
              <a:buNone/>
            </a:pPr>
            <a:r>
              <a:rPr lang="tr-TR" dirty="0"/>
              <a:t>- Bilançoda görülmekle birlikte işletmede bulunmayan kasa mevcudunun, kasa hesabından düşülmesi: </a:t>
            </a:r>
            <a:endParaRPr lang="tr-TR" dirty="0" smtClean="0"/>
          </a:p>
          <a:p>
            <a:pPr marL="0" indent="0">
              <a:buNone/>
            </a:pPr>
            <a:r>
              <a:rPr lang="tr-TR" dirty="0"/>
              <a:t>___________________________ 29/9/2016 __________________________ </a:t>
            </a:r>
          </a:p>
          <a:p>
            <a:pPr marL="0" indent="0">
              <a:buNone/>
            </a:pPr>
            <a:r>
              <a:rPr lang="tr-TR" b="1" dirty="0"/>
              <a:t>689 </a:t>
            </a:r>
            <a:r>
              <a:rPr lang="tr-TR" dirty="0"/>
              <a:t>DİĞER OLAĞANDIŞI GİD. VE ZAR</a:t>
            </a:r>
            <a:r>
              <a:rPr lang="tr-TR" dirty="0" smtClean="0"/>
              <a:t>.	 </a:t>
            </a:r>
            <a:r>
              <a:rPr lang="tr-TR" dirty="0"/>
              <a:t>290.000 TL </a:t>
            </a:r>
          </a:p>
          <a:p>
            <a:pPr marL="0" indent="0">
              <a:buNone/>
            </a:pPr>
            <a:r>
              <a:rPr lang="de-DE" dirty="0"/>
              <a:t>(6736 </a:t>
            </a:r>
            <a:r>
              <a:rPr lang="de-DE" dirty="0" err="1"/>
              <a:t>sayılı</a:t>
            </a:r>
            <a:r>
              <a:rPr lang="de-DE" dirty="0"/>
              <a:t> </a:t>
            </a:r>
            <a:r>
              <a:rPr lang="de-DE" dirty="0" err="1"/>
              <a:t>Kanun</a:t>
            </a:r>
            <a:r>
              <a:rPr lang="de-DE" dirty="0"/>
              <a:t> 6/3 md.) </a:t>
            </a:r>
            <a:r>
              <a:rPr lang="tr-TR" dirty="0" smtClean="0"/>
              <a:t>(</a:t>
            </a:r>
            <a:r>
              <a:rPr lang="tr-TR" dirty="0"/>
              <a:t>Kanunen Kabul Edilmeyen Gider) </a:t>
            </a:r>
          </a:p>
          <a:p>
            <a:pPr marL="0" indent="0">
              <a:buNone/>
            </a:pPr>
            <a:r>
              <a:rPr lang="tr-TR" b="1" dirty="0"/>
              <a:t>100 </a:t>
            </a:r>
            <a:r>
              <a:rPr lang="tr-TR" dirty="0"/>
              <a:t>KASA </a:t>
            </a:r>
            <a:r>
              <a:rPr lang="tr-TR" dirty="0" smtClean="0"/>
              <a:t>					290.000 </a:t>
            </a:r>
            <a:r>
              <a:rPr lang="tr-TR" dirty="0"/>
              <a:t>TL </a:t>
            </a:r>
          </a:p>
          <a:p>
            <a:pPr marL="0" indent="0">
              <a:buNone/>
            </a:pPr>
            <a:r>
              <a:rPr lang="tr-TR" dirty="0"/>
              <a:t>______________________________ / _______________________________ </a:t>
            </a:r>
          </a:p>
          <a:p>
            <a:pPr marL="0" indent="0">
              <a:buNone/>
            </a:pPr>
            <a:r>
              <a:rPr lang="tr-TR" dirty="0"/>
              <a:t>- Verginin hesaplanması: </a:t>
            </a:r>
          </a:p>
          <a:p>
            <a:pPr marL="0" indent="0">
              <a:buNone/>
            </a:pPr>
            <a:r>
              <a:rPr lang="tr-TR" dirty="0"/>
              <a:t>__________________________ 29/9/2016 __________________________ </a:t>
            </a:r>
          </a:p>
          <a:p>
            <a:pPr marL="0" indent="0">
              <a:buNone/>
            </a:pPr>
            <a:r>
              <a:rPr lang="tr-TR" b="1" dirty="0"/>
              <a:t>689 </a:t>
            </a:r>
            <a:r>
              <a:rPr lang="tr-TR" dirty="0"/>
              <a:t>DİĞER OLAĞANDIŞI GİD. VE ZAR. 8.700 TL </a:t>
            </a:r>
          </a:p>
          <a:p>
            <a:pPr marL="0" indent="0">
              <a:buNone/>
            </a:pPr>
            <a:r>
              <a:rPr lang="de-DE" dirty="0"/>
              <a:t>(6736 </a:t>
            </a:r>
            <a:r>
              <a:rPr lang="de-DE" dirty="0" err="1"/>
              <a:t>sayılı</a:t>
            </a:r>
            <a:r>
              <a:rPr lang="de-DE" dirty="0"/>
              <a:t> </a:t>
            </a:r>
            <a:r>
              <a:rPr lang="de-DE" dirty="0" err="1"/>
              <a:t>Kanun</a:t>
            </a:r>
            <a:r>
              <a:rPr lang="de-DE" dirty="0"/>
              <a:t> 6/3 md.) </a:t>
            </a:r>
            <a:r>
              <a:rPr lang="tr-TR" dirty="0" smtClean="0"/>
              <a:t>(</a:t>
            </a:r>
            <a:r>
              <a:rPr lang="tr-TR" dirty="0"/>
              <a:t>Kanunen Kabul Edilmeyen Gider) </a:t>
            </a:r>
          </a:p>
          <a:p>
            <a:pPr marL="0" indent="0">
              <a:buNone/>
            </a:pPr>
            <a:r>
              <a:rPr lang="nn-NO" b="1" dirty="0"/>
              <a:t>360 </a:t>
            </a:r>
            <a:r>
              <a:rPr lang="nn-NO" dirty="0"/>
              <a:t>ÖDENECEK VERGİ VE FONLAR </a:t>
            </a:r>
            <a:r>
              <a:rPr lang="tr-TR" dirty="0" smtClean="0"/>
              <a:t>		</a:t>
            </a:r>
            <a:r>
              <a:rPr lang="nn-NO" dirty="0" smtClean="0"/>
              <a:t>8.700 </a:t>
            </a:r>
            <a:r>
              <a:rPr lang="nn-NO" dirty="0"/>
              <a:t>TL </a:t>
            </a:r>
          </a:p>
          <a:p>
            <a:pPr marL="0" indent="0">
              <a:buNone/>
            </a:pPr>
            <a:r>
              <a:rPr lang="tr-TR" dirty="0"/>
              <a:t>_____________________________ / ________________________________</a:t>
            </a:r>
          </a:p>
        </p:txBody>
      </p:sp>
    </p:spTree>
    <p:extLst>
      <p:ext uri="{BB962C8B-B14F-4D97-AF65-F5344CB8AC3E}">
        <p14:creationId xmlns:p14="http://schemas.microsoft.com/office/powerpoint/2010/main" val="13487701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81200" y="116632"/>
            <a:ext cx="8686800" cy="4176464"/>
          </a:xfrm>
        </p:spPr>
        <p:txBody>
          <a:bodyPr>
            <a:noAutofit/>
          </a:bodyPr>
          <a:lstStyle/>
          <a:p>
            <a:r>
              <a:rPr lang="tr-TR" sz="1100" b="1" dirty="0"/>
              <a:t>Örnek - </a:t>
            </a:r>
            <a:r>
              <a:rPr lang="tr-TR" sz="1100" dirty="0"/>
              <a:t>(C) A.Ş.’</a:t>
            </a:r>
            <a:r>
              <a:rPr lang="tr-TR" sz="1100" dirty="0" err="1"/>
              <a:t>nin</a:t>
            </a:r>
            <a:r>
              <a:rPr lang="tr-TR" sz="1100" dirty="0"/>
              <a:t>, 31/12/2015 tarihli bilançosunda ortaklardan alacak ve ortaklara borç tutarları, bilanço hesapları itibarıyla aşağıdaki gibi olup, beyan tarihi olan 13/10/2016 tarihi itibarıyla bu tutarların değişmediği varsayılmıştır. Ayrıca, mükellef kurumun ortaklardan alacaklar hesabında izlenmesi gerekirken “126. Diğer </a:t>
            </a:r>
            <a:br>
              <a:rPr lang="tr-TR" sz="1100" dirty="0"/>
            </a:br>
            <a:r>
              <a:rPr lang="tr-TR" sz="1100" dirty="0"/>
              <a:t/>
            </a:r>
            <a:br>
              <a:rPr lang="tr-TR" sz="1100" dirty="0"/>
            </a:br>
            <a:r>
              <a:rPr lang="tr-TR" sz="1100" dirty="0"/>
              <a:t>Çeşitli Alacaklar” hesabında izlediği 100.000 TL bulunmaktadır. </a:t>
            </a:r>
            <a:br>
              <a:rPr lang="tr-TR" sz="1100" dirty="0"/>
            </a:br>
            <a:r>
              <a:rPr lang="tr-TR" sz="1100" dirty="0"/>
              <a:t>- 126. Diğer Çeşitli Alacaklar hesabı ............. 100.000 TL </a:t>
            </a:r>
            <a:br>
              <a:rPr lang="tr-TR" sz="1100" dirty="0"/>
            </a:br>
            <a:r>
              <a:rPr lang="tr-TR" sz="1100" dirty="0"/>
              <a:t>- 131. Ortaklardan Alacaklar hesabı ............... 200.000 TL </a:t>
            </a:r>
            <a:br>
              <a:rPr lang="tr-TR" sz="1100" dirty="0"/>
            </a:br>
            <a:r>
              <a:rPr lang="tr-TR" sz="1100" dirty="0"/>
              <a:t>- 231. Ortaklardan Alacaklar hesabı ............... 150.000 TL </a:t>
            </a:r>
            <a:br>
              <a:rPr lang="tr-TR" sz="1100" dirty="0"/>
            </a:br>
            <a:r>
              <a:rPr lang="sv-SE" sz="1100" dirty="0"/>
              <a:t>- 331. Ortaklara Borçlar hesabı ....................(170.000) TL </a:t>
            </a:r>
            <a:br>
              <a:rPr lang="sv-SE" sz="1100" dirty="0"/>
            </a:br>
            <a:r>
              <a:rPr lang="sv-SE" sz="1100" dirty="0"/>
              <a:t>- 431. Ortaklara Borçlar hesabı ................... (120.000) TL </a:t>
            </a:r>
            <a:br>
              <a:rPr lang="sv-SE" sz="1100" dirty="0"/>
            </a:br>
            <a:r>
              <a:rPr lang="tr-TR" sz="1100" dirty="0"/>
              <a:t>Bu çerçevede; </a:t>
            </a:r>
            <a:br>
              <a:rPr lang="tr-TR" sz="1100" dirty="0"/>
            </a:br>
            <a:r>
              <a:rPr lang="fi-FI" sz="1100" dirty="0"/>
              <a:t>Beyan tutarı :[100.000+(200.000+150.000)-(170.000+120.000) =] 160.000 TL </a:t>
            </a:r>
            <a:br>
              <a:rPr lang="fi-FI" sz="1100" dirty="0"/>
            </a:br>
            <a:r>
              <a:rPr lang="nn-NO" sz="1100" dirty="0"/>
              <a:t>Hesaplanan vergi: .......................................................... (160.000 x %3=) 4.800 TL </a:t>
            </a:r>
            <a:br>
              <a:rPr lang="nn-NO" sz="1100" dirty="0"/>
            </a:br>
            <a:r>
              <a:rPr lang="tr-TR" sz="1100" dirty="0"/>
              <a:t>olacaktır. </a:t>
            </a:r>
            <a:br>
              <a:rPr lang="tr-TR" sz="1100" dirty="0"/>
            </a:br>
            <a:r>
              <a:rPr lang="tr-TR" sz="1100" dirty="0"/>
              <a:t>Anılan mükellef, söz konusu tutarı beyan etmesi hâlinde beyan edilen bu tutar üzerinden hesaplanan vergiyi beyanname verme süresinde ödeyecektir. </a:t>
            </a:r>
            <a:br>
              <a:rPr lang="tr-TR" sz="1100" dirty="0"/>
            </a:br>
            <a:r>
              <a:rPr lang="tr-TR" sz="1100" dirty="0"/>
              <a:t>Beyanla ilgili muhasebe kayıtları aşağıdaki şekilde olacaktır. </a:t>
            </a:r>
            <a:br>
              <a:rPr lang="tr-TR" sz="1100" dirty="0"/>
            </a:br>
            <a:r>
              <a:rPr lang="tr-TR" sz="1100" dirty="0"/>
              <a:t>- Bilançoda görülmekle birlikte işletmede bulunmayan ortaklardan alacakların düşülmesi: </a:t>
            </a:r>
          </a:p>
        </p:txBody>
      </p:sp>
      <p:sp>
        <p:nvSpPr>
          <p:cNvPr id="3" name="İçerik Yer Tutucusu 2"/>
          <p:cNvSpPr>
            <a:spLocks noGrp="1"/>
          </p:cNvSpPr>
          <p:nvPr>
            <p:ph idx="1"/>
          </p:nvPr>
        </p:nvSpPr>
        <p:spPr>
          <a:xfrm>
            <a:off x="3071664" y="4149080"/>
            <a:ext cx="7139136" cy="2592288"/>
          </a:xfrm>
        </p:spPr>
        <p:txBody>
          <a:bodyPr>
            <a:normAutofit fontScale="70000" lnSpcReduction="20000"/>
          </a:bodyPr>
          <a:lstStyle/>
          <a:p>
            <a:pPr marL="0" indent="0">
              <a:buNone/>
            </a:pPr>
            <a:r>
              <a:rPr lang="tr-TR" dirty="0"/>
              <a:t>___________________________ 13/10/2016 __________________________ </a:t>
            </a:r>
          </a:p>
          <a:p>
            <a:pPr marL="0" indent="0">
              <a:buNone/>
            </a:pPr>
            <a:r>
              <a:rPr lang="tr-TR" b="1" dirty="0"/>
              <a:t>689 </a:t>
            </a:r>
            <a:r>
              <a:rPr lang="tr-TR" dirty="0"/>
              <a:t>DİĞER OLAĞANDIŞI GİD. VE ZAR. 160.000 TL </a:t>
            </a:r>
          </a:p>
          <a:p>
            <a:pPr marL="0" indent="0">
              <a:buNone/>
            </a:pPr>
            <a:r>
              <a:rPr lang="de-DE" dirty="0"/>
              <a:t>(6736 </a:t>
            </a:r>
            <a:r>
              <a:rPr lang="de-DE" dirty="0" err="1"/>
              <a:t>sayılı</a:t>
            </a:r>
            <a:r>
              <a:rPr lang="de-DE" dirty="0"/>
              <a:t> </a:t>
            </a:r>
            <a:r>
              <a:rPr lang="de-DE" dirty="0" err="1"/>
              <a:t>Kanun</a:t>
            </a:r>
            <a:r>
              <a:rPr lang="de-DE" dirty="0"/>
              <a:t> 6/3 md.) </a:t>
            </a:r>
            <a:r>
              <a:rPr lang="tr-TR" dirty="0" smtClean="0"/>
              <a:t>(</a:t>
            </a:r>
            <a:r>
              <a:rPr lang="tr-TR" dirty="0"/>
              <a:t>Kanunen Kabul Edilmeyen Gider) </a:t>
            </a:r>
          </a:p>
          <a:p>
            <a:pPr marL="0" indent="0">
              <a:buNone/>
            </a:pPr>
            <a:r>
              <a:rPr lang="tr-TR" b="1" dirty="0"/>
              <a:t>126 </a:t>
            </a:r>
            <a:r>
              <a:rPr lang="tr-TR" dirty="0"/>
              <a:t>DİĞER ÇEŞİTLİ ALACAKLAR </a:t>
            </a:r>
            <a:r>
              <a:rPr lang="tr-TR" dirty="0" smtClean="0"/>
              <a:t>			100.000 </a:t>
            </a:r>
            <a:r>
              <a:rPr lang="tr-TR" dirty="0"/>
              <a:t>TL </a:t>
            </a:r>
          </a:p>
          <a:p>
            <a:pPr marL="0" indent="0">
              <a:buNone/>
            </a:pPr>
            <a:r>
              <a:rPr lang="sv-SE" b="1" dirty="0"/>
              <a:t>131 </a:t>
            </a:r>
            <a:r>
              <a:rPr lang="sv-SE" dirty="0"/>
              <a:t>ORTAKLARDAN </a:t>
            </a:r>
            <a:r>
              <a:rPr lang="sv-SE" dirty="0" smtClean="0"/>
              <a:t>ALACAKLAR</a:t>
            </a:r>
            <a:r>
              <a:rPr lang="tr-TR" dirty="0" smtClean="0"/>
              <a:t>			</a:t>
            </a:r>
            <a:r>
              <a:rPr lang="sv-SE" dirty="0" smtClean="0"/>
              <a:t> </a:t>
            </a:r>
            <a:r>
              <a:rPr lang="sv-SE" dirty="0"/>
              <a:t>30.000 TL </a:t>
            </a:r>
          </a:p>
          <a:p>
            <a:pPr marL="0" indent="0">
              <a:buNone/>
            </a:pPr>
            <a:r>
              <a:rPr lang="sv-SE" b="1" dirty="0"/>
              <a:t>231 </a:t>
            </a:r>
            <a:r>
              <a:rPr lang="sv-SE" dirty="0"/>
              <a:t>ORTAKLARDAN ALACAKLAR </a:t>
            </a:r>
            <a:r>
              <a:rPr lang="tr-TR" dirty="0" smtClean="0"/>
              <a:t>			</a:t>
            </a:r>
            <a:r>
              <a:rPr lang="sv-SE" dirty="0" smtClean="0"/>
              <a:t>30.000 </a:t>
            </a:r>
            <a:r>
              <a:rPr lang="sv-SE" dirty="0"/>
              <a:t>TL </a:t>
            </a:r>
          </a:p>
          <a:p>
            <a:pPr marL="0" indent="0">
              <a:buNone/>
            </a:pPr>
            <a:r>
              <a:rPr lang="tr-TR" dirty="0"/>
              <a:t>____________________________ / ________________________________</a:t>
            </a:r>
          </a:p>
        </p:txBody>
      </p:sp>
    </p:spTree>
    <p:extLst>
      <p:ext uri="{BB962C8B-B14F-4D97-AF65-F5344CB8AC3E}">
        <p14:creationId xmlns:p14="http://schemas.microsoft.com/office/powerpoint/2010/main" val="40364588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06134" y="-99392"/>
            <a:ext cx="8342394" cy="2808312"/>
          </a:xfrm>
        </p:spPr>
        <p:txBody>
          <a:bodyPr>
            <a:noAutofit/>
          </a:bodyPr>
          <a:lstStyle/>
          <a:p>
            <a:r>
              <a:rPr lang="tr-TR" sz="1800" b="1" dirty="0"/>
              <a:t>Örnek - </a:t>
            </a:r>
            <a:r>
              <a:rPr lang="tr-TR" sz="1800" dirty="0"/>
              <a:t>(Y) Limited Şirketinin, 31/12/2015 tarihli bilançosunda  131 ortaklardan alacak  tutarı 240.000 TL </a:t>
            </a:r>
            <a:r>
              <a:rPr lang="tr-TR" sz="1800" dirty="0" err="1"/>
              <a:t>dir</a:t>
            </a:r>
            <a:r>
              <a:rPr lang="tr-TR" sz="1800" dirty="0"/>
              <a:t>. Anılan mükellef, söz konusu tutarı beyan etmesi hâlinde beyan edilen tutar üzerinden hesaplanan vergiyi beyanname verme süresinde ödeyecektir </a:t>
            </a:r>
            <a:br>
              <a:rPr lang="tr-TR" sz="1800" dirty="0"/>
            </a:br>
            <a:r>
              <a:rPr lang="tr-TR" sz="1800" dirty="0"/>
              <a:t/>
            </a:r>
            <a:br>
              <a:rPr lang="tr-TR" sz="1800" dirty="0"/>
            </a:br>
            <a:r>
              <a:rPr lang="tr-TR" sz="1800" dirty="0"/>
              <a:t>Mükellef, bu beyanıyla ilgili muhasebe kayıtlarını yaparken düzeltmeden kaynaklanan işlemler nedeniyle “689. Diğer Olağandışı Gider ve Zararlar” hesabı yerine </a:t>
            </a:r>
            <a:r>
              <a:rPr lang="tr-TR" sz="1800" b="1" dirty="0"/>
              <a:t>bilançonun aktifinde bir geçici hesap oluşturma tercihinde bulunmuştur</a:t>
            </a:r>
            <a:r>
              <a:rPr lang="tr-TR" sz="1800" dirty="0"/>
              <a:t>. </a:t>
            </a:r>
          </a:p>
        </p:txBody>
      </p:sp>
      <p:sp>
        <p:nvSpPr>
          <p:cNvPr id="3" name="İçerik Yer Tutucusu 2"/>
          <p:cNvSpPr>
            <a:spLocks noGrp="1"/>
          </p:cNvSpPr>
          <p:nvPr>
            <p:ph idx="1"/>
          </p:nvPr>
        </p:nvSpPr>
        <p:spPr>
          <a:xfrm>
            <a:off x="2506134" y="2438402"/>
            <a:ext cx="8161867" cy="4419599"/>
          </a:xfrm>
        </p:spPr>
        <p:txBody>
          <a:bodyPr>
            <a:normAutofit fontScale="70000" lnSpcReduction="20000"/>
          </a:bodyPr>
          <a:lstStyle/>
          <a:p>
            <a:pPr marL="0" indent="0">
              <a:buNone/>
            </a:pPr>
            <a:r>
              <a:rPr lang="tr-TR" dirty="0"/>
              <a:t>- Bilançoda görülmekle birlikte işletmede bulunmayan ortaklardan alacakların düşülmesi: </a:t>
            </a:r>
          </a:p>
          <a:p>
            <a:pPr marL="0" indent="0">
              <a:buNone/>
            </a:pPr>
            <a:r>
              <a:rPr lang="tr-TR" dirty="0"/>
              <a:t>_____________________________ / ________________________________ </a:t>
            </a:r>
          </a:p>
          <a:p>
            <a:pPr marL="0" indent="0">
              <a:buNone/>
            </a:pPr>
            <a:r>
              <a:rPr lang="tr-TR" b="1" dirty="0"/>
              <a:t>296 </a:t>
            </a:r>
            <a:r>
              <a:rPr lang="tr-TR" dirty="0"/>
              <a:t>GEÇİCİ HESAP 240.000 TL </a:t>
            </a:r>
          </a:p>
          <a:p>
            <a:pPr marL="0" indent="0">
              <a:buNone/>
            </a:pPr>
            <a:r>
              <a:rPr lang="tr-TR" dirty="0"/>
              <a:t>(6736 sayılı Kanun 6/3 </a:t>
            </a:r>
            <a:r>
              <a:rPr lang="tr-TR" dirty="0" err="1"/>
              <a:t>md.</a:t>
            </a:r>
            <a:r>
              <a:rPr lang="tr-TR" dirty="0"/>
              <a:t> uyarınca düzeltme hesabı) </a:t>
            </a:r>
          </a:p>
          <a:p>
            <a:pPr marL="0" indent="0">
              <a:buNone/>
            </a:pPr>
            <a:r>
              <a:rPr lang="sv-SE" b="1" dirty="0"/>
              <a:t>131 </a:t>
            </a:r>
            <a:r>
              <a:rPr lang="sv-SE" dirty="0"/>
              <a:t>ORTAKLARDAN ALACAKLAR </a:t>
            </a:r>
            <a:r>
              <a:rPr lang="tr-TR" dirty="0" smtClean="0"/>
              <a:t>				24</a:t>
            </a:r>
            <a:r>
              <a:rPr lang="sv-SE" dirty="0" smtClean="0"/>
              <a:t>0.000 </a:t>
            </a:r>
            <a:r>
              <a:rPr lang="sv-SE" dirty="0"/>
              <a:t>TL </a:t>
            </a:r>
          </a:p>
          <a:p>
            <a:pPr marL="0" indent="0">
              <a:buNone/>
            </a:pPr>
            <a:r>
              <a:rPr lang="tr-TR" dirty="0" smtClean="0"/>
              <a:t>_____________________________ </a:t>
            </a:r>
            <a:r>
              <a:rPr lang="tr-TR" dirty="0"/>
              <a:t>/ ________________________________ </a:t>
            </a:r>
          </a:p>
          <a:p>
            <a:pPr marL="0" indent="0">
              <a:buNone/>
            </a:pPr>
            <a:r>
              <a:rPr lang="tr-TR" dirty="0"/>
              <a:t>- Verginin hesaplanması: </a:t>
            </a:r>
          </a:p>
          <a:p>
            <a:pPr marL="0" indent="0">
              <a:buNone/>
            </a:pPr>
            <a:r>
              <a:rPr lang="tr-TR" dirty="0"/>
              <a:t>_____________________________ / ________________________________ </a:t>
            </a:r>
          </a:p>
          <a:p>
            <a:pPr marL="0" indent="0">
              <a:buNone/>
            </a:pPr>
            <a:r>
              <a:rPr lang="tr-TR" b="1" dirty="0"/>
              <a:t>689 </a:t>
            </a:r>
            <a:r>
              <a:rPr lang="tr-TR" dirty="0"/>
              <a:t>DİĞER OLAĞANDIŞI GİD. VE ZAR. 7.200 TL </a:t>
            </a:r>
          </a:p>
          <a:p>
            <a:pPr marL="0" indent="0">
              <a:buNone/>
            </a:pPr>
            <a:r>
              <a:rPr lang="de-DE" dirty="0"/>
              <a:t>(6736 </a:t>
            </a:r>
            <a:r>
              <a:rPr lang="de-DE" dirty="0" err="1"/>
              <a:t>sayılı</a:t>
            </a:r>
            <a:r>
              <a:rPr lang="de-DE" dirty="0"/>
              <a:t> </a:t>
            </a:r>
            <a:r>
              <a:rPr lang="de-DE" dirty="0" err="1"/>
              <a:t>Kanun</a:t>
            </a:r>
            <a:r>
              <a:rPr lang="de-DE" dirty="0"/>
              <a:t> 6/3 md.) </a:t>
            </a:r>
            <a:r>
              <a:rPr lang="tr-TR" dirty="0" smtClean="0"/>
              <a:t>(</a:t>
            </a:r>
            <a:r>
              <a:rPr lang="tr-TR" dirty="0"/>
              <a:t>Kanunen Kabul Edilmeyen Gider) </a:t>
            </a:r>
          </a:p>
          <a:p>
            <a:pPr marL="0" indent="0">
              <a:buNone/>
            </a:pPr>
            <a:r>
              <a:rPr lang="nn-NO" b="1" dirty="0"/>
              <a:t>360 </a:t>
            </a:r>
            <a:r>
              <a:rPr lang="nn-NO" dirty="0"/>
              <a:t>ÖDENECEK VERGİ VE </a:t>
            </a:r>
            <a:r>
              <a:rPr lang="nn-NO" dirty="0" smtClean="0"/>
              <a:t>FONLAR</a:t>
            </a:r>
            <a:r>
              <a:rPr lang="tr-TR" dirty="0" smtClean="0"/>
              <a:t>			</a:t>
            </a:r>
            <a:r>
              <a:rPr lang="nn-NO" dirty="0" smtClean="0"/>
              <a:t> </a:t>
            </a:r>
            <a:r>
              <a:rPr lang="nn-NO" dirty="0"/>
              <a:t>7.200 TL </a:t>
            </a:r>
          </a:p>
          <a:p>
            <a:pPr marL="0" indent="0">
              <a:buNone/>
            </a:pPr>
            <a:r>
              <a:rPr lang="tr-TR" dirty="0"/>
              <a:t>_____________________________ / ________________________________ </a:t>
            </a:r>
          </a:p>
        </p:txBody>
      </p:sp>
    </p:spTree>
    <p:extLst>
      <p:ext uri="{BB962C8B-B14F-4D97-AF65-F5344CB8AC3E}">
        <p14:creationId xmlns:p14="http://schemas.microsoft.com/office/powerpoint/2010/main" val="24889351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06134" y="116633"/>
            <a:ext cx="7704667" cy="1224136"/>
          </a:xfrm>
        </p:spPr>
        <p:txBody>
          <a:bodyPr/>
          <a:lstStyle/>
          <a:p>
            <a:r>
              <a:rPr lang="tr-TR" dirty="0" smtClean="0"/>
              <a:t>Diğer Hususlar</a:t>
            </a:r>
            <a:endParaRPr lang="tr-TR" dirty="0"/>
          </a:p>
        </p:txBody>
      </p:sp>
      <p:sp>
        <p:nvSpPr>
          <p:cNvPr id="3" name="İçerik Yer Tutucusu 2"/>
          <p:cNvSpPr>
            <a:spLocks noGrp="1"/>
          </p:cNvSpPr>
          <p:nvPr>
            <p:ph idx="1"/>
          </p:nvPr>
        </p:nvSpPr>
        <p:spPr>
          <a:xfrm>
            <a:off x="2351585" y="1196752"/>
            <a:ext cx="7859216" cy="5472608"/>
          </a:xfrm>
        </p:spPr>
        <p:txBody>
          <a:bodyPr>
            <a:normAutofit fontScale="77500" lnSpcReduction="20000"/>
          </a:bodyPr>
          <a:lstStyle/>
          <a:p>
            <a:r>
              <a:rPr lang="tr-TR" dirty="0" smtClean="0"/>
              <a:t>Esas Alınacak Bilanço; Kanunun </a:t>
            </a:r>
            <a:r>
              <a:rPr lang="tr-TR" dirty="0"/>
              <a:t>6 </a:t>
            </a:r>
            <a:r>
              <a:rPr lang="tr-TR" dirty="0" err="1"/>
              <a:t>ncı</a:t>
            </a:r>
            <a:r>
              <a:rPr lang="tr-TR" dirty="0"/>
              <a:t> maddesinin üçüncü fıkrası kapsamında beyanda bulunacak mükelleflerin, kurumlar vergisi beyannamesi ekinde vermiş oldukları 31/12/2015 tarihli bilançolarını dikkate almaları </a:t>
            </a:r>
            <a:r>
              <a:rPr lang="tr-TR" dirty="0" smtClean="0"/>
              <a:t>gerekmektedir. Dolayısıyla</a:t>
            </a:r>
            <a:r>
              <a:rPr lang="tr-TR" dirty="0"/>
              <a:t>, mükelleflerin kanuni süresinden sonra verdikleri düzeltme beyannamelerinin ekinde yer alan bilançoları dikkate alınmayacaktır. </a:t>
            </a:r>
          </a:p>
          <a:p>
            <a:endParaRPr lang="tr-TR" dirty="0" smtClean="0"/>
          </a:p>
          <a:p>
            <a:r>
              <a:rPr lang="tr-TR" dirty="0" smtClean="0"/>
              <a:t>6736 </a:t>
            </a:r>
            <a:r>
              <a:rPr lang="tr-TR" dirty="0"/>
              <a:t>sayılı Kanunun 6 </a:t>
            </a:r>
            <a:r>
              <a:rPr lang="tr-TR" dirty="0" err="1"/>
              <a:t>ncı</a:t>
            </a:r>
            <a:r>
              <a:rPr lang="tr-TR" dirty="0"/>
              <a:t> maddesinin üçüncü fıkrası kapsamında ödenen vergiler, gelir veya kurumlar vergisinden mahsup edilmeyecektir. </a:t>
            </a:r>
          </a:p>
          <a:p>
            <a:r>
              <a:rPr lang="tr-TR" b="1" dirty="0" smtClean="0"/>
              <a:t> </a:t>
            </a:r>
            <a:r>
              <a:rPr lang="tr-TR" dirty="0"/>
              <a:t>Bu kapsamda beyan edilen tutarlar ile ödenen vergiler, kurumlar vergisi matrahının tespitinde gider olarak kabul edilmeyecektir. </a:t>
            </a:r>
          </a:p>
          <a:p>
            <a:r>
              <a:rPr lang="tr-TR" dirty="0" smtClean="0"/>
              <a:t>Kurumlar </a:t>
            </a:r>
            <a:r>
              <a:rPr lang="tr-TR" dirty="0"/>
              <a:t>vergisi mükelleflerince 6736 sayılı Kanunun 6 </a:t>
            </a:r>
            <a:r>
              <a:rPr lang="tr-TR" dirty="0" err="1"/>
              <a:t>ncı</a:t>
            </a:r>
            <a:r>
              <a:rPr lang="tr-TR" dirty="0"/>
              <a:t> maddesinin üçüncü fıkrası hükmü uyarınca yapılan beyanla ilgili olarak, söz konusu tutarların ortaklara dağıtılıp dağıtılmadığına bakılmaksızın kâr dağıtımına bağlı vergi </a:t>
            </a:r>
            <a:r>
              <a:rPr lang="tr-TR" dirty="0" err="1"/>
              <a:t>tevkifatına</a:t>
            </a:r>
            <a:r>
              <a:rPr lang="tr-TR" dirty="0"/>
              <a:t> yönelik ilave bir tarhiyat yapılmayacaktır. </a:t>
            </a:r>
            <a:endParaRPr lang="tr-TR" dirty="0" smtClean="0"/>
          </a:p>
          <a:p>
            <a:r>
              <a:rPr lang="tr-TR" dirty="0"/>
              <a:t>6736 sayılı Kanunun 6 </a:t>
            </a:r>
            <a:r>
              <a:rPr lang="tr-TR" dirty="0" err="1"/>
              <a:t>ncı</a:t>
            </a:r>
            <a:r>
              <a:rPr lang="tr-TR" dirty="0"/>
              <a:t> maddesinin üçüncü fıkrası hükmü kapsamında beyanda bulunan kurumlar vergisi mükelleflerinin bu beyanları nedeniyle 2016 yılı geçici vergi beyannamelerinde düzeltme gerektiği takdirde beyanname verme süresi içinde gerekli düzeltme işlemlerinin yapılması mümkün bulunmaktadır. </a:t>
            </a:r>
          </a:p>
        </p:txBody>
      </p:sp>
    </p:spTree>
    <p:extLst>
      <p:ext uri="{BB962C8B-B14F-4D97-AF65-F5344CB8AC3E}">
        <p14:creationId xmlns:p14="http://schemas.microsoft.com/office/powerpoint/2010/main" val="6419821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sz="4800" dirty="0"/>
              <a:t>Teşekkürler,</a:t>
            </a:r>
          </a:p>
        </p:txBody>
      </p:sp>
    </p:spTree>
    <p:extLst>
      <p:ext uri="{BB962C8B-B14F-4D97-AF65-F5344CB8AC3E}">
        <p14:creationId xmlns:p14="http://schemas.microsoft.com/office/powerpoint/2010/main" val="1862039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normAutofit/>
          </a:bodyPr>
          <a:lstStyle/>
          <a:p>
            <a:pPr algn="ctr">
              <a:defRPr/>
            </a:pPr>
            <a:r>
              <a:rPr lang="tr-TR" altLang="tr-TR" sz="2400" b="1" dirty="0">
                <a:solidFill>
                  <a:schemeClr val="accent4"/>
                </a:solidFill>
              </a:rPr>
              <a:t>GELİR VERGİSİ MATRAH ARTIRIMI (I)</a:t>
            </a:r>
            <a:r>
              <a:rPr lang="tr-TR" altLang="tr-TR" b="1" dirty="0" smtClean="0">
                <a:solidFill>
                  <a:schemeClr val="accent4"/>
                </a:solidFill>
                <a:latin typeface="Times New Roman" pitchFamily="18" charset="0"/>
              </a:rPr>
              <a:t> </a:t>
            </a:r>
          </a:p>
        </p:txBody>
      </p:sp>
      <p:graphicFrame>
        <p:nvGraphicFramePr>
          <p:cNvPr id="18543" name="Group 111"/>
          <p:cNvGraphicFramePr>
            <a:graphicFrameLocks noGrp="1"/>
          </p:cNvGraphicFramePr>
          <p:nvPr>
            <p:ph sz="half" idx="4294967295"/>
            <p:extLst>
              <p:ext uri="{D42A27DB-BD31-4B8C-83A1-F6EECF244321}">
                <p14:modId xmlns:p14="http://schemas.microsoft.com/office/powerpoint/2010/main" val="3666030626"/>
              </p:ext>
            </p:extLst>
          </p:nvPr>
        </p:nvGraphicFramePr>
        <p:xfrm>
          <a:off x="1991543" y="1115180"/>
          <a:ext cx="9001002" cy="4690084"/>
        </p:xfrm>
        <a:graphic>
          <a:graphicData uri="http://schemas.openxmlformats.org/drawingml/2006/table">
            <a:tbl>
              <a:tblPr/>
              <a:tblGrid>
                <a:gridCol w="832483"/>
                <a:gridCol w="1875749"/>
                <a:gridCol w="1832279"/>
                <a:gridCol w="3210011"/>
                <a:gridCol w="1250480"/>
              </a:tblGrid>
              <a:tr h="540666">
                <a:tc gridSpan="5">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MATRAH ARTIRIM VE VERGİ ORANLARI İLE ASGARİ ARTIRIM TUTARI (TL)</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0182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YIL</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MATRAH ARTIRIM ORANLARI</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ASGARİ ARTIRIM TUTARI</a:t>
                      </a:r>
                    </a:p>
                    <a:p>
                      <a:pPr marL="0" marR="0" lvl="0" indent="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(İŞLETME H.)</a:t>
                      </a:r>
                    </a:p>
                    <a:p>
                      <a:pPr marL="0" marR="0" lvl="0" indent="0" algn="ctr" defTabSz="914400" rtl="0" eaLnBrk="1" fontAlgn="base" latinLnBrk="0" hangingPunct="1">
                        <a:lnSpc>
                          <a:spcPct val="100000"/>
                        </a:lnSpc>
                        <a:spcBef>
                          <a:spcPct val="0"/>
                        </a:spcBef>
                        <a:spcAft>
                          <a:spcPct val="0"/>
                        </a:spcAft>
                        <a:buClrTx/>
                        <a:buSzTx/>
                        <a:buFontTx/>
                        <a:buNone/>
                        <a:tabLst/>
                      </a:pPr>
                      <a:endParaRPr lang="tr-TR" sz="1600" b="1" kern="1200" dirty="0" smtClean="0">
                        <a:solidFill>
                          <a:schemeClr val="tx1"/>
                        </a:solidFill>
                        <a:latin typeface="+mn-lt"/>
                        <a:ea typeface="+mn-ea"/>
                        <a:cs typeface="+mn-cs"/>
                      </a:endParaRP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ASGARİ ARTIRIM TUTARI</a:t>
                      </a:r>
                    </a:p>
                    <a:p>
                      <a:pPr marL="0" marR="0" lvl="0" indent="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(BİLANÇO ESASI VE SERBEST MESLEK KAZANCI)</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VERGİ </a:t>
                      </a:r>
                    </a:p>
                    <a:p>
                      <a:pPr marL="0" marR="0" lvl="0" indent="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ORANI</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3795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2011</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35</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9.500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14.000</a:t>
                      </a:r>
                    </a:p>
                  </a:txBody>
                  <a:tcPr marL="9525" marR="9525" marT="95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20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95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2012</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30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9.890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14.820</a:t>
                      </a:r>
                    </a:p>
                  </a:txBody>
                  <a:tcPr marL="9525" marR="9525" marT="95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20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44449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2013</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25</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10.490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15.740</a:t>
                      </a:r>
                    </a:p>
                  </a:txBody>
                  <a:tcPr marL="9525" marR="9525" marT="95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20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449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2014</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20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11.160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16.740</a:t>
                      </a:r>
                    </a:p>
                  </a:txBody>
                  <a:tcPr marL="9525" marR="9525" marT="95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20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4374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2015</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15</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smtClean="0">
                          <a:solidFill>
                            <a:schemeClr val="tx1"/>
                          </a:solidFill>
                          <a:latin typeface="+mj-lt"/>
                          <a:ea typeface="+mn-ea"/>
                          <a:cs typeface="+mn-cs"/>
                        </a:rPr>
                        <a:t>12.650</a:t>
                      </a:r>
                      <a:endParaRPr lang="tr-TR" sz="1600" b="1" kern="1200" dirty="0" smtClean="0">
                        <a:solidFill>
                          <a:schemeClr val="tx1"/>
                        </a:solidFill>
                        <a:latin typeface="+mj-lt"/>
                        <a:ea typeface="+mn-ea"/>
                        <a:cs typeface="+mn-cs"/>
                      </a:endParaRP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18.970</a:t>
                      </a:r>
                    </a:p>
                  </a:txBody>
                  <a:tcPr marL="9525" marR="9525" marT="95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j-lt"/>
                          <a:ea typeface="+mn-ea"/>
                          <a:cs typeface="+mn-cs"/>
                        </a:rPr>
                        <a:t>% 20</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2435">
                <a:tc gridSpan="5">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1600" b="1" kern="1200" dirty="0" smtClean="0">
                          <a:solidFill>
                            <a:schemeClr val="tx1"/>
                          </a:solidFill>
                          <a:latin typeface="+mn-lt"/>
                          <a:ea typeface="+mn-ea"/>
                          <a:cs typeface="+mn-cs"/>
                        </a:rPr>
                        <a:t>Matrah artırımında bulunulan yıla ait vergilerini zamanında ödemiş uyumlu mükellefler için</a:t>
                      </a:r>
                    </a:p>
                    <a:p>
                      <a:pPr marL="342900" marR="0" lvl="0" indent="-342900" algn="ctr" defTabSz="914400" rtl="0" eaLnBrk="1" fontAlgn="base" latinLnBrk="0" hangingPunct="1">
                        <a:lnSpc>
                          <a:spcPct val="100000"/>
                        </a:lnSpc>
                        <a:spcBef>
                          <a:spcPct val="0"/>
                        </a:spcBef>
                        <a:spcAft>
                          <a:spcPct val="0"/>
                        </a:spcAft>
                        <a:buClrTx/>
                        <a:buSzTx/>
                        <a:buFontTx/>
                        <a:buNone/>
                        <a:tabLst/>
                      </a:pPr>
                      <a:r>
                        <a:rPr lang="tr-TR" sz="2800" b="1" kern="1200" dirty="0" smtClean="0">
                          <a:solidFill>
                            <a:schemeClr val="tx1"/>
                          </a:solidFill>
                          <a:latin typeface="+mn-lt"/>
                          <a:ea typeface="+mn-ea"/>
                          <a:cs typeface="+mn-cs"/>
                        </a:rPr>
                        <a:t> </a:t>
                      </a:r>
                      <a:r>
                        <a:rPr lang="tr-TR" sz="2800" b="1" kern="1200" dirty="0" smtClean="0">
                          <a:solidFill>
                            <a:srgbClr val="C00000"/>
                          </a:solidFill>
                          <a:latin typeface="+mn-lt"/>
                          <a:ea typeface="+mn-ea"/>
                          <a:cs typeface="+mn-cs"/>
                        </a:rPr>
                        <a:t>vergi oranı %15</a:t>
                      </a:r>
                      <a:r>
                        <a:rPr lang="tr-TR" sz="1600" b="1" kern="1200" dirty="0" smtClean="0">
                          <a:solidFill>
                            <a:srgbClr val="C00000"/>
                          </a:solidFill>
                          <a:latin typeface="+mn-lt"/>
                          <a:ea typeface="+mn-ea"/>
                          <a:cs typeface="+mn-cs"/>
                        </a:rPr>
                        <a:t> </a:t>
                      </a:r>
                      <a:r>
                        <a:rPr lang="tr-TR" sz="1600" b="1" kern="1200" dirty="0" smtClean="0">
                          <a:solidFill>
                            <a:schemeClr val="tx1"/>
                          </a:solidFill>
                          <a:latin typeface="+mn-lt"/>
                          <a:ea typeface="+mn-ea"/>
                          <a:cs typeface="+mn-cs"/>
                        </a:rPr>
                        <a:t>olacak </a:t>
                      </a:r>
                    </a:p>
                  </a:txBody>
                  <a:tcPr marL="91436" marR="91436" marT="45719" marB="457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
        <p:nvSpPr>
          <p:cNvPr id="5" name="Rectangle 2"/>
          <p:cNvSpPr txBox="1">
            <a:spLocks noChangeArrowheads="1"/>
          </p:cNvSpPr>
          <p:nvPr/>
        </p:nvSpPr>
        <p:spPr>
          <a:xfrm>
            <a:off x="4079776" y="188641"/>
            <a:ext cx="6336704" cy="576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tr-TR" altLang="tr-TR" sz="2400" b="1" dirty="0"/>
              <a:t>GELİR VERGİSİ MATRAH ARTIRIMI (I)</a:t>
            </a:r>
          </a:p>
        </p:txBody>
      </p:sp>
    </p:spTree>
    <p:extLst>
      <p:ext uri="{BB962C8B-B14F-4D97-AF65-F5344CB8AC3E}">
        <p14:creationId xmlns:p14="http://schemas.microsoft.com/office/powerpoint/2010/main" val="2975739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506134" y="457202"/>
            <a:ext cx="7704667" cy="667543"/>
          </a:xfrm>
        </p:spPr>
        <p:txBody>
          <a:bodyPr>
            <a:normAutofit/>
          </a:bodyPr>
          <a:lstStyle/>
          <a:p>
            <a:pPr algn="ctr" eaLnBrk="1" hangingPunct="1">
              <a:defRPr/>
            </a:pPr>
            <a:r>
              <a:rPr lang="tr-TR" altLang="tr-TR" sz="2800" b="1" dirty="0"/>
              <a:t>GELİR VERGİSİ MATRAH ARTIRIMI (Örnek)</a:t>
            </a:r>
          </a:p>
        </p:txBody>
      </p:sp>
      <p:sp>
        <p:nvSpPr>
          <p:cNvPr id="4" name="Metin kutusu 3"/>
          <p:cNvSpPr txBox="1"/>
          <p:nvPr/>
        </p:nvSpPr>
        <p:spPr>
          <a:xfrm>
            <a:off x="2506133" y="1196752"/>
            <a:ext cx="7910347" cy="923330"/>
          </a:xfrm>
          <a:prstGeom prst="rect">
            <a:avLst/>
          </a:prstGeom>
          <a:noFill/>
        </p:spPr>
        <p:txBody>
          <a:bodyPr wrap="square" rtlCol="0">
            <a:spAutoFit/>
          </a:bodyPr>
          <a:lstStyle/>
          <a:p>
            <a:pPr algn="just"/>
            <a:r>
              <a:rPr lang="tr-TR" dirty="0"/>
              <a:t>Bilanço esasına göre defter tutan gelir vergisi mükellefi (A)’</a:t>
            </a:r>
            <a:r>
              <a:rPr lang="tr-TR" dirty="0" err="1"/>
              <a:t>nın</a:t>
            </a:r>
            <a:r>
              <a:rPr lang="tr-TR" dirty="0"/>
              <a:t> yıllık beyannamede beyan ettiği gelir vergisi matrahı, 2011 yılı için 50.000 TL, 2012 yılı için 65.000 TL, 2013 yılı için 75.000 TL, 2014 yılı için 100.000 TL ve 2015 yılı için ise 130.000 TL'dir.</a:t>
            </a:r>
          </a:p>
        </p:txBody>
      </p:sp>
      <p:pic>
        <p:nvPicPr>
          <p:cNvPr id="7" name="Resim 6"/>
          <p:cNvPicPr>
            <a:picLocks noChangeAspect="1"/>
          </p:cNvPicPr>
          <p:nvPr/>
        </p:nvPicPr>
        <p:blipFill>
          <a:blip r:embed="rId3"/>
          <a:stretch>
            <a:fillRect/>
          </a:stretch>
        </p:blipFill>
        <p:spPr>
          <a:xfrm>
            <a:off x="1775521" y="2224097"/>
            <a:ext cx="9217024" cy="3672407"/>
          </a:xfrm>
          <a:prstGeom prst="rect">
            <a:avLst/>
          </a:prstGeom>
        </p:spPr>
      </p:pic>
    </p:spTree>
    <p:extLst>
      <p:ext uri="{BB962C8B-B14F-4D97-AF65-F5344CB8AC3E}">
        <p14:creationId xmlns:p14="http://schemas.microsoft.com/office/powerpoint/2010/main" val="3884395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2506134" y="457202"/>
            <a:ext cx="7704667" cy="667543"/>
          </a:xfrm>
        </p:spPr>
        <p:txBody>
          <a:bodyPr>
            <a:normAutofit/>
          </a:bodyPr>
          <a:lstStyle/>
          <a:p>
            <a:pPr>
              <a:defRPr/>
            </a:pPr>
            <a:r>
              <a:rPr lang="tr-TR" altLang="tr-TR" sz="2400" b="1" dirty="0"/>
              <a:t>KURUMLAR VERGİSİ MATRAH ARTIRIMI (I)</a:t>
            </a:r>
          </a:p>
        </p:txBody>
      </p:sp>
      <p:graphicFrame>
        <p:nvGraphicFramePr>
          <p:cNvPr id="117764" name="Group 4"/>
          <p:cNvGraphicFramePr>
            <a:graphicFrameLocks noGrp="1"/>
          </p:cNvGraphicFramePr>
          <p:nvPr>
            <p:ph idx="1"/>
            <p:extLst>
              <p:ext uri="{D42A27DB-BD31-4B8C-83A1-F6EECF244321}">
                <p14:modId xmlns:p14="http://schemas.microsoft.com/office/powerpoint/2010/main" val="3881483231"/>
              </p:ext>
            </p:extLst>
          </p:nvPr>
        </p:nvGraphicFramePr>
        <p:xfrm>
          <a:off x="2639617" y="1484785"/>
          <a:ext cx="7704137" cy="4238525"/>
        </p:xfrm>
        <a:graphic>
          <a:graphicData uri="http://schemas.openxmlformats.org/drawingml/2006/table">
            <a:tbl>
              <a:tblPr/>
              <a:tblGrid>
                <a:gridCol w="937236"/>
                <a:gridCol w="2817772"/>
                <a:gridCol w="2356738"/>
                <a:gridCol w="1592391"/>
              </a:tblGrid>
              <a:tr h="460749">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ASGARİ ARTIRIM TUTARLARI (TL)</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r>
              <a:tr h="7731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YIL</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MATRAH ARTIRIM ORANLARI</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ASGARİ ARTIRIM TUTARI</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VERGİ ORANI</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40843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smtClean="0">
                          <a:ln>
                            <a:noFill/>
                          </a:ln>
                          <a:solidFill>
                            <a:schemeClr val="tx1"/>
                          </a:solidFill>
                          <a:effectLst/>
                          <a:latin typeface="Trebuchet MS" pitchFamily="34" charset="0"/>
                          <a:ea typeface="Calibri" pitchFamily="34" charset="0"/>
                          <a:cs typeface="Calibri" pitchFamily="34" charset="0"/>
                        </a:rPr>
                        <a:t>2011</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 35</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28.000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 20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1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2012</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 30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29.650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 20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32311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smtClean="0">
                          <a:ln>
                            <a:noFill/>
                          </a:ln>
                          <a:solidFill>
                            <a:schemeClr val="tx1"/>
                          </a:solidFill>
                          <a:effectLst/>
                          <a:latin typeface="Trebuchet MS" pitchFamily="34" charset="0"/>
                          <a:ea typeface="Calibri" pitchFamily="34" charset="0"/>
                          <a:cs typeface="Calibri" pitchFamily="34" charset="0"/>
                        </a:rPr>
                        <a:t>2013</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 25</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smtClean="0">
                          <a:ln>
                            <a:noFill/>
                          </a:ln>
                          <a:solidFill>
                            <a:schemeClr val="tx1"/>
                          </a:solidFill>
                          <a:effectLst/>
                          <a:latin typeface="Trebuchet MS" pitchFamily="34" charset="0"/>
                          <a:ea typeface="Calibri" pitchFamily="34" charset="0"/>
                          <a:cs typeface="Calibri" pitchFamily="34" charset="0"/>
                        </a:rPr>
                        <a:t>31.490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smtClean="0">
                          <a:ln>
                            <a:noFill/>
                          </a:ln>
                          <a:solidFill>
                            <a:schemeClr val="tx1"/>
                          </a:solidFill>
                          <a:effectLst/>
                          <a:latin typeface="Trebuchet MS" pitchFamily="34" charset="0"/>
                          <a:ea typeface="Calibri" pitchFamily="34" charset="0"/>
                          <a:cs typeface="Calibri" pitchFamily="34" charset="0"/>
                        </a:rPr>
                        <a:t>% 20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891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2014</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 20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33.470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 20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25069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smtClean="0">
                          <a:ln>
                            <a:noFill/>
                          </a:ln>
                          <a:solidFill>
                            <a:schemeClr val="tx1"/>
                          </a:solidFill>
                          <a:effectLst/>
                          <a:latin typeface="Trebuchet MS" pitchFamily="34" charset="0"/>
                          <a:ea typeface="Calibri" pitchFamily="34" charset="0"/>
                          <a:cs typeface="Calibri" pitchFamily="34" charset="0"/>
                        </a:rPr>
                        <a:t>2015</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smtClean="0">
                          <a:ln>
                            <a:noFill/>
                          </a:ln>
                          <a:solidFill>
                            <a:schemeClr val="tx1"/>
                          </a:solidFill>
                          <a:effectLst/>
                          <a:latin typeface="Trebuchet MS" pitchFamily="34" charset="0"/>
                          <a:ea typeface="Calibri" pitchFamily="34" charset="0"/>
                          <a:cs typeface="Calibri" pitchFamily="34" charset="0"/>
                        </a:rPr>
                        <a:t>% 15</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smtClean="0">
                          <a:ln>
                            <a:noFill/>
                          </a:ln>
                          <a:solidFill>
                            <a:schemeClr val="tx1"/>
                          </a:solidFill>
                          <a:effectLst/>
                          <a:latin typeface="Trebuchet MS" pitchFamily="34" charset="0"/>
                          <a:ea typeface="Calibri" pitchFamily="34" charset="0"/>
                          <a:cs typeface="Calibri" pitchFamily="34" charset="0"/>
                        </a:rPr>
                        <a:t>37.940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smtClean="0">
                          <a:ln>
                            <a:noFill/>
                          </a:ln>
                          <a:solidFill>
                            <a:schemeClr val="tx1"/>
                          </a:solidFill>
                          <a:effectLst/>
                          <a:latin typeface="Trebuchet MS" pitchFamily="34" charset="0"/>
                          <a:ea typeface="Calibri" pitchFamily="34" charset="0"/>
                          <a:cs typeface="Calibri" pitchFamily="34" charset="0"/>
                        </a:rPr>
                        <a:t>% 20</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1238">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2000" b="1" i="0" u="none" strike="noStrike" cap="none" normalizeH="0" baseline="0" dirty="0" smtClean="0">
                          <a:ln>
                            <a:noFill/>
                          </a:ln>
                          <a:solidFill>
                            <a:schemeClr val="tx1"/>
                          </a:solidFill>
                          <a:effectLst/>
                          <a:latin typeface="Trebuchet MS" pitchFamily="34" charset="0"/>
                          <a:ea typeface="Calibri" pitchFamily="34" charset="0"/>
                          <a:cs typeface="Calibri" pitchFamily="34" charset="0"/>
                        </a:rPr>
                        <a:t>Matrah artırımında bulunulan yıla ait vergilerini zamanında ödemiş uyumlu mükellefler için </a:t>
                      </a:r>
                      <a:r>
                        <a:rPr kumimoji="0" lang="tr-TR" altLang="tr-TR" sz="2400" b="1" i="0" u="none" strike="noStrike" cap="none" normalizeH="0" baseline="0" dirty="0" smtClean="0">
                          <a:ln>
                            <a:noFill/>
                          </a:ln>
                          <a:solidFill>
                            <a:srgbClr val="C00000"/>
                          </a:solidFill>
                          <a:effectLst/>
                          <a:latin typeface="Trebuchet MS" pitchFamily="34" charset="0"/>
                          <a:ea typeface="Calibri" pitchFamily="34" charset="0"/>
                          <a:cs typeface="Calibri" pitchFamily="34" charset="0"/>
                        </a:rPr>
                        <a:t>vergi oranı %15 </a:t>
                      </a:r>
                      <a:r>
                        <a:rPr kumimoji="0" lang="tr-TR" altLang="tr-TR" sz="2000" b="1" i="0" u="none" strike="noStrike" kern="1200" cap="none" normalizeH="0" baseline="0" dirty="0" smtClean="0">
                          <a:ln>
                            <a:noFill/>
                          </a:ln>
                          <a:solidFill>
                            <a:schemeClr val="tx1"/>
                          </a:solidFill>
                          <a:effectLst/>
                          <a:latin typeface="Trebuchet MS" pitchFamily="34" charset="0"/>
                          <a:ea typeface="Calibri" pitchFamily="34" charset="0"/>
                          <a:cs typeface="Calibri" pitchFamily="34" charset="0"/>
                        </a:rPr>
                        <a:t>olacak. </a:t>
                      </a:r>
                    </a:p>
                  </a:txBody>
                  <a:tcPr marL="87354" marR="87354"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1768077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noAutofit/>
          </a:bodyPr>
          <a:lstStyle/>
          <a:p>
            <a:pPr>
              <a:defRPr/>
            </a:pPr>
            <a:r>
              <a:rPr lang="tr-TR" altLang="tr-TR" sz="2400" b="1" dirty="0"/>
              <a:t>KURUMLAR VERGİSİ MATRAH ARTIRIMI (II)</a:t>
            </a:r>
          </a:p>
        </p:txBody>
      </p:sp>
      <p:sp>
        <p:nvSpPr>
          <p:cNvPr id="15364" name="Rectangle 79"/>
          <p:cNvSpPr>
            <a:spLocks noChangeArrowheads="1"/>
          </p:cNvSpPr>
          <p:nvPr/>
        </p:nvSpPr>
        <p:spPr bwMode="auto">
          <a:xfrm>
            <a:off x="2135561" y="1700228"/>
            <a:ext cx="7920037"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49263" eaLnBrk="0" hangingPunct="0">
              <a:defRPr sz="800">
                <a:solidFill>
                  <a:schemeClr val="tx1"/>
                </a:solidFill>
                <a:latin typeface="Arial" pitchFamily="34" charset="0"/>
              </a:defRPr>
            </a:lvl1pPr>
            <a:lvl2pPr marL="742950" indent="-285750" eaLnBrk="0" hangingPunct="0">
              <a:defRPr sz="800">
                <a:solidFill>
                  <a:schemeClr val="tx1"/>
                </a:solidFill>
                <a:latin typeface="Arial" pitchFamily="34" charset="0"/>
              </a:defRPr>
            </a:lvl2pPr>
            <a:lvl3pPr marL="1143000" indent="-228600" eaLnBrk="0" hangingPunct="0">
              <a:defRPr sz="800">
                <a:solidFill>
                  <a:schemeClr val="tx1"/>
                </a:solidFill>
                <a:latin typeface="Arial" pitchFamily="34" charset="0"/>
              </a:defRPr>
            </a:lvl3pPr>
            <a:lvl4pPr marL="1600200" indent="-228600" eaLnBrk="0" hangingPunct="0">
              <a:defRPr sz="800">
                <a:solidFill>
                  <a:schemeClr val="tx1"/>
                </a:solidFill>
                <a:latin typeface="Arial" pitchFamily="34" charset="0"/>
              </a:defRPr>
            </a:lvl4pPr>
            <a:lvl5pPr marL="2057400" indent="-228600" eaLnBrk="0" hangingPunct="0">
              <a:defRPr sz="800">
                <a:solidFill>
                  <a:schemeClr val="tx1"/>
                </a:solidFill>
                <a:latin typeface="Arial" pitchFamily="34" charset="0"/>
              </a:defRPr>
            </a:lvl5pPr>
            <a:lvl6pPr marL="2514600" indent="-228600" eaLnBrk="0" fontAlgn="base" hangingPunct="0">
              <a:spcBef>
                <a:spcPct val="0"/>
              </a:spcBef>
              <a:spcAft>
                <a:spcPct val="0"/>
              </a:spcAft>
              <a:defRPr sz="800">
                <a:solidFill>
                  <a:schemeClr val="tx1"/>
                </a:solidFill>
                <a:latin typeface="Arial" pitchFamily="34" charset="0"/>
              </a:defRPr>
            </a:lvl6pPr>
            <a:lvl7pPr marL="2971800" indent="-228600" eaLnBrk="0" fontAlgn="base" hangingPunct="0">
              <a:spcBef>
                <a:spcPct val="0"/>
              </a:spcBef>
              <a:spcAft>
                <a:spcPct val="0"/>
              </a:spcAft>
              <a:defRPr sz="800">
                <a:solidFill>
                  <a:schemeClr val="tx1"/>
                </a:solidFill>
                <a:latin typeface="Arial" pitchFamily="34" charset="0"/>
              </a:defRPr>
            </a:lvl7pPr>
            <a:lvl8pPr marL="3429000" indent="-228600" eaLnBrk="0" fontAlgn="base" hangingPunct="0">
              <a:spcBef>
                <a:spcPct val="0"/>
              </a:spcBef>
              <a:spcAft>
                <a:spcPct val="0"/>
              </a:spcAft>
              <a:defRPr sz="800">
                <a:solidFill>
                  <a:schemeClr val="tx1"/>
                </a:solidFill>
                <a:latin typeface="Arial" pitchFamily="34" charset="0"/>
              </a:defRPr>
            </a:lvl8pPr>
            <a:lvl9pPr marL="3886200" indent="-228600" eaLnBrk="0" fontAlgn="base" hangingPunct="0">
              <a:spcBef>
                <a:spcPct val="0"/>
              </a:spcBef>
              <a:spcAft>
                <a:spcPct val="0"/>
              </a:spcAft>
              <a:defRPr sz="800">
                <a:solidFill>
                  <a:schemeClr val="tx1"/>
                </a:solidFill>
                <a:latin typeface="Arial" pitchFamily="34" charset="0"/>
              </a:defRPr>
            </a:lvl9pPr>
          </a:lstStyle>
          <a:p>
            <a:pPr marL="342900" indent="-342900" algn="just" eaLnBrk="1" hangingPunct="1">
              <a:buFont typeface="Wingdings" panose="05000000000000000000" pitchFamily="2" charset="2"/>
              <a:buChar char="Ø"/>
              <a:defRPr/>
            </a:pPr>
            <a:r>
              <a:rPr lang="tr-TR" altLang="tr-TR" sz="2800" b="1" dirty="0">
                <a:solidFill>
                  <a:srgbClr val="0070C0"/>
                </a:solidFill>
                <a:latin typeface="+mn-lt"/>
              </a:rPr>
              <a:t>Kurumlar vergisi mükellefleri, yatırım indirimi istisnası stopajı nedeniyle, matrah artırımından yararlanabilecek. </a:t>
            </a:r>
          </a:p>
          <a:p>
            <a:pPr marL="342900" indent="-342900" algn="just" eaLnBrk="1" hangingPunct="1">
              <a:buFont typeface="Wingdings" panose="05000000000000000000" pitchFamily="2" charset="2"/>
              <a:buChar char="Ø"/>
              <a:defRPr/>
            </a:pPr>
            <a:r>
              <a:rPr lang="tr-TR" altLang="tr-TR" sz="2800" b="1" dirty="0">
                <a:latin typeface="+mn-lt"/>
              </a:rPr>
              <a:t>Bunun için daha önce stopaj yoluyla ödenen vergileri, artırarak ödeyecekler.</a:t>
            </a:r>
          </a:p>
          <a:p>
            <a:pPr indent="0" algn="just" eaLnBrk="1" hangingPunct="1">
              <a:defRPr/>
            </a:pPr>
            <a:endParaRPr lang="tr-TR" altLang="tr-TR" sz="2800" b="1" dirty="0">
              <a:latin typeface="+mn-lt"/>
            </a:endParaRPr>
          </a:p>
          <a:p>
            <a:pPr marL="342900" indent="-342900" algn="just" eaLnBrk="1" hangingPunct="1">
              <a:buFont typeface="Wingdings" panose="05000000000000000000" pitchFamily="2" charset="2"/>
              <a:buChar char="Ø"/>
              <a:defRPr/>
            </a:pPr>
            <a:r>
              <a:rPr lang="tr-TR" altLang="tr-TR" sz="2800" b="1" dirty="0">
                <a:solidFill>
                  <a:srgbClr val="0070C0"/>
                </a:solidFill>
                <a:latin typeface="+mn-lt"/>
              </a:rPr>
              <a:t>Bu kapsamda artırımda bulunanlar kurumlar vergisi yönünden de matrah artıracak. </a:t>
            </a:r>
          </a:p>
        </p:txBody>
      </p:sp>
    </p:spTree>
    <p:extLst>
      <p:ext uri="{BB962C8B-B14F-4D97-AF65-F5344CB8AC3E}">
        <p14:creationId xmlns:p14="http://schemas.microsoft.com/office/powerpoint/2010/main" val="3356583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pPr algn="ctr" eaLnBrk="1" hangingPunct="1">
              <a:defRPr/>
            </a:pPr>
            <a:r>
              <a:rPr lang="tr-TR" altLang="tr-TR" sz="2400" b="1" dirty="0">
                <a:solidFill>
                  <a:schemeClr val="accent4"/>
                </a:solidFill>
              </a:rPr>
              <a:t/>
            </a:r>
            <a:br>
              <a:rPr lang="tr-TR" altLang="tr-TR" sz="2400" b="1" dirty="0">
                <a:solidFill>
                  <a:schemeClr val="accent4"/>
                </a:solidFill>
              </a:rPr>
            </a:br>
            <a:r>
              <a:rPr lang="tr-TR" altLang="tr-TR" sz="2400" b="1" dirty="0"/>
              <a:t>GELİR ve KURUMLAR VERGİSİ MATRAH ARTIRIMINA İLİŞKİN ORTAK HÜKÜMLER</a:t>
            </a:r>
          </a:p>
        </p:txBody>
      </p:sp>
      <p:sp>
        <p:nvSpPr>
          <p:cNvPr id="16387" name="Rectangle 3"/>
          <p:cNvSpPr>
            <a:spLocks noGrp="1" noChangeArrowheads="1"/>
          </p:cNvSpPr>
          <p:nvPr>
            <p:ph idx="1"/>
          </p:nvPr>
        </p:nvSpPr>
        <p:spPr/>
        <p:txBody>
          <a:bodyPr>
            <a:normAutofit fontScale="92500" lnSpcReduction="10000"/>
          </a:bodyPr>
          <a:lstStyle/>
          <a:p>
            <a:pPr marL="365760" indent="-256032" algn="just">
              <a:lnSpc>
                <a:spcPct val="80000"/>
              </a:lnSpc>
              <a:spcAft>
                <a:spcPts val="0"/>
              </a:spcAft>
              <a:buClr>
                <a:schemeClr val="tx1"/>
              </a:buClr>
              <a:buFont typeface="Wingdings" pitchFamily="2" charset="2"/>
              <a:buChar char="Ø"/>
              <a:defRPr/>
            </a:pPr>
            <a:endParaRPr lang="tr-TR" altLang="tr-TR" b="1" dirty="0">
              <a:solidFill>
                <a:schemeClr val="tx2"/>
              </a:solidFill>
            </a:endParaRPr>
          </a:p>
          <a:p>
            <a:pPr marL="365760" indent="-256032" algn="just">
              <a:lnSpc>
                <a:spcPct val="80000"/>
              </a:lnSpc>
              <a:spcAft>
                <a:spcPts val="0"/>
              </a:spcAft>
              <a:buClr>
                <a:schemeClr val="tx1"/>
              </a:buClr>
              <a:buFont typeface="Wingdings" pitchFamily="2" charset="2"/>
              <a:buChar char="Ø"/>
              <a:defRPr/>
            </a:pPr>
            <a:r>
              <a:rPr lang="tr-TR" altLang="tr-TR" sz="2800" b="1" dirty="0">
                <a:solidFill>
                  <a:srgbClr val="0070C0"/>
                </a:solidFill>
              </a:rPr>
              <a:t>Artırımda bulunulan yıllara ait zararların % 50’si, 2016 ve izleyen yıllar kârlarından mahsup edilebilecek.</a:t>
            </a:r>
          </a:p>
          <a:p>
            <a:pPr marL="0" indent="0" algn="just">
              <a:lnSpc>
                <a:spcPct val="80000"/>
              </a:lnSpc>
              <a:spcAft>
                <a:spcPts val="0"/>
              </a:spcAft>
              <a:buClr>
                <a:schemeClr val="tx1"/>
              </a:buClr>
              <a:buNone/>
              <a:defRPr/>
            </a:pPr>
            <a:endParaRPr lang="tr-TR" altLang="tr-TR" sz="2800" b="1" dirty="0"/>
          </a:p>
          <a:p>
            <a:pPr marL="365760" indent="-256032" algn="just">
              <a:lnSpc>
                <a:spcPct val="80000"/>
              </a:lnSpc>
              <a:spcAft>
                <a:spcPts val="0"/>
              </a:spcAft>
              <a:buClr>
                <a:schemeClr val="tx1"/>
              </a:buClr>
              <a:buFont typeface="Wingdings" pitchFamily="2" charset="2"/>
              <a:buChar char="Ø"/>
              <a:defRPr/>
            </a:pPr>
            <a:r>
              <a:rPr lang="tr-TR" altLang="tr-TR" sz="2800" b="1" dirty="0"/>
              <a:t>Yılın belli bir kısmında faaliyette bulunmuş mükellefler,</a:t>
            </a:r>
          </a:p>
          <a:p>
            <a:pPr marL="365760" indent="-256032" algn="just">
              <a:lnSpc>
                <a:spcPct val="80000"/>
              </a:lnSpc>
              <a:spcAft>
                <a:spcPts val="0"/>
              </a:spcAft>
              <a:buClr>
                <a:schemeClr val="tx1"/>
              </a:buClr>
              <a:buFont typeface="Wingdings" pitchFamily="2" charset="2"/>
              <a:buChar char="Ø"/>
              <a:defRPr/>
            </a:pPr>
            <a:endParaRPr lang="tr-TR" altLang="tr-TR" sz="2800" b="1" dirty="0"/>
          </a:p>
          <a:p>
            <a:pPr marL="365760" indent="-256032" algn="just">
              <a:lnSpc>
                <a:spcPct val="80000"/>
              </a:lnSpc>
              <a:spcAft>
                <a:spcPts val="0"/>
              </a:spcAft>
              <a:buClr>
                <a:schemeClr val="tx1"/>
              </a:buClr>
              <a:buFont typeface="Wingdings" pitchFamily="2" charset="2"/>
              <a:buChar char="Ø"/>
              <a:defRPr/>
            </a:pPr>
            <a:r>
              <a:rPr lang="tr-TR" altLang="tr-TR" sz="2800" b="1" dirty="0">
                <a:solidFill>
                  <a:srgbClr val="0070C0"/>
                </a:solidFill>
              </a:rPr>
              <a:t>Daha önce mükellefiyet tesis ettirmemiş kişiler,</a:t>
            </a:r>
          </a:p>
          <a:p>
            <a:pPr marL="0" indent="0" algn="just">
              <a:lnSpc>
                <a:spcPct val="80000"/>
              </a:lnSpc>
              <a:spcAft>
                <a:spcPts val="0"/>
              </a:spcAft>
              <a:buClr>
                <a:schemeClr val="tx1"/>
              </a:buClr>
              <a:buNone/>
              <a:defRPr/>
            </a:pPr>
            <a:endParaRPr lang="tr-TR" altLang="tr-TR" sz="2800" b="1" dirty="0"/>
          </a:p>
          <a:p>
            <a:pPr marL="0" indent="0" algn="just">
              <a:lnSpc>
                <a:spcPct val="80000"/>
              </a:lnSpc>
              <a:spcAft>
                <a:spcPts val="0"/>
              </a:spcAft>
              <a:buClr>
                <a:schemeClr val="tx1"/>
              </a:buClr>
              <a:buNone/>
              <a:defRPr/>
            </a:pPr>
            <a:r>
              <a:rPr lang="tr-TR" altLang="tr-TR" sz="2800" b="1" dirty="0"/>
              <a:t>      matrah artırımında bulunabilecek.</a:t>
            </a:r>
          </a:p>
          <a:p>
            <a:pPr marL="0" indent="0" algn="just">
              <a:lnSpc>
                <a:spcPct val="80000"/>
              </a:lnSpc>
              <a:spcAft>
                <a:spcPts val="0"/>
              </a:spcAft>
              <a:buClr>
                <a:schemeClr val="tx1"/>
              </a:buClr>
              <a:buNone/>
              <a:defRPr/>
            </a:pPr>
            <a:endParaRPr lang="tr-TR" altLang="tr-TR" sz="2800" b="1" dirty="0"/>
          </a:p>
          <a:p>
            <a:pPr marL="365760" indent="-256032" algn="just">
              <a:lnSpc>
                <a:spcPct val="80000"/>
              </a:lnSpc>
              <a:spcAft>
                <a:spcPts val="0"/>
              </a:spcAft>
              <a:buClr>
                <a:schemeClr val="tx1"/>
              </a:buClr>
              <a:buFont typeface="Wingdings" pitchFamily="2" charset="2"/>
              <a:buChar char="Ø"/>
              <a:defRPr/>
            </a:pPr>
            <a:endParaRPr lang="tr-TR" altLang="tr-TR" sz="2800" b="1" dirty="0"/>
          </a:p>
        </p:txBody>
      </p:sp>
    </p:spTree>
    <p:extLst>
      <p:ext uri="{BB962C8B-B14F-4D97-AF65-F5344CB8AC3E}">
        <p14:creationId xmlns:p14="http://schemas.microsoft.com/office/powerpoint/2010/main" val="2660290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2506134" y="457202"/>
            <a:ext cx="7704667" cy="883567"/>
          </a:xfrm>
        </p:spPr>
        <p:txBody>
          <a:bodyPr>
            <a:normAutofit/>
          </a:bodyPr>
          <a:lstStyle/>
          <a:p>
            <a:pPr>
              <a:defRPr/>
            </a:pPr>
            <a:r>
              <a:rPr lang="tr-TR" altLang="tr-TR" sz="2400" b="1" dirty="0"/>
              <a:t>GELİR (STOPAJ) ve KURUMLAR (STOPAJ) </a:t>
            </a:r>
            <a:br>
              <a:rPr lang="tr-TR" altLang="tr-TR" sz="2400" b="1" dirty="0"/>
            </a:br>
            <a:r>
              <a:rPr lang="tr-TR" altLang="tr-TR" sz="2400" b="1" dirty="0"/>
              <a:t>VERGİSİ ARTIRIMI</a:t>
            </a:r>
          </a:p>
        </p:txBody>
      </p:sp>
      <p:sp>
        <p:nvSpPr>
          <p:cNvPr id="18436" name="Rectangle 26"/>
          <p:cNvSpPr>
            <a:spLocks noChangeArrowheads="1"/>
          </p:cNvSpPr>
          <p:nvPr/>
        </p:nvSpPr>
        <p:spPr bwMode="auto">
          <a:xfrm>
            <a:off x="1775520" y="1393606"/>
            <a:ext cx="8712968"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eaLnBrk="0" hangingPunct="0">
              <a:defRPr sz="800">
                <a:solidFill>
                  <a:schemeClr val="tx1"/>
                </a:solidFill>
                <a:latin typeface="Arial" pitchFamily="34" charset="0"/>
              </a:defRPr>
            </a:lvl1pPr>
            <a:lvl2pPr marL="185738" eaLnBrk="0" hangingPunct="0">
              <a:defRPr sz="800">
                <a:solidFill>
                  <a:schemeClr val="tx1"/>
                </a:solidFill>
                <a:latin typeface="Arial" pitchFamily="34" charset="0"/>
              </a:defRPr>
            </a:lvl2pPr>
            <a:lvl3pPr marL="1143000" indent="-228600" eaLnBrk="0" hangingPunct="0">
              <a:defRPr sz="800">
                <a:solidFill>
                  <a:schemeClr val="tx1"/>
                </a:solidFill>
                <a:latin typeface="Arial" pitchFamily="34" charset="0"/>
              </a:defRPr>
            </a:lvl3pPr>
            <a:lvl4pPr marL="1600200" indent="-228600" eaLnBrk="0" hangingPunct="0">
              <a:defRPr sz="800">
                <a:solidFill>
                  <a:schemeClr val="tx1"/>
                </a:solidFill>
                <a:latin typeface="Arial" pitchFamily="34" charset="0"/>
              </a:defRPr>
            </a:lvl4pPr>
            <a:lvl5pPr marL="2057400" indent="-228600" eaLnBrk="0" hangingPunct="0">
              <a:defRPr sz="800">
                <a:solidFill>
                  <a:schemeClr val="tx1"/>
                </a:solidFill>
                <a:latin typeface="Arial" pitchFamily="34" charset="0"/>
              </a:defRPr>
            </a:lvl5pPr>
            <a:lvl6pPr marL="2514600" indent="-228600" eaLnBrk="0" fontAlgn="base" hangingPunct="0">
              <a:spcBef>
                <a:spcPct val="0"/>
              </a:spcBef>
              <a:spcAft>
                <a:spcPct val="0"/>
              </a:spcAft>
              <a:defRPr sz="800">
                <a:solidFill>
                  <a:schemeClr val="tx1"/>
                </a:solidFill>
                <a:latin typeface="Arial" pitchFamily="34" charset="0"/>
              </a:defRPr>
            </a:lvl6pPr>
            <a:lvl7pPr marL="2971800" indent="-228600" eaLnBrk="0" fontAlgn="base" hangingPunct="0">
              <a:spcBef>
                <a:spcPct val="0"/>
              </a:spcBef>
              <a:spcAft>
                <a:spcPct val="0"/>
              </a:spcAft>
              <a:defRPr sz="800">
                <a:solidFill>
                  <a:schemeClr val="tx1"/>
                </a:solidFill>
                <a:latin typeface="Arial" pitchFamily="34" charset="0"/>
              </a:defRPr>
            </a:lvl7pPr>
            <a:lvl8pPr marL="3429000" indent="-228600" eaLnBrk="0" fontAlgn="base" hangingPunct="0">
              <a:spcBef>
                <a:spcPct val="0"/>
              </a:spcBef>
              <a:spcAft>
                <a:spcPct val="0"/>
              </a:spcAft>
              <a:defRPr sz="800">
                <a:solidFill>
                  <a:schemeClr val="tx1"/>
                </a:solidFill>
                <a:latin typeface="Arial" pitchFamily="34" charset="0"/>
              </a:defRPr>
            </a:lvl8pPr>
            <a:lvl9pPr marL="3886200" indent="-228600" eaLnBrk="0" fontAlgn="base" hangingPunct="0">
              <a:spcBef>
                <a:spcPct val="0"/>
              </a:spcBef>
              <a:spcAft>
                <a:spcPct val="0"/>
              </a:spcAft>
              <a:defRPr sz="800">
                <a:solidFill>
                  <a:schemeClr val="tx1"/>
                </a:solidFill>
                <a:latin typeface="Arial" pitchFamily="34" charset="0"/>
              </a:defRPr>
            </a:lvl9pPr>
          </a:lstStyle>
          <a:p>
            <a:pPr lvl="1" algn="just" eaLnBrk="1" hangingPunct="1">
              <a:defRPr/>
            </a:pPr>
            <a:r>
              <a:rPr lang="tr-TR" altLang="tr-TR" sz="2200" b="1" dirty="0">
                <a:latin typeface="+mn-lt"/>
              </a:rPr>
              <a:t>Yaptıkları ödemeler üzerinden stopaj yapmak durumunda olan mükellefler, </a:t>
            </a:r>
          </a:p>
          <a:p>
            <a:pPr marL="528638" lvl="1" indent="-342900" algn="just" eaLnBrk="1" hangingPunct="1">
              <a:buFont typeface="Wingdings" panose="05000000000000000000" pitchFamily="2" charset="2"/>
              <a:buChar char="Ø"/>
              <a:defRPr/>
            </a:pPr>
            <a:endParaRPr lang="tr-TR" altLang="tr-TR" sz="2400" b="1" dirty="0">
              <a:latin typeface="+mn-lt"/>
            </a:endParaRPr>
          </a:p>
          <a:p>
            <a:pPr marL="528638" lvl="1" indent="-342900" algn="just" eaLnBrk="1" hangingPunct="1">
              <a:buFont typeface="Wingdings" panose="05000000000000000000" pitchFamily="2" charset="2"/>
              <a:buChar char="Ø"/>
              <a:defRPr/>
            </a:pPr>
            <a:r>
              <a:rPr lang="tr-TR" altLang="tr-TR" sz="2200" b="1" dirty="0">
                <a:solidFill>
                  <a:srgbClr val="C00000"/>
                </a:solidFill>
                <a:latin typeface="+mn-lt"/>
              </a:rPr>
              <a:t>2011 ila 2015 yılları arasında</a:t>
            </a:r>
          </a:p>
          <a:p>
            <a:pPr lvl="1" algn="just" eaLnBrk="1" hangingPunct="1">
              <a:defRPr/>
            </a:pPr>
            <a:endParaRPr lang="tr-TR" altLang="tr-TR" sz="1200" b="1" dirty="0">
              <a:solidFill>
                <a:srgbClr val="C00000"/>
              </a:solidFill>
              <a:latin typeface="+mn-lt"/>
            </a:endParaRPr>
          </a:p>
          <a:p>
            <a:pPr marL="1257300" lvl="2" indent="-342900" algn="just" eaLnBrk="1" hangingPunct="1">
              <a:spcAft>
                <a:spcPts val="200"/>
              </a:spcAft>
              <a:buFont typeface="Arial" pitchFamily="34" charset="0"/>
              <a:buChar char="•"/>
              <a:defRPr/>
            </a:pPr>
            <a:r>
              <a:rPr lang="tr-TR" altLang="tr-TR" sz="2200" b="1" dirty="0">
                <a:solidFill>
                  <a:schemeClr val="tx2"/>
                </a:solidFill>
                <a:latin typeface="+mn-lt"/>
              </a:rPr>
              <a:t>Ücret ödemeleri ,</a:t>
            </a:r>
          </a:p>
          <a:p>
            <a:pPr marL="1257300" lvl="2" indent="-342900" algn="just" eaLnBrk="1" hangingPunct="1">
              <a:spcAft>
                <a:spcPts val="200"/>
              </a:spcAft>
              <a:buFont typeface="Arial" pitchFamily="34" charset="0"/>
              <a:buChar char="•"/>
              <a:defRPr/>
            </a:pPr>
            <a:r>
              <a:rPr lang="tr-TR" altLang="tr-TR" sz="2200" b="1" dirty="0">
                <a:solidFill>
                  <a:schemeClr val="tx2"/>
                </a:solidFill>
                <a:latin typeface="+mn-lt"/>
              </a:rPr>
              <a:t>Serbest meslek ödemeleri,</a:t>
            </a:r>
          </a:p>
          <a:p>
            <a:pPr marL="1257300" lvl="2" indent="-342900" algn="just" eaLnBrk="1" hangingPunct="1">
              <a:spcAft>
                <a:spcPts val="200"/>
              </a:spcAft>
              <a:buFont typeface="Arial" pitchFamily="34" charset="0"/>
              <a:buChar char="•"/>
              <a:defRPr/>
            </a:pPr>
            <a:r>
              <a:rPr lang="tr-TR" altLang="tr-TR" sz="2200" b="1" dirty="0">
                <a:solidFill>
                  <a:schemeClr val="tx2"/>
                </a:solidFill>
                <a:latin typeface="+mn-lt"/>
              </a:rPr>
              <a:t>Yıllara sari inşaat ve onarım işlerine ilişkin ödemeler,</a:t>
            </a:r>
          </a:p>
          <a:p>
            <a:pPr marL="1257300" lvl="2" indent="-342900" algn="just" eaLnBrk="1" hangingPunct="1">
              <a:spcAft>
                <a:spcPts val="200"/>
              </a:spcAft>
              <a:buFont typeface="Arial" pitchFamily="34" charset="0"/>
              <a:buChar char="•"/>
              <a:defRPr/>
            </a:pPr>
            <a:r>
              <a:rPr lang="tr-TR" altLang="tr-TR" sz="2200" b="1" dirty="0">
                <a:solidFill>
                  <a:schemeClr val="tx2"/>
                </a:solidFill>
                <a:latin typeface="+mn-lt"/>
              </a:rPr>
              <a:t>Kira ödemeleri, </a:t>
            </a:r>
          </a:p>
          <a:p>
            <a:pPr marL="1257300" lvl="2" indent="-342900" algn="just" eaLnBrk="1" hangingPunct="1">
              <a:spcAft>
                <a:spcPts val="200"/>
              </a:spcAft>
              <a:buFont typeface="Arial" pitchFamily="34" charset="0"/>
              <a:buChar char="•"/>
              <a:defRPr/>
            </a:pPr>
            <a:r>
              <a:rPr lang="tr-TR" altLang="tr-TR" sz="2200" b="1" dirty="0">
                <a:solidFill>
                  <a:schemeClr val="tx2"/>
                </a:solidFill>
                <a:latin typeface="+mn-lt"/>
              </a:rPr>
              <a:t>Çiftçilere yaptıkları ödemeler,</a:t>
            </a:r>
          </a:p>
          <a:p>
            <a:pPr marL="1257300" lvl="2" indent="-342900" algn="just" eaLnBrk="1" hangingPunct="1">
              <a:spcAft>
                <a:spcPts val="200"/>
              </a:spcAft>
              <a:buFont typeface="Arial" pitchFamily="34" charset="0"/>
              <a:buChar char="•"/>
              <a:defRPr/>
            </a:pPr>
            <a:r>
              <a:rPr lang="tr-TR" altLang="tr-TR" sz="2200" b="1" dirty="0">
                <a:solidFill>
                  <a:schemeClr val="tx2"/>
                </a:solidFill>
                <a:latin typeface="+mn-lt"/>
              </a:rPr>
              <a:t>Vergiden muaf esnafa yaptıkları ödemeler,</a:t>
            </a:r>
          </a:p>
          <a:p>
            <a:pPr lvl="1" algn="just" eaLnBrk="1" hangingPunct="1">
              <a:defRPr/>
            </a:pPr>
            <a:endParaRPr lang="tr-TR" altLang="tr-TR" sz="1200" b="1" dirty="0">
              <a:latin typeface="+mn-lt"/>
            </a:endParaRPr>
          </a:p>
          <a:p>
            <a:pPr lvl="1" indent="352425" eaLnBrk="1" hangingPunct="1">
              <a:defRPr/>
            </a:pPr>
            <a:r>
              <a:rPr lang="tr-TR" altLang="tr-TR" sz="2200" b="1" dirty="0">
                <a:solidFill>
                  <a:srgbClr val="C00000"/>
                </a:solidFill>
                <a:latin typeface="+mn-lt"/>
              </a:rPr>
              <a:t>üzerinden, beyan ettikleri stopajları da artırılabilecek.</a:t>
            </a:r>
          </a:p>
        </p:txBody>
      </p:sp>
    </p:spTree>
    <p:extLst>
      <p:ext uri="{BB962C8B-B14F-4D97-AF65-F5344CB8AC3E}">
        <p14:creationId xmlns:p14="http://schemas.microsoft.com/office/powerpoint/2010/main" val="33480079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Paralaks</Template>
  <TotalTime>1931</TotalTime>
  <Words>2407</Words>
  <Application>Microsoft Office PowerPoint</Application>
  <PresentationFormat>Geniş ekran</PresentationFormat>
  <Paragraphs>433</Paragraphs>
  <Slides>36</Slides>
  <Notes>23</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36</vt:i4>
      </vt:variant>
    </vt:vector>
  </HeadingPairs>
  <TitlesOfParts>
    <vt:vector size="44" baseType="lpstr">
      <vt:lpstr>Arial</vt:lpstr>
      <vt:lpstr>Calibri</vt:lpstr>
      <vt:lpstr>Cambria</vt:lpstr>
      <vt:lpstr>Corbel</vt:lpstr>
      <vt:lpstr>Times New Roman</vt:lpstr>
      <vt:lpstr>Trebuchet MS</vt:lpstr>
      <vt:lpstr>Wingdings</vt:lpstr>
      <vt:lpstr>Paralaks</vt:lpstr>
      <vt:lpstr>PowerPoint Sunusu</vt:lpstr>
      <vt:lpstr>KANUNA GENEL BAKIŞ </vt:lpstr>
      <vt:lpstr>MATRAH ve VERGİ ARTIRIMI</vt:lpstr>
      <vt:lpstr>GELİR VERGİSİ MATRAH ARTIRIMI (I) </vt:lpstr>
      <vt:lpstr>GELİR VERGİSİ MATRAH ARTIRIMI (Örnek)</vt:lpstr>
      <vt:lpstr>KURUMLAR VERGİSİ MATRAH ARTIRIMI (I)</vt:lpstr>
      <vt:lpstr>KURUMLAR VERGİSİ MATRAH ARTIRIMI (II)</vt:lpstr>
      <vt:lpstr> GELİR ve KURUMLAR VERGİSİ MATRAH ARTIRIMINA İLİŞKİN ORTAK HÜKÜMLER</vt:lpstr>
      <vt:lpstr>GELİR (STOPAJ) ve KURUMLAR (STOPAJ)  VERGİSİ ARTIRIMI</vt:lpstr>
      <vt:lpstr>PowerPoint Sunusu</vt:lpstr>
      <vt:lpstr>SERBEST MESLEK ve KİRA STOPAJINDA ARTIRIM</vt:lpstr>
      <vt:lpstr>KATMA DEĞER VERGİSİ ARTIRIMI</vt:lpstr>
      <vt:lpstr>6736 Sayılı Bazı Alacakların Yeniden Yapılandırılmasına İlişkin Kanun Kapsamında KDV Artırımında Bulunanların Özel Esaslar (SMİYB)Karşısındaki Durumu </vt:lpstr>
      <vt:lpstr>MATRAH ve VERGİ ARTIRIMINA İLİŞKİN ORTAK HÜKÜMLER</vt:lpstr>
      <vt:lpstr> İŞLETMEDE BULUNDUĞU HALDE KAYITLARDA YER ALMAYAN KIYMETLER</vt:lpstr>
      <vt:lpstr>KAYITLARDA YER ALDIĞI HALDE İŞLETMEDE BULUNMAYAN EMTİA</vt:lpstr>
      <vt:lpstr>KAYITLARDA YER ALDIĞI HALDE İŞLETMEDE BULUNMAYAN KASA MEVCUDU VE ORTAKLARDAN ALACAKLAR</vt:lpstr>
      <vt:lpstr>YURT DIŞINDAKİ VARLIKLARIN BEYANI (I) (VARLIK BARIŞI)</vt:lpstr>
      <vt:lpstr>YURT DIŞINDAKİ VARLIKLARIN BEYANI (II)</vt:lpstr>
      <vt:lpstr>YURT İÇİ VARLIKLARIN BEYANI </vt:lpstr>
      <vt:lpstr>VARLIK BEYANI ORTAK HÜKÜMLER</vt:lpstr>
      <vt:lpstr>KANUNDAN YARARLANMA GENEL ŞARTLARI</vt:lpstr>
      <vt:lpstr>BAŞVURU, TAKSİT SAYISI VE ÖDEME SÜRESİ </vt:lpstr>
      <vt:lpstr>TAKSİTLİ ÖDEMELER</vt:lpstr>
      <vt:lpstr>İŞLETMEDE MEVCUT OLDUĞU HALDE KAYITLARDA YER ALMAYAN EMTİA, MAKİNE, TEÇHİZAT VE DEMİRBAŞLARA İLİŞKİN KAYITLARIN DÜZELTİLMESİ</vt:lpstr>
      <vt:lpstr>PowerPoint Sunusu</vt:lpstr>
      <vt:lpstr>Örnek (STOK ALIMI) :  Tekstil işi ile iştigal eden BDR AŞ. stoklarında bulunan ancak kayıtlarında yer almayan 10.000 KG. KUMAŞ’ı KG Bedeli 10 TL’den olmak üzere  10/10/2016 tarihi itibarıyla beyan etmiştir. % 8 oranlı KDV’ye tabi olan Kumaş’ın, toplam beyan değeri 10.000 KG x 10 TL = 100.000 TL + %4 KDV ’dir. Şirketin bu bildirimine ilişkin muhasebe kayıtları aşağıdaki şekilde olacaktır.</vt:lpstr>
      <vt:lpstr>Örnek DEMİRBAŞ ALIMI : BDR A.Ş.. kayıtlarında yer almayan makine ve cihazlarını kayda almak istemektedir. % 18 oranlı KDV’ye tabi olan (KDV ORANI %10 olarak hesaplanacaktır.) TEKSTİL DİKİŞ MAKİNALARININ ’ mükellefçe belirlenen rayiç bedeli 100.000 TL olup, envantere alınmasına ilişkin muhasebe kayıtları şu şekilde gerçekleşecektir.  </vt:lpstr>
      <vt:lpstr>BDR A.Ş. kayıtlarında yer almayan ve 6736 sayılı Kanundan faydalanılarak beyan edilen Makinalara ilişkin 31/12/2016 tarihinde aşağıdaki şekilde bir muhasebe kaydı yapacaktır.</vt:lpstr>
      <vt:lpstr>KAYITLARDA YER ALDIĞI HÂLDE İŞLETMEDE MEVCUT OLMAYAN KASA MEVCUDU VE ORTAKLARDAN ALACAKLARIN BEYANI </vt:lpstr>
      <vt:lpstr>Kayıtlarda Yer Aldığı Hâlde İşletmede Mevcut Olmayan Kasa Mevcudu Ve Ortaklardan Alacakların Beyanına İlişkin   Vergisel Yükümlülükler Ve Muhasebe Kayıtları </vt:lpstr>
      <vt:lpstr>PowerPoint Sunusu</vt:lpstr>
      <vt:lpstr>Örnek - (C) A.Ş.’nin, 31/12/2015 tarihli bilançosunda ortaklardan alacak ve ortaklara borç tutarları, bilanço hesapları itibarıyla aşağıdaki gibi olup, beyan tarihi olan 13/10/2016 tarihi itibarıyla bu tutarların değişmediği varsayılmıştır. Ayrıca, mükellef kurumun ortaklardan alacaklar hesabında izlenmesi gerekirken “126. Diğer   Çeşitli Alacaklar” hesabında izlediği 100.000 TL bulunmaktadır.  - 126. Diğer Çeşitli Alacaklar hesabı ............. 100.000 TL  - 131. Ortaklardan Alacaklar hesabı ............... 200.000 TL  - 231. Ortaklardan Alacaklar hesabı ............... 150.000 TL  - 331. Ortaklara Borçlar hesabı ....................(170.000) TL  - 431. Ortaklara Borçlar hesabı ................... (120.000) TL  Bu çerçevede;  Beyan tutarı :[100.000+(200.000+150.000)-(170.000+120.000) =] 160.000 TL  Hesaplanan vergi: .......................................................... (160.000 x %3=) 4.800 TL  olacaktır.  Anılan mükellef, söz konusu tutarı beyan etmesi hâlinde beyan edilen bu tutar üzerinden hesaplanan vergiyi beyanname verme süresinde ödeyecektir.  Beyanla ilgili muhasebe kayıtları aşağıdaki şekilde olacaktır.  - Bilançoda görülmekle birlikte işletmede bulunmayan ortaklardan alacakların düşülmesi: </vt:lpstr>
      <vt:lpstr>Örnek - (Y) Limited Şirketinin, 31/12/2015 tarihli bilançosunda  131 ortaklardan alacak  tutarı 240.000 TL dir. Anılan mükellef, söz konusu tutarı beyan etmesi hâlinde beyan edilen tutar üzerinden hesaplanan vergiyi beyanname verme süresinde ödeyecektir   Mükellef, bu beyanıyla ilgili muhasebe kayıtlarını yaparken düzeltmeden kaynaklanan işlemler nedeniyle “689. Diğer Olağandışı Gider ve Zararlar” hesabı yerine bilançonun aktifinde bir geçici hesap oluşturma tercihinde bulunmuştur. </vt:lpstr>
      <vt:lpstr>Diğer Hususlar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GGM</dc:creator>
  <cp:lastModifiedBy>SERDAR KARAKUŞ</cp:lastModifiedBy>
  <cp:revision>207</cp:revision>
  <cp:lastPrinted>2016-10-11T10:43:17Z</cp:lastPrinted>
  <dcterms:created xsi:type="dcterms:W3CDTF">2016-04-15T06:58:29Z</dcterms:created>
  <dcterms:modified xsi:type="dcterms:W3CDTF">2016-10-12T06:33:10Z</dcterms:modified>
</cp:coreProperties>
</file>