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5"/>
  </p:notesMasterIdLst>
  <p:sldIdLst>
    <p:sldId id="257" r:id="rId2"/>
    <p:sldId id="258" r:id="rId3"/>
    <p:sldId id="261" r:id="rId4"/>
    <p:sldId id="267" r:id="rId5"/>
    <p:sldId id="264" r:id="rId6"/>
    <p:sldId id="281" r:id="rId7"/>
    <p:sldId id="262" r:id="rId8"/>
    <p:sldId id="277" r:id="rId9"/>
    <p:sldId id="278" r:id="rId10"/>
    <p:sldId id="265" r:id="rId11"/>
    <p:sldId id="263" r:id="rId12"/>
    <p:sldId id="266" r:id="rId13"/>
    <p:sldId id="275" r:id="rId14"/>
    <p:sldId id="268" r:id="rId15"/>
    <p:sldId id="269" r:id="rId16"/>
    <p:sldId id="270" r:id="rId17"/>
    <p:sldId id="276" r:id="rId18"/>
    <p:sldId id="279" r:id="rId19"/>
    <p:sldId id="271" r:id="rId20"/>
    <p:sldId id="272" r:id="rId21"/>
    <p:sldId id="273" r:id="rId22"/>
    <p:sldId id="280" r:id="rId23"/>
    <p:sldId id="274" r:id="rId2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6044FE-690C-42AC-A892-EC33AA305677}" type="datetimeFigureOut">
              <a:rPr lang="tr-TR" smtClean="0"/>
              <a:t>5.12.2017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1A154-9900-4775-8C4F-0ADA204A07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2473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1A154-9900-4775-8C4F-0ADA204A07BB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682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26A7-BD1C-41DF-AB51-8C0B4095FE45}" type="datetimeFigureOut">
              <a:rPr lang="tr-TR" smtClean="0"/>
              <a:t>5.12.2017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0AA4-4ED1-481B-B243-BA9BFD7212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7541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26A7-BD1C-41DF-AB51-8C0B4095FE45}" type="datetimeFigureOut">
              <a:rPr lang="tr-TR" smtClean="0"/>
              <a:t>5.12.2017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0AA4-4ED1-481B-B243-BA9BFD7212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8620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26A7-BD1C-41DF-AB51-8C0B4095FE45}" type="datetimeFigureOut">
              <a:rPr lang="tr-TR" smtClean="0"/>
              <a:t>5.12.2017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0AA4-4ED1-481B-B243-BA9BFD7212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041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26A7-BD1C-41DF-AB51-8C0B4095FE45}" type="datetimeFigureOut">
              <a:rPr lang="tr-TR" smtClean="0"/>
              <a:t>5.12.2017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0AA4-4ED1-481B-B243-BA9BFD7212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06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26A7-BD1C-41DF-AB51-8C0B4095FE45}" type="datetimeFigureOut">
              <a:rPr lang="tr-TR" smtClean="0"/>
              <a:t>5.12.2017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0AA4-4ED1-481B-B243-BA9BFD7212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5654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26A7-BD1C-41DF-AB51-8C0B4095FE45}" type="datetimeFigureOut">
              <a:rPr lang="tr-TR" smtClean="0"/>
              <a:t>5.12.2017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0AA4-4ED1-481B-B243-BA9BFD7212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7384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26A7-BD1C-41DF-AB51-8C0B4095FE45}" type="datetimeFigureOut">
              <a:rPr lang="tr-TR" smtClean="0"/>
              <a:t>5.12.2017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0AA4-4ED1-481B-B243-BA9BFD7212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39137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26A7-BD1C-41DF-AB51-8C0B4095FE45}" type="datetimeFigureOut">
              <a:rPr lang="tr-TR" smtClean="0"/>
              <a:t>5.12.2017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0AA4-4ED1-481B-B243-BA9BFD7212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78027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26A7-BD1C-41DF-AB51-8C0B4095FE45}" type="datetimeFigureOut">
              <a:rPr lang="tr-TR" smtClean="0"/>
              <a:t>5.12.2017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0AA4-4ED1-481B-B243-BA9BFD7212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74341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26A7-BD1C-41DF-AB51-8C0B4095FE45}" type="datetimeFigureOut">
              <a:rPr lang="tr-TR" smtClean="0"/>
              <a:t>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0AA4-4ED1-481B-B243-BA9BFD7212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621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26A7-BD1C-41DF-AB51-8C0B4095FE45}" type="datetimeFigureOut">
              <a:rPr lang="tr-TR" smtClean="0"/>
              <a:t>5.12.2017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1430AA4-4ED1-481B-B243-BA9BFD7212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473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26A7-BD1C-41DF-AB51-8C0B4095FE45}" type="datetimeFigureOut">
              <a:rPr lang="tr-TR" smtClean="0"/>
              <a:t>5.12.2017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0AA4-4ED1-481B-B243-BA9BFD7212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56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26A7-BD1C-41DF-AB51-8C0B4095FE45}" type="datetimeFigureOut">
              <a:rPr lang="tr-TR" smtClean="0"/>
              <a:t>5.12.2017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0AA4-4ED1-481B-B243-BA9BFD7212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2545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26A7-BD1C-41DF-AB51-8C0B4095FE45}" type="datetimeFigureOut">
              <a:rPr lang="tr-TR" smtClean="0"/>
              <a:t>5.12.2017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0AA4-4ED1-481B-B243-BA9BFD7212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801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26A7-BD1C-41DF-AB51-8C0B4095FE45}" type="datetimeFigureOut">
              <a:rPr lang="tr-TR" smtClean="0"/>
              <a:t>5.12.2017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0AA4-4ED1-481B-B243-BA9BFD7212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6903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26A7-BD1C-41DF-AB51-8C0B4095FE45}" type="datetimeFigureOut">
              <a:rPr lang="tr-TR" smtClean="0"/>
              <a:t>5.12.2017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0AA4-4ED1-481B-B243-BA9BFD7212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4764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26A7-BD1C-41DF-AB51-8C0B4095FE45}" type="datetimeFigureOut">
              <a:rPr lang="tr-TR" smtClean="0"/>
              <a:t>5.12.2017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0AA4-4ED1-481B-B243-BA9BFD7212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1835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26A7-BD1C-41DF-AB51-8C0B4095FE45}" type="datetimeFigureOut">
              <a:rPr lang="tr-TR" smtClean="0"/>
              <a:t>5.12.2017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0AA4-4ED1-481B-B243-BA9BFD7212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4431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A3626A7-BD1C-41DF-AB51-8C0B4095FE45}" type="datetimeFigureOut">
              <a:rPr lang="tr-TR" smtClean="0"/>
              <a:t>5.12.2017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1430AA4-4ED1-481B-B243-BA9BFD7212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2393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aber7.com/etiket/yaz+saati" TargetMode="Externa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 descr="C:\Users\SERDAR\Pictures\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8595" y="3864979"/>
            <a:ext cx="6858000" cy="2112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68651" y="720305"/>
            <a:ext cx="10152723" cy="3342736"/>
          </a:xfrm>
        </p:spPr>
        <p:txBody>
          <a:bodyPr>
            <a:noAutofit/>
          </a:bodyPr>
          <a:lstStyle/>
          <a:p>
            <a:pPr marR="0" rtl="0"/>
            <a:r>
              <a:rPr lang="tr-TR" sz="4800" b="1" dirty="0">
                <a:solidFill>
                  <a:schemeClr val="accent1">
                    <a:lumMod val="75000"/>
                  </a:schemeClr>
                </a:solidFill>
              </a:rPr>
              <a:t>7061 Sayılı Bazı Vergi Kanunları İle Diğer Bazı Kanunlarda Değişiklik Yapılmasına Dair </a:t>
            </a:r>
            <a:r>
              <a:rPr lang="tr-TR" sz="4800" b="1" u="sng" dirty="0">
                <a:solidFill>
                  <a:schemeClr val="accent1">
                    <a:lumMod val="75000"/>
                  </a:schemeClr>
                </a:solidFill>
              </a:rPr>
              <a:t>Çorba</a:t>
            </a:r>
            <a:r>
              <a:rPr lang="tr-TR" sz="4800" b="1" dirty="0">
                <a:solidFill>
                  <a:schemeClr val="accent1">
                    <a:lumMod val="75000"/>
                  </a:schemeClr>
                </a:solidFill>
              </a:rPr>
              <a:t> Kanun</a:t>
            </a:r>
          </a:p>
        </p:txBody>
      </p:sp>
    </p:spTree>
    <p:extLst>
      <p:ext uri="{BB962C8B-B14F-4D97-AF65-F5344CB8AC3E}">
        <p14:creationId xmlns:p14="http://schemas.microsoft.com/office/powerpoint/2010/main" val="255679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84309" y="365760"/>
            <a:ext cx="10018713" cy="1752599"/>
          </a:xfrm>
        </p:spPr>
        <p:txBody>
          <a:bodyPr>
            <a:normAutofit/>
          </a:bodyPr>
          <a:lstStyle/>
          <a:p>
            <a:pPr marR="0" rtl="0"/>
            <a:r>
              <a:rPr lang="nn-NO" sz="5400" b="1" dirty="0">
                <a:solidFill>
                  <a:srgbClr val="FF0000"/>
                </a:solidFill>
              </a:rPr>
              <a:t>3065 sayılı Katma Değer Vergisi Kanunu Düzenlemeleri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393746" cy="4108705"/>
          </a:xfrm>
        </p:spPr>
        <p:txBody>
          <a:bodyPr>
            <a:normAutofit lnSpcReduction="10000"/>
          </a:bodyPr>
          <a:lstStyle/>
          <a:p>
            <a:r>
              <a:rPr lang="tr-TR" i="1" dirty="0"/>
              <a:t>Katma Değer Vergisi Kanununa </a:t>
            </a:r>
            <a:r>
              <a:rPr lang="tr-TR" i="1" dirty="0" smtClean="0"/>
              <a:t>eklenen geçici </a:t>
            </a:r>
            <a:r>
              <a:rPr lang="tr-TR" i="1" dirty="0"/>
              <a:t>38 inci madde ile Eğitimde Fırsatları Artırma ve Teknolojiyi İyileştirme Hareketi </a:t>
            </a:r>
            <a:r>
              <a:rPr lang="tr-TR" b="1" i="1" dirty="0"/>
              <a:t>(FATİH) Projesi kapsamında </a:t>
            </a:r>
            <a:r>
              <a:rPr lang="tr-TR" i="1" dirty="0"/>
              <a:t>yapılan mal ve hizmet alımlarına ilişkin başta </a:t>
            </a:r>
            <a:r>
              <a:rPr lang="tr-TR" b="1" i="1" u="sng" dirty="0" smtClean="0"/>
              <a:t>KDV olmak </a:t>
            </a:r>
            <a:r>
              <a:rPr lang="tr-TR" b="1" i="1" u="sng" dirty="0"/>
              <a:t>üzere, diğer vergi ve benzeri mali yükümlülüklerde istisna sağlanmak suretiyle </a:t>
            </a:r>
            <a:r>
              <a:rPr lang="tr-TR" i="1" dirty="0"/>
              <a:t>idare ve proje yüklenicilerinin maliyetlerinin düşürülerek, Millî Eğitim Bakanlığı tarafından bu Proje kapsamında yapılacak harcamaların azaltılması </a:t>
            </a:r>
            <a:r>
              <a:rPr lang="tr-TR" i="1" dirty="0" smtClean="0"/>
              <a:t>amaçlanmaktadır.</a:t>
            </a:r>
          </a:p>
          <a:p>
            <a:r>
              <a:rPr lang="tr-TR" b="1" dirty="0"/>
              <a:t>İmalat Sanayii Yatırımlarında İnşaat İşleri Nedeniyle Vergisinin İadesi</a:t>
            </a:r>
            <a:endParaRPr lang="tr-TR" dirty="0"/>
          </a:p>
          <a:p>
            <a:r>
              <a:rPr lang="tr-TR" dirty="0"/>
              <a:t>Katma Değer Vergisi Kanunu’nun geçici 37. maddesinde yapılan değişiklikle, imalât sanayii yatırımları nedeniyle </a:t>
            </a:r>
            <a:r>
              <a:rPr lang="tr-TR" b="1" dirty="0"/>
              <a:t>2017 yılında yapılan inşaat harcamaları nedeniyle </a:t>
            </a:r>
            <a:r>
              <a:rPr lang="tr-TR" dirty="0"/>
              <a:t>yüklenilen </a:t>
            </a:r>
            <a:r>
              <a:rPr lang="tr-TR" b="1" dirty="0" smtClean="0"/>
              <a:t>KDV’nin iadesi </a:t>
            </a:r>
            <a:r>
              <a:rPr lang="tr-TR" b="1" dirty="0"/>
              <a:t>uygulamasının, 2018 yılı için de uygulanması sağlanmıştır.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5572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tr-TR" sz="5400" b="1" dirty="0" smtClean="0">
                <a:solidFill>
                  <a:srgbClr val="FF0000"/>
                </a:solidFill>
              </a:rPr>
              <a:t>Özel </a:t>
            </a:r>
            <a:r>
              <a:rPr lang="tr-TR" sz="5400" b="1" dirty="0" smtClean="0">
                <a:solidFill>
                  <a:srgbClr val="FF0000"/>
                </a:solidFill>
              </a:rPr>
              <a:t>iletişim </a:t>
            </a:r>
            <a:r>
              <a:rPr lang="tr-TR" sz="5400" b="1" dirty="0" smtClean="0">
                <a:solidFill>
                  <a:srgbClr val="FF0000"/>
                </a:solidFill>
              </a:rPr>
              <a:t>Vergisi </a:t>
            </a:r>
            <a:r>
              <a:rPr lang="tr-TR" sz="5400" b="1" dirty="0">
                <a:solidFill>
                  <a:srgbClr val="FF0000"/>
                </a:solidFill>
              </a:rPr>
              <a:t>Kanununda Yapılan Değişiklikler 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i="1" dirty="0"/>
              <a:t>Hali hazırda;</a:t>
            </a:r>
            <a:endParaRPr lang="tr-TR" dirty="0"/>
          </a:p>
          <a:p>
            <a:r>
              <a:rPr lang="tr-TR" i="1" dirty="0"/>
              <a:t> Mobil elektronik haberleşme işletmeciliği kapsamındaki </a:t>
            </a:r>
            <a:r>
              <a:rPr lang="tr-TR" b="1" i="1" dirty="0"/>
              <a:t>haberleşme hizmetleri %25,</a:t>
            </a:r>
            <a:endParaRPr lang="tr-TR" b="1" dirty="0"/>
          </a:p>
          <a:p>
            <a:r>
              <a:rPr lang="tr-TR" i="1" dirty="0"/>
              <a:t>Radyo ve televizyon yayınlarının uydu platformu ve kablo ortamından iletilmesine ilişkin </a:t>
            </a:r>
            <a:r>
              <a:rPr lang="tr-TR" b="1" i="1" dirty="0"/>
              <a:t>hizmetler %15,</a:t>
            </a:r>
            <a:endParaRPr lang="tr-TR" b="1" dirty="0"/>
          </a:p>
          <a:p>
            <a:r>
              <a:rPr lang="tr-TR" i="1" dirty="0"/>
              <a:t>Kablolu, kablosuz ve mobil internet servis sağlayıcılığı hizmeti %5, olan Özel İletişim Vergisi oranı;</a:t>
            </a:r>
            <a:endParaRPr lang="tr-TR" dirty="0"/>
          </a:p>
          <a:p>
            <a:r>
              <a:rPr lang="tr-TR" i="1" dirty="0"/>
              <a:t> -Konuşma, internet, yayıncılık gibi haberleşme hizmetlerinden farklı farklı alınan ÖİV, her bir hizmet için </a:t>
            </a:r>
            <a:r>
              <a:rPr lang="tr-TR" b="1" i="1" u="sng" dirty="0">
                <a:solidFill>
                  <a:srgbClr val="FF0000"/>
                </a:solidFill>
              </a:rPr>
              <a:t>sadece ve tek olarak % 7,5 olacak. </a:t>
            </a:r>
            <a:endParaRPr lang="tr-TR" b="1" u="sng" dirty="0">
              <a:solidFill>
                <a:srgbClr val="FF000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288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tr-TR" sz="5400" b="1" dirty="0">
                <a:solidFill>
                  <a:srgbClr val="FF0000"/>
                </a:solidFill>
              </a:rPr>
              <a:t>4760 sayılı Özel Tüketim Vergisi Kanunu Düzenlemeleri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179577" y="1536193"/>
            <a:ext cx="10652760" cy="5230368"/>
          </a:xfrm>
        </p:spPr>
        <p:txBody>
          <a:bodyPr/>
          <a:lstStyle/>
          <a:p>
            <a:r>
              <a:rPr lang="tr-TR" dirty="0"/>
              <a:t>Otomobil, arazi taşıtı, SUV ve benzeri taşıtların engelliler tarafından ilk iktisabında uygulanan istisnanın, </a:t>
            </a:r>
            <a:r>
              <a:rPr lang="tr-TR" dirty="0" smtClean="0"/>
              <a:t> alınan aracın </a:t>
            </a:r>
            <a:r>
              <a:rPr lang="tr-TR" dirty="0"/>
              <a:t>değerinin </a:t>
            </a:r>
            <a:r>
              <a:rPr lang="tr-TR" b="1" dirty="0"/>
              <a:t>200.000 liranın altında olması şartıyla s</a:t>
            </a:r>
            <a:r>
              <a:rPr lang="tr-TR" dirty="0"/>
              <a:t>ağlanması öngörülmüş, </a:t>
            </a:r>
            <a:r>
              <a:rPr lang="tr-TR" b="1" dirty="0"/>
              <a:t>motor silindir hacmine bağlı sınırlama ise kaldırılmıştır.</a:t>
            </a:r>
          </a:p>
          <a:p>
            <a:r>
              <a:rPr lang="tr-TR" dirty="0"/>
              <a:t>Düzenleme 01.01.2018 tarihinde yürürlüğe girecektir</a:t>
            </a:r>
          </a:p>
          <a:p>
            <a:pPr marL="0" indent="0" algn="ctr">
              <a:buNone/>
            </a:pPr>
            <a:r>
              <a:rPr lang="tr-TR" dirty="0"/>
              <a:t>Not: Önceden Motor hacmi 1,6’ya kadar olan tüm araçlar limit sınırlaması olmaksızın ÖTV’siz alınmaktaydı.</a:t>
            </a:r>
          </a:p>
        </p:txBody>
      </p:sp>
    </p:spTree>
    <p:extLst>
      <p:ext uri="{BB962C8B-B14F-4D97-AF65-F5344CB8AC3E}">
        <p14:creationId xmlns:p14="http://schemas.microsoft.com/office/powerpoint/2010/main" val="461265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5400" b="1" dirty="0">
                <a:solidFill>
                  <a:srgbClr val="FF0000"/>
                </a:solidFill>
              </a:rPr>
              <a:t>Meyveli Gazozların ve </a:t>
            </a:r>
            <a:r>
              <a:rPr lang="tr-TR" sz="5400" b="1" dirty="0" err="1">
                <a:solidFill>
                  <a:srgbClr val="FF0000"/>
                </a:solidFill>
              </a:rPr>
              <a:t>Makaronların</a:t>
            </a:r>
            <a:r>
              <a:rPr lang="tr-TR" sz="5400" b="1" dirty="0">
                <a:solidFill>
                  <a:srgbClr val="FF0000"/>
                </a:solidFill>
              </a:rPr>
              <a:t> ÖTV kapsamına alınması 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265730" cy="3916681"/>
          </a:xfrm>
        </p:spPr>
        <p:txBody>
          <a:bodyPr/>
          <a:lstStyle/>
          <a:p>
            <a:r>
              <a:rPr lang="tr-TR" dirty="0"/>
              <a:t>S</a:t>
            </a:r>
            <a:r>
              <a:rPr lang="tr-TR" dirty="0" smtClean="0"/>
              <a:t>ade </a:t>
            </a:r>
            <a:r>
              <a:rPr lang="tr-TR" dirty="0"/>
              <a:t>ve meyveli gazozlar </a:t>
            </a:r>
            <a:r>
              <a:rPr lang="tr-TR" dirty="0" err="1" smtClean="0"/>
              <a:t>makaronlar</a:t>
            </a:r>
            <a:r>
              <a:rPr lang="tr-TR" dirty="0" smtClean="0"/>
              <a:t>, başta </a:t>
            </a:r>
            <a:r>
              <a:rPr lang="tr-TR" dirty="0"/>
              <a:t>olmak üzere bazı mallar özel tüketim vergisi kapsamına alınmış</a:t>
            </a:r>
            <a:r>
              <a:rPr lang="tr-TR" dirty="0" smtClean="0"/>
              <a:t>,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- </a:t>
            </a:r>
            <a:r>
              <a:rPr lang="tr-TR" dirty="0" smtClean="0"/>
              <a:t>Kapsama </a:t>
            </a:r>
            <a:r>
              <a:rPr lang="tr-TR" dirty="0"/>
              <a:t>alınan </a:t>
            </a:r>
            <a:r>
              <a:rPr lang="tr-TR" b="1" dirty="0"/>
              <a:t>içeceklerin vergi oranı %10</a:t>
            </a:r>
            <a:r>
              <a:rPr lang="tr-TR" dirty="0"/>
              <a:t>, </a:t>
            </a:r>
            <a:r>
              <a:rPr lang="tr-TR" dirty="0" err="1"/>
              <a:t>makaronun</a:t>
            </a:r>
            <a:r>
              <a:rPr lang="tr-TR" dirty="0"/>
              <a:t> vergi oranı %65,25, </a:t>
            </a:r>
            <a:r>
              <a:rPr lang="tr-TR" dirty="0" smtClean="0"/>
              <a:t>olarak </a:t>
            </a:r>
            <a:r>
              <a:rPr lang="tr-TR" dirty="0"/>
              <a:t>öngörülmüştür</a:t>
            </a:r>
            <a:r>
              <a:rPr lang="tr-TR" dirty="0" smtClean="0"/>
              <a:t>.</a:t>
            </a:r>
          </a:p>
          <a:p>
            <a:pPr algn="ctr"/>
            <a:r>
              <a:rPr lang="tr-TR" dirty="0"/>
              <a:t> </a:t>
            </a:r>
            <a:r>
              <a:rPr lang="tr-TR" b="1" dirty="0">
                <a:solidFill>
                  <a:srgbClr val="FFC000"/>
                </a:solidFill>
              </a:rPr>
              <a:t>LİMONATA</a:t>
            </a:r>
            <a:r>
              <a:rPr lang="tr-TR" dirty="0"/>
              <a:t> </a:t>
            </a:r>
            <a:r>
              <a:rPr lang="tr-TR" dirty="0" smtClean="0"/>
              <a:t>VE %100 Meyve Suyu Hariç </a:t>
            </a:r>
            <a:r>
              <a:rPr lang="tr-TR" dirty="0" smtClean="0">
                <a:sym typeface="Wingdings" panose="05000000000000000000" pitchFamily="2" charset="2"/>
              </a:rPr>
              <a:t>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235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R="0" rtl="0"/>
            <a:r>
              <a:rPr lang="tr-TR" sz="3200" b="1" dirty="0" smtClean="0">
                <a:solidFill>
                  <a:srgbClr val="FF0000"/>
                </a:solidFill>
              </a:rPr>
              <a:t>Şans Oyunları İle Gerçek Ve Tüzel Kişilerce Düzenlenen Yarışma Ve Çekilişlerde Kazanılan İkramiyeler İçin Uygulanan Veraset Ve İntikal Vergisi Oranının %20’ye Çıkarıldı</a:t>
            </a:r>
            <a:endParaRPr lang="tr-TR" sz="3200" b="1" dirty="0">
              <a:solidFill>
                <a:srgbClr val="FF0000"/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284018" cy="4191001"/>
          </a:xfrm>
        </p:spPr>
        <p:txBody>
          <a:bodyPr>
            <a:normAutofit/>
          </a:bodyPr>
          <a:lstStyle/>
          <a:p>
            <a:r>
              <a:rPr lang="tr-TR" i="1" dirty="0"/>
              <a:t>Veraset ve İntikal Vergisi Kanunu’nun “Nispetler” başlıklı 16 </a:t>
            </a:r>
            <a:r>
              <a:rPr lang="tr-TR" i="1" dirty="0" err="1"/>
              <a:t>ncı</a:t>
            </a:r>
            <a:r>
              <a:rPr lang="tr-TR" i="1" dirty="0"/>
              <a:t> maddesinde yer alan ve şans oyunları ile gerçek ve tüzel kişilerce düzenlenen yarışma ve çekilişlerde kazanılan ikramiyeler için uygulanan</a:t>
            </a:r>
            <a:r>
              <a:rPr lang="tr-TR" b="1" i="1" dirty="0"/>
              <a:t> %10 nispetindeki </a:t>
            </a:r>
            <a:r>
              <a:rPr lang="tr-TR" sz="2800" b="1" i="1" dirty="0">
                <a:solidFill>
                  <a:srgbClr val="FF0000"/>
                </a:solidFill>
              </a:rPr>
              <a:t>veraset ve intikal vergisi oranının </a:t>
            </a:r>
            <a:r>
              <a:rPr lang="tr-TR" sz="2800" b="1" i="1" u="sng" dirty="0">
                <a:solidFill>
                  <a:srgbClr val="FF0000"/>
                </a:solidFill>
              </a:rPr>
              <a:t>%20’ye çıkartılmıştır</a:t>
            </a:r>
            <a:r>
              <a:rPr lang="tr-TR" sz="2800" b="1" i="1" u="sng" dirty="0" smtClean="0">
                <a:solidFill>
                  <a:srgbClr val="FF0000"/>
                </a:solidFill>
              </a:rPr>
              <a:t>.</a:t>
            </a:r>
          </a:p>
          <a:p>
            <a:endParaRPr lang="tr-TR" sz="2800" b="1" i="1" u="sng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Yani Size Çekilişler 100.000 TL </a:t>
            </a:r>
            <a:r>
              <a:rPr lang="tr-TR" dirty="0" err="1" smtClean="0"/>
              <a:t>lik</a:t>
            </a:r>
            <a:r>
              <a:rPr lang="tr-TR" dirty="0" smtClean="0"/>
              <a:t> bir araba çıkarsa, arabayı almadan önce </a:t>
            </a:r>
            <a:r>
              <a:rPr lang="tr-TR" b="1" dirty="0" smtClean="0"/>
              <a:t>20.000 TL’sini devlete ödemeniz gerekiyor</a:t>
            </a:r>
            <a:endParaRPr lang="tr-TR" b="1" dirty="0"/>
          </a:p>
        </p:txBody>
      </p:sp>
      <p:sp>
        <p:nvSpPr>
          <p:cNvPr id="4" name="Dikdörtgen 3"/>
          <p:cNvSpPr/>
          <p:nvPr/>
        </p:nvSpPr>
        <p:spPr>
          <a:xfrm>
            <a:off x="8326286" y="4016167"/>
            <a:ext cx="250935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%20 </a:t>
            </a:r>
            <a:endParaRPr lang="tr-T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3356014" y="4300834"/>
            <a:ext cx="16001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%10 </a:t>
            </a:r>
            <a:endParaRPr lang="tr-T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790313" y="4293427"/>
            <a:ext cx="5453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x</a:t>
            </a:r>
            <a:endParaRPr lang="tr-TR" sz="5400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9573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tr-TR" b="1" i="0" u="none" strike="noStrike" baseline="0" dirty="0" smtClean="0">
                <a:solidFill>
                  <a:srgbClr val="5B9BD5"/>
                </a:solidFill>
                <a:latin typeface="Times New Roman" panose="02020603050405020304" pitchFamily="18" charset="0"/>
              </a:rPr>
              <a:t> </a:t>
            </a:r>
            <a:r>
              <a:rPr lang="tr-TR" sz="4900" b="1" dirty="0" smtClean="0">
                <a:solidFill>
                  <a:srgbClr val="FF0000"/>
                </a:solidFill>
              </a:rPr>
              <a:t>Kira Gelirlerinde Uygulanan %25’lik Götürü Gider Oranının %15’e Düşürülmesi</a:t>
            </a:r>
            <a:endParaRPr lang="tr-TR" sz="4900" b="1" dirty="0">
              <a:solidFill>
                <a:srgbClr val="FF0000"/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503474" cy="4191001"/>
          </a:xfrm>
        </p:spPr>
        <p:txBody>
          <a:bodyPr>
            <a:normAutofit/>
          </a:bodyPr>
          <a:lstStyle/>
          <a:p>
            <a:r>
              <a:rPr lang="tr-TR" i="1" dirty="0"/>
              <a:t>Gelir Vergisi Kanunu’nun “Giderler” başlıklı 74 üncü maddesinin üçüncü fıkrasında </a:t>
            </a:r>
            <a:r>
              <a:rPr lang="tr-TR" i="1" dirty="0" smtClean="0"/>
              <a:t>yapılan değişiklik </a:t>
            </a:r>
            <a:r>
              <a:rPr lang="tr-TR" i="1" dirty="0"/>
              <a:t>ile gayrimenkul sermaye iratlarına yönelik olarak mükelleflerin gerçek giderlerine karşılık olmak üzere hasılatlarının %25'i oranında uygulanmakta olan </a:t>
            </a:r>
            <a:r>
              <a:rPr lang="tr-TR" sz="3600" b="1" i="1" u="sng" dirty="0">
                <a:solidFill>
                  <a:srgbClr val="FF0000"/>
                </a:solidFill>
              </a:rPr>
              <a:t>götürü gider oranı %15'e düşürülmektedir.</a:t>
            </a:r>
            <a:endParaRPr lang="tr-TR" sz="3600" b="1" u="sng" dirty="0">
              <a:solidFill>
                <a:srgbClr val="FF0000"/>
              </a:solidFill>
            </a:endParaRPr>
          </a:p>
          <a:p>
            <a:r>
              <a:rPr lang="tr-TR" i="1" dirty="0"/>
              <a:t>2017 yılı için verilecek GMSİ kira gelir beyannamelerinde bu oran dikkate alınacaktır. </a:t>
            </a:r>
            <a:endParaRPr lang="tr-TR" i="1" dirty="0" smtClean="0"/>
          </a:p>
          <a:p>
            <a:r>
              <a:rPr lang="tr-TR" i="1" dirty="0" smtClean="0"/>
              <a:t>Dolayısıyla </a:t>
            </a:r>
            <a:r>
              <a:rPr lang="tr-TR" i="1" dirty="0"/>
              <a:t>mükelleflerin Gerçek Gider veya  Götürü </a:t>
            </a:r>
            <a:r>
              <a:rPr lang="tr-TR" i="1" dirty="0" err="1"/>
              <a:t>Gider’den</a:t>
            </a:r>
            <a:r>
              <a:rPr lang="tr-TR" i="1" dirty="0"/>
              <a:t> hangisini seçeceğine iyi karar vermesi gerekir.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229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tr-TR" sz="4400" b="1" dirty="0">
                <a:solidFill>
                  <a:srgbClr val="FF0000"/>
                </a:solidFill>
              </a:rPr>
              <a:t>Ödeme Emirlerine İtiraz Süresi 15 Güne Çıkarılmıştır.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i="1" dirty="0"/>
              <a:t>6183 sayılı Amme Alacakları Kanunun 15 inci, 55 inci, 56 </a:t>
            </a:r>
            <a:r>
              <a:rPr lang="tr-TR" i="1" dirty="0" err="1"/>
              <a:t>ncı</a:t>
            </a:r>
            <a:r>
              <a:rPr lang="tr-TR" i="1" dirty="0"/>
              <a:t> ve 60 </a:t>
            </a:r>
            <a:r>
              <a:rPr lang="tr-TR" i="1" dirty="0" err="1"/>
              <a:t>ıncı</a:t>
            </a:r>
            <a:r>
              <a:rPr lang="tr-TR" i="1" dirty="0"/>
              <a:t> maddelerinde ve 58 inci maddesinin birinci ve yedinci fıkralarında yer alan </a:t>
            </a:r>
            <a:r>
              <a:rPr lang="tr-TR" i="1" dirty="0">
                <a:solidFill>
                  <a:srgbClr val="FF0000"/>
                </a:solidFill>
              </a:rPr>
              <a:t>“7 günlük itiraz süresi  “15 gün  şeklinde değiştirilmiştir.</a:t>
            </a:r>
            <a:endParaRPr lang="tr-TR" dirty="0">
              <a:solidFill>
                <a:srgbClr val="FF0000"/>
              </a:solidFill>
            </a:endParaRPr>
          </a:p>
          <a:p>
            <a:r>
              <a:rPr lang="tr-TR" i="1" dirty="0"/>
              <a:t>Bu çerçeve</a:t>
            </a:r>
            <a:r>
              <a:rPr lang="tr-TR" i="1" dirty="0" smtClean="0"/>
              <a:t>, </a:t>
            </a:r>
            <a:r>
              <a:rPr lang="tr-TR" i="1" dirty="0"/>
              <a:t>hali hazırda 7 </a:t>
            </a:r>
            <a:r>
              <a:rPr lang="tr-TR" i="1" dirty="0" smtClean="0"/>
              <a:t>Gün olan, </a:t>
            </a:r>
            <a:r>
              <a:rPr lang="tr-TR" i="1" dirty="0"/>
              <a:t>ödeme emri , ihtiyati haciz, Mal bildiriminde bulunmayanlar ve benzeri tebliğlere </a:t>
            </a:r>
            <a:r>
              <a:rPr lang="tr-TR" sz="3200" b="1" i="1" dirty="0">
                <a:solidFill>
                  <a:srgbClr val="FF0000"/>
                </a:solidFill>
              </a:rPr>
              <a:t>15 gün içerisinde </a:t>
            </a:r>
            <a:r>
              <a:rPr lang="tr-TR" sz="3200" i="1" dirty="0">
                <a:solidFill>
                  <a:srgbClr val="FF0000"/>
                </a:solidFill>
              </a:rPr>
              <a:t>cevap verilebilecektir. </a:t>
            </a:r>
            <a:r>
              <a:rPr lang="tr-TR" sz="3200" i="1" dirty="0" smtClean="0">
                <a:solidFill>
                  <a:srgbClr val="FF0000"/>
                </a:solidFill>
              </a:rPr>
              <a:t> </a:t>
            </a:r>
            <a:endParaRPr lang="tr-T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5830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b="1" dirty="0" smtClean="0">
                <a:solidFill>
                  <a:srgbClr val="FF0000"/>
                </a:solidFill>
              </a:rPr>
              <a:t>Vergi Usul Kanunu Gereği  </a:t>
            </a:r>
            <a:br>
              <a:rPr lang="tr-TR" sz="4400" b="1" dirty="0" smtClean="0">
                <a:solidFill>
                  <a:srgbClr val="FF0000"/>
                </a:solidFill>
              </a:rPr>
            </a:br>
            <a:r>
              <a:rPr lang="tr-TR" sz="4400" b="1" dirty="0" smtClean="0">
                <a:solidFill>
                  <a:srgbClr val="FF0000"/>
                </a:solidFill>
              </a:rPr>
              <a:t>Adres Bildirimlerine İlişkin Düzenlemeler; </a:t>
            </a:r>
            <a:endParaRPr lang="tr-TR" sz="4400" b="1" dirty="0">
              <a:solidFill>
                <a:srgbClr val="FF0000"/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484310" y="2331721"/>
            <a:ext cx="10119426" cy="4352544"/>
          </a:xfrm>
        </p:spPr>
        <p:txBody>
          <a:bodyPr>
            <a:normAutofit fontScale="92500"/>
          </a:bodyPr>
          <a:lstStyle/>
          <a:p>
            <a:r>
              <a:rPr lang="tr-TR" b="1" dirty="0"/>
              <a:t>Bilinen Adresler </a:t>
            </a:r>
            <a:r>
              <a:rPr lang="tr-TR" dirty="0"/>
              <a:t>başlıklı 101 inci maddesinde yer alan bilinen adresler yeniden düzenlenmekte, işi bırakma bildirimlerinde, vergi mahkemesindeki dava açma dilekçelerinde, cevaplarında ve benzeri belgelerde yer alan adresler bilinen adres olmaktan çıkarılarak mükelleflerin </a:t>
            </a:r>
            <a:r>
              <a:rPr lang="tr-TR" b="1" dirty="0"/>
              <a:t>MERNÎS kayıtlarında yer alan </a:t>
            </a:r>
            <a:r>
              <a:rPr lang="tr-TR" b="1" dirty="0" smtClean="0"/>
              <a:t>yerleşim </a:t>
            </a:r>
            <a:r>
              <a:rPr lang="tr-TR" b="1" dirty="0"/>
              <a:t>yeri adresleri bilinen adresler arasına alınmaktadır. </a:t>
            </a:r>
            <a:endParaRPr lang="tr-TR" b="1" dirty="0" smtClean="0"/>
          </a:p>
          <a:p>
            <a:r>
              <a:rPr lang="tr-TR" dirty="0" err="1"/>
              <a:t>MERNİS'te</a:t>
            </a:r>
            <a:r>
              <a:rPr lang="tr-TR" dirty="0"/>
              <a:t> yer alan yerleşim yeri adresinin bilinen adresler arasına alınmasıyla birlikte bu adresin MERNİS üzerinden takibi mümkün bulunduğundan madde ile Vergi Usul Kanunu’nun “</a:t>
            </a:r>
            <a:r>
              <a:rPr lang="tr-TR" b="1" dirty="0"/>
              <a:t>Adres Değişikliklerinin Bildirilmesi” </a:t>
            </a:r>
            <a:r>
              <a:rPr lang="tr-TR" dirty="0" smtClean="0"/>
              <a:t>kaldırılmak suretiyle </a:t>
            </a:r>
            <a:r>
              <a:rPr lang="tr-TR" sz="2800" b="1" u="sng" dirty="0" smtClean="0">
                <a:solidFill>
                  <a:srgbClr val="FF0000"/>
                </a:solidFill>
              </a:rPr>
              <a:t>mükelleflerin </a:t>
            </a:r>
            <a:r>
              <a:rPr lang="tr-TR" sz="2800" b="1" u="sng" dirty="0">
                <a:solidFill>
                  <a:srgbClr val="FF0000"/>
                </a:solidFill>
              </a:rPr>
              <a:t>ikametgâh adresi değişikliklerini vergi dairelerine bildirme zorunluluğu kaldırılmaktadır. </a:t>
            </a:r>
          </a:p>
        </p:txBody>
      </p:sp>
    </p:spTree>
    <p:extLst>
      <p:ext uri="{BB962C8B-B14F-4D97-AF65-F5344CB8AC3E}">
        <p14:creationId xmlns:p14="http://schemas.microsoft.com/office/powerpoint/2010/main" val="3516502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75167" y="39625"/>
            <a:ext cx="10018713" cy="1752599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Elektronik Ticaretin Maliye Bakanlığı Tarafından İzlenmesi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86384" y="1792224"/>
            <a:ext cx="11119104" cy="4800599"/>
          </a:xfrm>
        </p:spPr>
        <p:txBody>
          <a:bodyPr>
            <a:normAutofit/>
          </a:bodyPr>
          <a:lstStyle/>
          <a:p>
            <a:r>
              <a:rPr lang="tr-TR" dirty="0" smtClean="0"/>
              <a:t>Elektronik ticaretin vergilendirilmesi konusunda Maliye Bakanlığına bazı yetkiler verilmiştir. Özetle verilen yetkiler şunlardır:</a:t>
            </a:r>
          </a:p>
          <a:p>
            <a:r>
              <a:rPr lang="tr-TR" dirty="0" smtClean="0"/>
              <a:t>- </a:t>
            </a:r>
            <a:r>
              <a:rPr lang="tr-TR" dirty="0"/>
              <a:t>Elektronik ortamda ticari faaliyette bulunan gerçek ya da tüzel kişi hizmet sağlayıcılara ve/veya başkalarına ait iktisadi ve ticari faaliyetlerin yapılmasına elektronik ticaret ortamını sağlayan gerçek ve tüzel kişi aracı hizmet sağlayıcılara ticari faaliyetlerine ilişkin bildirim verme yükümlülüğü getirme.</a:t>
            </a:r>
          </a:p>
          <a:p>
            <a:r>
              <a:rPr lang="tr-TR" dirty="0"/>
              <a:t>- Bildirimin içerik, format, standart, verilme süresi ve yöntemini belirleme.</a:t>
            </a:r>
          </a:p>
          <a:p>
            <a:r>
              <a:rPr lang="tr-TR" dirty="0"/>
              <a:t>- Bildirim verme yükümlülüğünü iş hacmi, sektör, mükellef grupları, alış-satış tutarları, mal ve hizmet türleri itibariyle belirleme.</a:t>
            </a:r>
          </a:p>
          <a:p>
            <a:r>
              <a:rPr lang="tr-TR" dirty="0"/>
              <a:t>- Başkalarına ait iktisadi ve ticari faaliyetlerin yapılmasına ilişkin bildirime konu bilgilerin aracı hizmet sağlayıcıları tarafından alınması zorunluluğu getirme</a:t>
            </a:r>
            <a:r>
              <a:rPr lang="tr-TR" dirty="0" smtClean="0"/>
              <a:t>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57882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R="0" rtl="0"/>
            <a:r>
              <a:rPr lang="tr-TR" b="1" dirty="0" smtClean="0">
                <a:solidFill>
                  <a:srgbClr val="FF0000"/>
                </a:solidFill>
              </a:rPr>
              <a:t>İştirak Hissesi Ve Gayrimenkul Satışlarındaki İstisna %50’ye Düşürülüyor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210866" cy="3569209"/>
          </a:xfrm>
        </p:spPr>
        <p:txBody>
          <a:bodyPr/>
          <a:lstStyle/>
          <a:p>
            <a:r>
              <a:rPr lang="tr-TR" i="1" dirty="0" smtClean="0"/>
              <a:t> </a:t>
            </a:r>
            <a:r>
              <a:rPr lang="tr-TR" i="1" dirty="0"/>
              <a:t>“Kurumların, en az iki tam yıl süreyle aktiflerinde yer alan iştirak hisseleri ile aynı süreyle sahip oldukları kurucu senetleri, intifa senetleri ve rüçhan hakları </a:t>
            </a:r>
            <a:r>
              <a:rPr lang="tr-TR" i="1" dirty="0" smtClean="0"/>
              <a:t>   </a:t>
            </a:r>
            <a:r>
              <a:rPr lang="tr-TR" i="1" dirty="0" smtClean="0">
                <a:solidFill>
                  <a:srgbClr val="FF0000"/>
                </a:solidFill>
              </a:rPr>
              <a:t>2 yıl </a:t>
            </a:r>
            <a:r>
              <a:rPr lang="tr-TR" i="1" dirty="0">
                <a:solidFill>
                  <a:srgbClr val="FF0000"/>
                </a:solidFill>
              </a:rPr>
              <a:t>süreyle aktiflerinde yer alan taşınmazların satışından doğan kazançların </a:t>
            </a:r>
            <a:r>
              <a:rPr lang="tr-TR" b="1" i="1" dirty="0">
                <a:solidFill>
                  <a:srgbClr val="FF0000"/>
                </a:solidFill>
              </a:rPr>
              <a:t>%50’lik kısmı istisnadır. </a:t>
            </a:r>
            <a:r>
              <a:rPr lang="tr-TR" b="1" i="1" dirty="0" smtClean="0">
                <a:solidFill>
                  <a:srgbClr val="FF0000"/>
                </a:solidFill>
              </a:rPr>
              <a:t> (daha önceden %75’ti)</a:t>
            </a:r>
          </a:p>
          <a:p>
            <a:r>
              <a:rPr lang="tr-TR" dirty="0" smtClean="0"/>
              <a:t>Kurumların </a:t>
            </a:r>
            <a:r>
              <a:rPr lang="tr-TR" dirty="0"/>
              <a:t>iki tam yıl süreyle aktiflerinde yer alan taşınmazların satışından doğan kazançlarına uygulanan %75’lik istisna </a:t>
            </a:r>
            <a:r>
              <a:rPr lang="tr-TR" b="1" dirty="0"/>
              <a:t>%50'ye</a:t>
            </a:r>
            <a:r>
              <a:rPr lang="tr-TR" dirty="0"/>
              <a:t> indirilmektedir.</a:t>
            </a:r>
            <a:endParaRPr lang="tr-TR" b="1" i="1" dirty="0">
              <a:solidFill>
                <a:srgbClr val="FF000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1776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tr-TR" sz="6000" b="1" i="0" u="none" strike="noStrike" baseline="0" dirty="0" smtClean="0">
                <a:solidFill>
                  <a:srgbClr val="FF0000"/>
                </a:solidFill>
              </a:rPr>
              <a:t>Özet; 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484310" y="1883665"/>
            <a:ext cx="10018714" cy="3907536"/>
          </a:xfrm>
        </p:spPr>
        <p:txBody>
          <a:bodyPr>
            <a:normAutofit/>
          </a:bodyPr>
          <a:lstStyle/>
          <a:p>
            <a:r>
              <a:rPr lang="tr-TR" dirty="0"/>
              <a:t>Birçok vergi kanununda değişiklik öngören </a:t>
            </a:r>
            <a:r>
              <a:rPr lang="tr-TR" b="1" dirty="0"/>
              <a:t>7061 sayılı Bazı Vergi Kanunları İle Diğer Bazı Kanunlarda Değişiklik Yapılmasına Dair Kanun </a:t>
            </a:r>
            <a:r>
              <a:rPr lang="tr-TR" dirty="0"/>
              <a:t>28.11.2017 tarihinde TBMM Genel Kurulunda kabul </a:t>
            </a:r>
            <a:r>
              <a:rPr lang="tr-TR" dirty="0" smtClean="0"/>
              <a:t>edilmiş olup, </a:t>
            </a:r>
            <a:r>
              <a:rPr lang="tr-TR" b="1" u="sng" dirty="0" smtClean="0">
                <a:solidFill>
                  <a:srgbClr val="FF0000"/>
                </a:solidFill>
              </a:rPr>
              <a:t>05.12.2017 Salı </a:t>
            </a:r>
            <a:r>
              <a:rPr lang="tr-TR" b="1" dirty="0" smtClean="0">
                <a:solidFill>
                  <a:srgbClr val="FF0000"/>
                </a:solidFill>
              </a:rPr>
              <a:t>(Bugün) Resmi Gazetede yayınlanarak </a:t>
            </a:r>
            <a:r>
              <a:rPr lang="tr-TR" b="1" u="sng" dirty="0" smtClean="0">
                <a:solidFill>
                  <a:srgbClr val="FF0000"/>
                </a:solidFill>
              </a:rPr>
              <a:t>yürürlüğe girmiştir. </a:t>
            </a:r>
          </a:p>
          <a:p>
            <a:r>
              <a:rPr lang="tr-TR" dirty="0" smtClean="0"/>
              <a:t>Kanun </a:t>
            </a:r>
            <a:r>
              <a:rPr lang="tr-TR" dirty="0"/>
              <a:t>yürütme ve yürürlük maddeleri hariç 124 maddeden oluşmakta olup bu maddelerden 38’i vergi düzenlemelerine </a:t>
            </a:r>
            <a:r>
              <a:rPr lang="tr-TR" dirty="0" smtClean="0"/>
              <a:t>ilişkindir.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84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tr-TR" b="1" dirty="0">
                <a:solidFill>
                  <a:srgbClr val="FF0000"/>
                </a:solidFill>
              </a:rPr>
              <a:t>Yaz Saati </a:t>
            </a:r>
            <a:r>
              <a:rPr lang="tr-TR" b="1" dirty="0" smtClean="0">
                <a:solidFill>
                  <a:srgbClr val="FF0000"/>
                </a:solidFill>
              </a:rPr>
              <a:t>Uygulaması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i="1" dirty="0"/>
              <a:t> </a:t>
            </a:r>
            <a:r>
              <a:rPr lang="tr-TR" dirty="0"/>
              <a:t> Danıştay daha önce düzenlemeye ilişkin yürütmeyi durdurma kararı vermişti. Ancak ilgili maddenin kabulü ile bu karar geçersiz kaldı. </a:t>
            </a:r>
          </a:p>
          <a:p>
            <a:r>
              <a:rPr lang="tr-TR" dirty="0" smtClean="0"/>
              <a:t>Buna </a:t>
            </a:r>
            <a:r>
              <a:rPr lang="tr-TR" dirty="0"/>
              <a:t>göre,</a:t>
            </a:r>
            <a:r>
              <a:rPr lang="tr-TR" b="1" dirty="0"/>
              <a:t> "Günün Yirmi Dört Saate Taksimine Dair Kanun'da", "Başlangıç ve bitiş tarihleri belirtilmek ve 1 saati aşmamak şartıyla </a:t>
            </a:r>
            <a:r>
              <a:rPr lang="tr-TR" b="1" dirty="0">
                <a:hlinkClick r:id="rId2" tooltip="yaz saati"/>
              </a:rPr>
              <a:t>yaz saati</a:t>
            </a:r>
            <a:r>
              <a:rPr lang="tr-TR" b="1" dirty="0"/>
              <a:t> uygulamaya Bakanlar Kurulu yetkilidir" hükmü, "Bakanlar Kurulu, 1 saati aşmamak kaydıyla ileri saat uygulaması yapmaya yetkilidir"</a:t>
            </a:r>
            <a:r>
              <a:rPr lang="tr-TR" dirty="0"/>
              <a:t> şeklinde </a:t>
            </a:r>
            <a:r>
              <a:rPr lang="tr-TR" dirty="0" smtClean="0"/>
              <a:t>değiştirildi.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926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84310" y="100584"/>
            <a:ext cx="10018713" cy="1752599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Çorba Kanun ile Yapılan Diğer Muhtelif Düzenlemeler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484310" y="1527048"/>
            <a:ext cx="10348026" cy="5248655"/>
          </a:xfrm>
        </p:spPr>
        <p:txBody>
          <a:bodyPr>
            <a:normAutofit fontScale="92500"/>
          </a:bodyPr>
          <a:lstStyle/>
          <a:p>
            <a:r>
              <a:rPr lang="tr-TR" i="1" dirty="0"/>
              <a:t> -Bazı kamu lojmanları satışa </a:t>
            </a:r>
            <a:r>
              <a:rPr lang="tr-TR" i="1" dirty="0" smtClean="0"/>
              <a:t>çıkarılacak.</a:t>
            </a:r>
            <a:endParaRPr lang="tr-TR" dirty="0"/>
          </a:p>
          <a:p>
            <a:r>
              <a:rPr lang="tr-TR" i="1" dirty="0"/>
              <a:t> -Hazineye ait olup belediye mücavir alan sınırları içinde tarımsal amaçlı kullanılan araziler kullanıcılarına doğrudan satılabilecek.</a:t>
            </a:r>
            <a:endParaRPr lang="tr-TR" dirty="0"/>
          </a:p>
          <a:p>
            <a:r>
              <a:rPr lang="tr-TR" i="1" dirty="0"/>
              <a:t> -Turizm yatırımcıları kira sürelerini 49 yıla uzatabilecek, isterlerse tesislerin olduğu yerleri satın alabilecek.</a:t>
            </a:r>
            <a:endParaRPr lang="tr-TR" dirty="0"/>
          </a:p>
          <a:p>
            <a:r>
              <a:rPr lang="tr-TR" i="1" dirty="0"/>
              <a:t> -Belediye ve bağlı idareler, mabetlerin yanı sıra eğitim kurumlarına, yurtlara, okul pansiyonlarına ve hastanelere de indirimli bedelle ya da ücretsiz olarak içme ve kullanma suyu verebilecek.</a:t>
            </a:r>
            <a:endParaRPr lang="tr-TR" dirty="0"/>
          </a:p>
          <a:p>
            <a:r>
              <a:rPr lang="tr-TR" i="1" dirty="0" smtClean="0"/>
              <a:t>-</a:t>
            </a:r>
            <a:r>
              <a:rPr lang="tr-TR" i="1" dirty="0"/>
              <a:t>Tüzel kişiliği kaldırılan köylerde Emlak Vergisi, vergi, harç ve katılım paylarının alınması, 31 Aralık 2017'den 31 Aralık 2020'ye erteleniyor.</a:t>
            </a:r>
            <a:endParaRPr lang="tr-TR" dirty="0"/>
          </a:p>
          <a:p>
            <a:r>
              <a:rPr lang="tr-TR" i="1" dirty="0"/>
              <a:t> -TEDAŞ alacakları yapılandırılıyor. </a:t>
            </a:r>
            <a:endParaRPr lang="tr-TR" dirty="0"/>
          </a:p>
          <a:p>
            <a:r>
              <a:rPr lang="tr-TR" i="1" dirty="0"/>
              <a:t> -</a:t>
            </a:r>
            <a:r>
              <a:rPr lang="tr-TR" b="1" i="1" dirty="0">
                <a:solidFill>
                  <a:srgbClr val="FF0000"/>
                </a:solidFill>
              </a:rPr>
              <a:t>Esnaf Ahilik Sandığının yürürlüğe giriş tarihi 1 Ocak 2020 tarihine erteleniyor.</a:t>
            </a:r>
            <a:endParaRPr lang="tr-TR" b="1" dirty="0">
              <a:solidFill>
                <a:srgbClr val="FF000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78963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109660"/>
              </p:ext>
            </p:extLst>
          </p:nvPr>
        </p:nvGraphicFramePr>
        <p:xfrm>
          <a:off x="155448" y="0"/>
          <a:ext cx="11329416" cy="6625336"/>
        </p:xfrm>
        <a:graphic>
          <a:graphicData uri="http://schemas.openxmlformats.org/drawingml/2006/table">
            <a:tbl>
              <a:tblPr/>
              <a:tblGrid>
                <a:gridCol w="8220456"/>
                <a:gridCol w="3108960"/>
              </a:tblGrid>
              <a:tr h="104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3600" b="1" dirty="0" smtClean="0">
                          <a:solidFill>
                            <a:srgbClr val="000000"/>
                          </a:solidFill>
                          <a:effectLst/>
                        </a:rPr>
                        <a:t>7061 Sayılı</a:t>
                      </a:r>
                      <a:r>
                        <a:rPr lang="tr-TR" sz="3600" b="1" baseline="0" dirty="0" smtClean="0">
                          <a:solidFill>
                            <a:srgbClr val="000000"/>
                          </a:solidFill>
                          <a:effectLst/>
                        </a:rPr>
                        <a:t> Kanun Özeti</a:t>
                      </a:r>
                      <a:endParaRPr lang="tr-TR" sz="20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800" b="1" dirty="0">
                          <a:solidFill>
                            <a:srgbClr val="000000"/>
                          </a:solidFill>
                          <a:effectLst/>
                        </a:rPr>
                        <a:t>YÜRÜRLÜK TARİHİ</a:t>
                      </a:r>
                      <a:endParaRPr lang="tr-TR" sz="28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59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>
                          <a:solidFill>
                            <a:srgbClr val="000000"/>
                          </a:solidFill>
                          <a:effectLst/>
                        </a:rPr>
                        <a:t>Kurumlar vergisi oranının belirli bir süre için %22 </a:t>
                      </a:r>
                      <a:r>
                        <a:rPr lang="tr-TR" sz="1200" dirty="0" smtClean="0">
                          <a:solidFill>
                            <a:srgbClr val="000000"/>
                          </a:solidFill>
                          <a:effectLst/>
                        </a:rPr>
                        <a:t>uygulanması Kurumların 2018, 2019 ve 2020 yılı kazançlarına uygulanmak üzere. Bu oran ilk defa 2018 yılının birinci geçici vergi döneminde uygulanacaktır.)</a:t>
                      </a:r>
                      <a:endParaRPr lang="tr-TR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tr-TR" sz="12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effectLst/>
                        </a:rPr>
                        <a:t>5 Aralık 2017 </a:t>
                      </a:r>
                      <a:endParaRPr lang="tr-TR" sz="14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2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000000"/>
                          </a:solidFill>
                          <a:effectLst/>
                        </a:rPr>
                        <a:t>Taşınmazların satışından doğan kazançlara uygulanan %75’lik istisna oranının %50’ye indirilmesi</a:t>
                      </a:r>
                      <a:endParaRPr lang="tr-TR" sz="12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effectLst/>
                        </a:rPr>
                        <a:t>5 Aralık 2017</a:t>
                      </a:r>
                      <a:endParaRPr lang="tr-TR" sz="14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2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000000"/>
                          </a:solidFill>
                          <a:effectLst/>
                        </a:rPr>
                        <a:t>Kira gelirlerinde uygulanan %25’lik götürü gider oranının %15’e düşürülmesi</a:t>
                      </a:r>
                      <a:endParaRPr lang="tr-TR" sz="12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</a:rPr>
                        <a:t>01 </a:t>
                      </a:r>
                      <a:r>
                        <a:rPr lang="tr-TR" sz="1400" dirty="0">
                          <a:solidFill>
                            <a:srgbClr val="000000"/>
                          </a:solidFill>
                          <a:effectLst/>
                        </a:rPr>
                        <a:t>Ocak </a:t>
                      </a:r>
                      <a:r>
                        <a:rPr lang="tr-TR" sz="1400" dirty="0" smtClean="0">
                          <a:solidFill>
                            <a:srgbClr val="000000"/>
                          </a:solidFill>
                          <a:effectLst/>
                        </a:rPr>
                        <a:t>2017</a:t>
                      </a:r>
                      <a:endParaRPr lang="tr-TR" sz="14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2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000000"/>
                          </a:solidFill>
                          <a:effectLst/>
                        </a:rPr>
                        <a:t>1.404,06 TL net asgari ücretin altında kalanlara ilave ödeme yapılması</a:t>
                      </a:r>
                      <a:endParaRPr lang="tr-TR" sz="12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effectLst/>
                        </a:rPr>
                        <a:t>5 Aralık 2017 (1/9/2017 tarihinden geçerli olmak üzere)</a:t>
                      </a:r>
                      <a:endParaRPr lang="tr-TR" sz="14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7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000000"/>
                          </a:solidFill>
                          <a:effectLst/>
                        </a:rPr>
                        <a:t>2018 takvim yılında yatırım teşvik belgesi kapsamında </a:t>
                      </a:r>
                      <a:r>
                        <a:rPr lang="tr-TR" sz="1200" dirty="0" smtClean="0">
                          <a:solidFill>
                            <a:srgbClr val="000000"/>
                          </a:solidFill>
                          <a:effectLst/>
                        </a:rPr>
                        <a:t>imalat 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effectLst/>
                        </a:rPr>
                        <a:t>sanayiinde gerçekleştirilecek yatırım harcamalarına ilişkin oranlar</a:t>
                      </a:r>
                      <a:endParaRPr lang="tr-TR" sz="12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</a:rPr>
                        <a:t>5 Aralık 2017</a:t>
                      </a:r>
                      <a:endParaRPr lang="tr-TR" sz="16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solidFill>
                            <a:srgbClr val="000000"/>
                          </a:solidFill>
                          <a:effectLst/>
                        </a:rPr>
                        <a:t>Risturn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effectLst/>
                        </a:rPr>
                        <a:t> istisnası hükümlerinin kaldırılması</a:t>
                      </a:r>
                      <a:endParaRPr lang="tr-TR" sz="12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</a:rPr>
                        <a:t>1 Ocak 2018 </a:t>
                      </a:r>
                      <a:endParaRPr lang="tr-TR" sz="16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6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000000"/>
                          </a:solidFill>
                          <a:effectLst/>
                        </a:rPr>
                        <a:t>Kooperatiflerde muafiyet uygulaması</a:t>
                      </a:r>
                      <a:endParaRPr lang="tr-TR" sz="12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</a:rPr>
                        <a:t>1 Ocak 2018 </a:t>
                      </a:r>
                      <a:endParaRPr lang="tr-TR" sz="16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0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000000"/>
                          </a:solidFill>
                          <a:effectLst/>
                        </a:rPr>
                        <a:t>Türkiye'de ikametgâhı, işyeri, kanuni merkezi ve iş merkezi bulunmayanlar tarafından katma değer vergisi mükellefi olmayan gerçek kişilere elektronik ortamda sunulan hizmetlere ilişkin verginin hizmeti sunanlar tarafından beyan ve ödenmesi </a:t>
                      </a:r>
                      <a:endParaRPr lang="tr-TR" sz="12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</a:rPr>
                        <a:t>1 Ocak 2018 </a:t>
                      </a:r>
                      <a:endParaRPr lang="tr-TR" sz="16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6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000000"/>
                          </a:solidFill>
                          <a:effectLst/>
                        </a:rPr>
                        <a:t>Roaming hizmetlerine ilişkin istisna uygulaması</a:t>
                      </a:r>
                      <a:endParaRPr lang="tr-TR" sz="12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</a:rPr>
                        <a:t>1 Ocak 2018 </a:t>
                      </a:r>
                      <a:endParaRPr lang="tr-TR" sz="16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2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000000"/>
                          </a:solidFill>
                          <a:effectLst/>
                        </a:rPr>
                        <a:t>Finansal kiralama ve finansman şirketlerine yapılan teslimlere ilişkin KDV düzenlemesi</a:t>
                      </a:r>
                      <a:endParaRPr lang="tr-TR" sz="12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</a:rPr>
                        <a:t>1 Ocak 2018 </a:t>
                      </a:r>
                      <a:endParaRPr lang="tr-TR" sz="16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9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000000"/>
                          </a:solidFill>
                          <a:effectLst/>
                        </a:rPr>
                        <a:t>İmalat sanayii yatırımlarına ilişkin inşaat harcamaları dolayısıyla yüklenilecek katma değer vergisinin iadesi uygulamasının 2018 yılında da sürdürülmesi</a:t>
                      </a:r>
                      <a:endParaRPr lang="tr-TR" sz="12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</a:rPr>
                        <a:t>5 Aralık 2017 </a:t>
                      </a:r>
                      <a:endParaRPr lang="tr-TR" sz="16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000000"/>
                          </a:solidFill>
                          <a:effectLst/>
                        </a:rPr>
                        <a:t>(FATİH) Projesi kapsamında </a:t>
                      </a:r>
                      <a:r>
                        <a:rPr lang="tr-TR" sz="1200" dirty="0" smtClean="0">
                          <a:solidFill>
                            <a:srgbClr val="000000"/>
                          </a:solidFill>
                          <a:effectLst/>
                        </a:rPr>
                        <a:t>KDV</a:t>
                      </a:r>
                      <a:r>
                        <a:rPr lang="tr-TR" sz="1200" baseline="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tr-TR" sz="1200" dirty="0" smtClean="0">
                          <a:solidFill>
                            <a:srgbClr val="000000"/>
                          </a:solidFill>
                          <a:effectLst/>
                        </a:rPr>
                        <a:t>ak 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effectLst/>
                        </a:rPr>
                        <a:t>üzere, diğer vergi ve benzeri mali yükümlülüklerde istisna sağlanması</a:t>
                      </a:r>
                      <a:endParaRPr lang="tr-TR" sz="12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</a:rPr>
                        <a:t>5 Aralık 2017 </a:t>
                      </a:r>
                      <a:endParaRPr lang="tr-TR" sz="16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6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000000"/>
                          </a:solidFill>
                          <a:effectLst/>
                        </a:rPr>
                        <a:t>Motorlu Taşıtlar Vergisi Kanunu düzenlemeleri</a:t>
                      </a:r>
                      <a:endParaRPr lang="tr-TR" sz="12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</a:rPr>
                        <a:t>1 Ocak 2018 </a:t>
                      </a:r>
                      <a:endParaRPr lang="tr-TR" sz="16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6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000000"/>
                          </a:solidFill>
                          <a:effectLst/>
                        </a:rPr>
                        <a:t>Engellilerin istisna kapsamında taşıt alımına sınırlama </a:t>
                      </a:r>
                      <a:endParaRPr lang="tr-TR" sz="12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</a:rPr>
                        <a:t>1 Ocak 2018 </a:t>
                      </a:r>
                      <a:endParaRPr lang="tr-TR" sz="16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2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solidFill>
                            <a:srgbClr val="000000"/>
                          </a:solidFill>
                          <a:effectLst/>
                        </a:rPr>
                        <a:t>Makaronlara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effectLst/>
                        </a:rPr>
                        <a:t> ilişkin vergileme ölçülerinin belirlenmesi ve </a:t>
                      </a:r>
                      <a:r>
                        <a:rPr lang="tr-TR" sz="1200" dirty="0" err="1">
                          <a:solidFill>
                            <a:srgbClr val="000000"/>
                          </a:solidFill>
                          <a:effectLst/>
                        </a:rPr>
                        <a:t>Makaronların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effectLst/>
                        </a:rPr>
                        <a:t> ÖTV kapsamına alınması</a:t>
                      </a:r>
                      <a:endParaRPr lang="tr-TR" sz="12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</a:rPr>
                        <a:t>5 Aralık 2017 </a:t>
                      </a:r>
                      <a:endParaRPr lang="tr-TR" sz="16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6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000000"/>
                          </a:solidFill>
                          <a:effectLst/>
                        </a:rPr>
                        <a:t>Bazı İçeceklerin ÖTV kapsamına alınması</a:t>
                      </a:r>
                      <a:endParaRPr lang="tr-TR" sz="12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</a:rPr>
                        <a:t>1 Ocak 2018 </a:t>
                      </a:r>
                      <a:endParaRPr lang="tr-TR" sz="16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2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000000"/>
                          </a:solidFill>
                          <a:effectLst/>
                        </a:rPr>
                        <a:t>Bilinen adreslere MERNİS kayıtlarında yer alan adreslerin eklenmesi</a:t>
                      </a:r>
                      <a:endParaRPr lang="tr-TR" sz="12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</a:rPr>
                        <a:t>5 Aralık 2017 </a:t>
                      </a:r>
                      <a:endParaRPr lang="tr-TR" sz="16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2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000000"/>
                          </a:solidFill>
                          <a:effectLst/>
                        </a:rPr>
                        <a:t>Özel iletişim vergisi oranlarının %7,5 olarak belirlenmesi.</a:t>
                      </a:r>
                      <a:endParaRPr lang="tr-TR" sz="12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</a:rPr>
                        <a:t>1 Ocak 2018 </a:t>
                      </a:r>
                      <a:endParaRPr lang="tr-TR" sz="16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2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000000"/>
                          </a:solidFill>
                          <a:effectLst/>
                        </a:rPr>
                        <a:t>Transfer fiyatlandırmasında yöntem belirleme anlaşması harçlarının kaldırılması</a:t>
                      </a:r>
                      <a:endParaRPr lang="tr-TR" sz="12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</a:rPr>
                        <a:t>5 Aralık 2017 </a:t>
                      </a:r>
                      <a:endParaRPr lang="tr-TR" sz="16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6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000000"/>
                          </a:solidFill>
                          <a:effectLst/>
                        </a:rPr>
                        <a:t>Emlak vergisi artış oranları sınırlandırılması</a:t>
                      </a:r>
                      <a:endParaRPr lang="tr-TR" sz="12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</a:rPr>
                        <a:t>5 Aralık 2017 </a:t>
                      </a:r>
                      <a:endParaRPr lang="tr-TR" sz="16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9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000000"/>
                          </a:solidFill>
                          <a:effectLst/>
                        </a:rPr>
                        <a:t> İhtiyati hacze itiraz süresi ve ödeme emri bildirmeleri için belirlenmiş olan 7 günlük sürenin 15 güne çıkarılması</a:t>
                      </a:r>
                      <a:endParaRPr lang="tr-TR" sz="12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</a:rPr>
                        <a:t>1 Ocak 2018 </a:t>
                      </a:r>
                      <a:endParaRPr lang="tr-TR" sz="16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64775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12327" y="2880360"/>
            <a:ext cx="10018713" cy="1752599"/>
          </a:xfrm>
        </p:spPr>
        <p:txBody>
          <a:bodyPr>
            <a:normAutofit/>
          </a:bodyPr>
          <a:lstStyle/>
          <a:p>
            <a:r>
              <a:rPr lang="tr-TR" sz="5400" b="1" dirty="0">
                <a:solidFill>
                  <a:srgbClr val="5B9BD5"/>
                </a:solidFill>
              </a:rPr>
              <a:t>TEŞEKKÜRLER…</a:t>
            </a:r>
          </a:p>
        </p:txBody>
      </p:sp>
    </p:spTree>
    <p:extLst>
      <p:ext uri="{BB962C8B-B14F-4D97-AF65-F5344CB8AC3E}">
        <p14:creationId xmlns:p14="http://schemas.microsoft.com/office/powerpoint/2010/main" val="1371481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79202" y="254479"/>
            <a:ext cx="10018713" cy="1752599"/>
          </a:xfrm>
        </p:spPr>
        <p:txBody>
          <a:bodyPr>
            <a:no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7061 Sayılı Çorba Kanunla Değişiklik Yapılan 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Vergi Kanunları Aşağıdaki Gibidir;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484311" y="2988546"/>
            <a:ext cx="10018713" cy="3124201"/>
          </a:xfrm>
        </p:spPr>
        <p:txBody>
          <a:bodyPr>
            <a:noAutofit/>
          </a:bodyPr>
          <a:lstStyle/>
          <a:p>
            <a:pPr algn="ctr"/>
            <a:r>
              <a:rPr lang="tr-TR" sz="1400" i="1" dirty="0"/>
              <a:t>KURUMLAR VERGİSİ KANUNU</a:t>
            </a:r>
          </a:p>
          <a:p>
            <a:pPr algn="ctr"/>
            <a:r>
              <a:rPr lang="tr-TR" sz="1400" i="1" dirty="0"/>
              <a:t>GELİR VERGİSİ KANUNU</a:t>
            </a:r>
          </a:p>
          <a:p>
            <a:pPr algn="ctr"/>
            <a:r>
              <a:rPr lang="tr-TR" sz="1400" i="1" dirty="0"/>
              <a:t>KATMA DEĞER VERGİSİ KANUNU</a:t>
            </a:r>
          </a:p>
          <a:p>
            <a:pPr algn="ctr"/>
            <a:r>
              <a:rPr lang="tr-TR" sz="1400" i="1" dirty="0"/>
              <a:t>ÖZEL TÜKETİM VERGİSİ</a:t>
            </a:r>
          </a:p>
          <a:p>
            <a:pPr algn="ctr"/>
            <a:r>
              <a:rPr lang="tr-TR" sz="1400" i="1" dirty="0"/>
              <a:t>VERGİ USUL KANUNU</a:t>
            </a:r>
          </a:p>
          <a:p>
            <a:pPr algn="ctr"/>
            <a:r>
              <a:rPr lang="tr-TR" sz="1400" i="1" dirty="0"/>
              <a:t>AMME ALACAKLARI TAHSİL USULÜ HAKKINDA KANUN</a:t>
            </a:r>
          </a:p>
          <a:p>
            <a:pPr algn="ctr"/>
            <a:r>
              <a:rPr lang="tr-TR" sz="1400" i="1" dirty="0"/>
              <a:t>GİDER VERGİLERİ KANUNU</a:t>
            </a:r>
          </a:p>
          <a:p>
            <a:pPr algn="ctr"/>
            <a:r>
              <a:rPr lang="tr-TR" sz="1400" i="1" dirty="0"/>
              <a:t>VERASET İNTİKAL VERGİSİ KANUNU</a:t>
            </a:r>
          </a:p>
          <a:p>
            <a:pPr algn="ctr"/>
            <a:r>
              <a:rPr lang="tr-TR" sz="1400" i="1" dirty="0"/>
              <a:t>MOTORLU TAŞITLAR VERGİSİ KANUNU</a:t>
            </a:r>
          </a:p>
          <a:p>
            <a:pPr algn="ctr"/>
            <a:r>
              <a:rPr lang="tr-TR" sz="1400" i="1" dirty="0"/>
              <a:t>DAMGA VERGİSİ KANUNU</a:t>
            </a:r>
          </a:p>
          <a:p>
            <a:pPr algn="ctr"/>
            <a:r>
              <a:rPr lang="tr-TR" sz="1400" i="1" dirty="0"/>
              <a:t>HARÇLAR KANUNU</a:t>
            </a:r>
          </a:p>
          <a:p>
            <a:pPr algn="ctr"/>
            <a:r>
              <a:rPr lang="tr-TR" sz="1400" i="1" dirty="0"/>
              <a:t>EMLAK VERGİSİ KANUNU</a:t>
            </a:r>
          </a:p>
          <a:p>
            <a:pPr algn="ctr"/>
            <a:r>
              <a:rPr lang="tr-TR" sz="1400" i="1" dirty="0"/>
              <a:t>ŞANS OYUNLARI HASILATINDAN ALINAN VERGİ, FON VE PAYLARIN DÜZENLENMESİ HAKKINDA KANUN</a:t>
            </a:r>
          </a:p>
          <a:p>
            <a:pPr algn="ctr"/>
            <a:r>
              <a:rPr lang="tr-TR" sz="1400" i="1" dirty="0"/>
              <a:t>DEĞERLİ KAĞITLAR KANUNU</a:t>
            </a:r>
          </a:p>
          <a:p>
            <a:endParaRPr lang="tr-TR" sz="200" dirty="0"/>
          </a:p>
        </p:txBody>
      </p:sp>
    </p:spTree>
    <p:extLst>
      <p:ext uri="{BB962C8B-B14F-4D97-AF65-F5344CB8AC3E}">
        <p14:creationId xmlns:p14="http://schemas.microsoft.com/office/powerpoint/2010/main" val="170676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tr-TR" sz="5400" b="1" dirty="0">
                <a:solidFill>
                  <a:srgbClr val="FF0000"/>
                </a:solidFill>
              </a:rPr>
              <a:t>Kurumlar Vergisi Oranı </a:t>
            </a:r>
            <a:r>
              <a:rPr lang="tr-TR" sz="5400" b="1" dirty="0" smtClean="0">
                <a:solidFill>
                  <a:srgbClr val="FF0000"/>
                </a:solidFill>
              </a:rPr>
              <a:t/>
            </a:r>
            <a:br>
              <a:rPr lang="tr-TR" sz="5400" b="1" dirty="0" smtClean="0">
                <a:solidFill>
                  <a:srgbClr val="FF0000"/>
                </a:solidFill>
              </a:rPr>
            </a:br>
            <a:r>
              <a:rPr lang="tr-TR" sz="8000" b="1" dirty="0" smtClean="0">
                <a:solidFill>
                  <a:srgbClr val="FF0000"/>
                </a:solidFill>
              </a:rPr>
              <a:t>%</a:t>
            </a:r>
            <a:r>
              <a:rPr lang="tr-TR" sz="8000" b="1" dirty="0">
                <a:solidFill>
                  <a:srgbClr val="FF0000"/>
                </a:solidFill>
              </a:rPr>
              <a:t>22 </a:t>
            </a:r>
            <a:r>
              <a:rPr lang="tr-TR" sz="5400" b="1" dirty="0" smtClean="0">
                <a:solidFill>
                  <a:srgbClr val="FF0000"/>
                </a:solidFill>
              </a:rPr>
              <a:t>Oluyor… </a:t>
            </a:r>
            <a:endParaRPr lang="tr-TR" sz="5400" b="1" dirty="0">
              <a:solidFill>
                <a:srgbClr val="FF0000"/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484310" y="2148841"/>
            <a:ext cx="10018714" cy="3642360"/>
          </a:xfrm>
        </p:spPr>
        <p:txBody>
          <a:bodyPr/>
          <a:lstStyle/>
          <a:p>
            <a:r>
              <a:rPr lang="tr-TR" i="1" dirty="0"/>
              <a:t> -Kurum kazancı üzerinden yüzde 20 oranında alınan kurumlar vergisi, kurumların </a:t>
            </a:r>
            <a:r>
              <a:rPr lang="tr-TR" sz="3600" b="1" i="1" u="sng" dirty="0">
                <a:solidFill>
                  <a:srgbClr val="FF0000"/>
                </a:solidFill>
              </a:rPr>
              <a:t>2018, 2019 ve 2020 yılı vergilendirme dönemlerinde % 22 olarak uygulanacak</a:t>
            </a:r>
            <a:r>
              <a:rPr lang="tr-TR" sz="3600" b="1" i="1" u="sng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tr-TR" i="1" dirty="0" smtClean="0"/>
              <a:t> </a:t>
            </a:r>
            <a:endParaRPr lang="tr-TR" dirty="0"/>
          </a:p>
          <a:p>
            <a:r>
              <a:rPr lang="tr-TR" i="1" dirty="0" smtClean="0"/>
              <a:t>İlk </a:t>
            </a:r>
            <a:r>
              <a:rPr lang="tr-TR" i="1" dirty="0"/>
              <a:t>uygulama Mayıs/2018 döneminde </a:t>
            </a:r>
            <a:r>
              <a:rPr lang="tr-TR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verilecek</a:t>
            </a:r>
            <a:r>
              <a:rPr lang="tr-TR" i="1" dirty="0"/>
              <a:t> olan 1. Geçici Vergi Beyannamesi ile başlayacak</a:t>
            </a:r>
            <a:endParaRPr lang="tr-TR" dirty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307592" y="1078991"/>
            <a:ext cx="211226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8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%20 </a:t>
            </a:r>
            <a:endParaRPr lang="tr-TR" sz="8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2313432" y="1078990"/>
            <a:ext cx="72007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8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x</a:t>
            </a:r>
            <a:endParaRPr lang="tr-T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7859343" y="3478743"/>
            <a:ext cx="3898247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%</a:t>
            </a:r>
            <a:r>
              <a:rPr lang="tr-TR" sz="239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22</a:t>
            </a:r>
            <a:r>
              <a:rPr lang="tr-TR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endParaRPr lang="tr-TR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44074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75914" y="447990"/>
            <a:ext cx="10018713" cy="1752599"/>
          </a:xfrm>
        </p:spPr>
        <p:txBody>
          <a:bodyPr>
            <a:noAutofit/>
          </a:bodyPr>
          <a:lstStyle/>
          <a:p>
            <a:r>
              <a:rPr lang="tr-TR" sz="5400" b="1" dirty="0" smtClean="0">
                <a:solidFill>
                  <a:srgbClr val="FF0000"/>
                </a:solidFill>
              </a:rPr>
              <a:t>Asgari Ücretlilere </a:t>
            </a:r>
            <a:br>
              <a:rPr lang="tr-TR" sz="5400" b="1" dirty="0" smtClean="0">
                <a:solidFill>
                  <a:srgbClr val="FF0000"/>
                </a:solidFill>
              </a:rPr>
            </a:br>
            <a:r>
              <a:rPr lang="tr-TR" sz="5400" b="1" dirty="0" smtClean="0">
                <a:solidFill>
                  <a:srgbClr val="FF0000"/>
                </a:solidFill>
              </a:rPr>
              <a:t>İlave A.G.İ. Uygulaması</a:t>
            </a:r>
            <a:endParaRPr lang="tr-TR" sz="5400" b="1" dirty="0">
              <a:solidFill>
                <a:srgbClr val="FF0000"/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484310" y="2200589"/>
            <a:ext cx="10453132" cy="4461468"/>
          </a:xfrm>
        </p:spPr>
        <p:txBody>
          <a:bodyPr>
            <a:normAutofit fontScale="92500" lnSpcReduction="10000"/>
          </a:bodyPr>
          <a:lstStyle/>
          <a:p>
            <a:r>
              <a:rPr lang="tr-TR" i="1" dirty="0"/>
              <a:t>Asgari 1.404,06 TL net ücretin altında kalanlara, bu tutar ile </a:t>
            </a:r>
            <a:r>
              <a:rPr lang="tr-TR" b="1" i="1" dirty="0"/>
              <a:t>2017 yılı Eylül, Ekim, Kasım ve Aralık aylarına ilişkin olarak aylık hesaplanan net ücreti arasındaki fark tutarın</a:t>
            </a:r>
            <a:r>
              <a:rPr lang="tr-TR" i="1" dirty="0"/>
              <a:t>, ücretlinin asgari geçim indirimine ayrıca ilave edilerek net ücretin 1.404,06 TL’nin altında kalmaması sağlanacaktır.</a:t>
            </a:r>
            <a:endParaRPr lang="tr-TR" dirty="0"/>
          </a:p>
          <a:p>
            <a:r>
              <a:rPr lang="tr-TR" i="1" dirty="0" smtClean="0"/>
              <a:t>Bu </a:t>
            </a:r>
            <a:r>
              <a:rPr lang="tr-TR" i="1" dirty="0"/>
              <a:t>çerçevede Eylül-Ekim ve Kasım ayı maaşlarını ödeyen firmalar, bu aylarda 1.404,06 TL’nin altında eksik olarak ödedikleri asgari ücretleri </a:t>
            </a:r>
            <a:r>
              <a:rPr lang="tr-TR" sz="3000" b="1" i="1" u="sng" dirty="0">
                <a:solidFill>
                  <a:srgbClr val="FF0000"/>
                </a:solidFill>
              </a:rPr>
              <a:t>en geç ARALIK 2017 bordrosuna </a:t>
            </a:r>
            <a:r>
              <a:rPr lang="tr-TR" b="1" i="1" u="sng" dirty="0"/>
              <a:t>ilave edilerek ödeyecek ve ödediği tutarı İLAVE AGİ uygulaması ile telafi edecektir. </a:t>
            </a:r>
            <a:endParaRPr lang="tr-TR" b="1" u="sng" dirty="0"/>
          </a:p>
          <a:p>
            <a:r>
              <a:rPr lang="tr-TR" i="1" dirty="0"/>
              <a:t>İşveren muhtasar beyannamesi ile ödediği gelir vergisinden </a:t>
            </a:r>
            <a:r>
              <a:rPr lang="tr-TR" b="1" i="1" u="sng" dirty="0">
                <a:solidFill>
                  <a:srgbClr val="FF0000"/>
                </a:solidFill>
              </a:rPr>
              <a:t>İlave Asgari Geçim indirimi işçiye ödeyerek işveren açısından ek bir maliyete katlanmadan</a:t>
            </a:r>
            <a:r>
              <a:rPr lang="tr-TR" b="1" i="1" u="sng" dirty="0"/>
              <a:t> </a:t>
            </a:r>
            <a:r>
              <a:rPr lang="tr-TR" i="1" dirty="0"/>
              <a:t>işçilerin ücretleri azalmayacaktır.</a:t>
            </a:r>
            <a:endParaRPr lang="tr-TR" dirty="0"/>
          </a:p>
          <a:p>
            <a:r>
              <a:rPr lang="tr-TR" i="1" dirty="0"/>
              <a:t>(bu konuya ilişkin Gelir vergisi Tebliği yayınlanacaktır.)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696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92871" y="182880"/>
            <a:ext cx="10018713" cy="1752599"/>
          </a:xfrm>
        </p:spPr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Asgari Ücretlilere </a:t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>İlave A.G.İ. </a:t>
            </a:r>
            <a:r>
              <a:rPr lang="tr-TR" b="1" dirty="0" smtClean="0">
                <a:solidFill>
                  <a:srgbClr val="FF0000"/>
                </a:solidFill>
              </a:rPr>
              <a:t>Uygulaması ÖRNEK;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92871" y="2011681"/>
            <a:ext cx="10110152" cy="4172712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Örneğin, Bekar ve çocuksuz olan bir asgari ücretli çalışanın 2017 yılı Ocak ayında asgari geçim indirimi dahil net ücreti 1.404,06 TL’dir.</a:t>
            </a:r>
            <a:br>
              <a:rPr lang="tr-TR" dirty="0"/>
            </a:br>
            <a:endParaRPr lang="tr-TR" dirty="0"/>
          </a:p>
          <a:p>
            <a:r>
              <a:rPr lang="tr-TR" dirty="0"/>
              <a:t>Gelir vergi tarifesi nedeniyle bu çalışanın, 2017 yılı Ekim ayı net ücreti ise </a:t>
            </a:r>
            <a:r>
              <a:rPr lang="tr-TR" b="1" dirty="0"/>
              <a:t>1.328,51 TL’ye </a:t>
            </a:r>
            <a:r>
              <a:rPr lang="tr-TR" dirty="0"/>
              <a:t>düşmektedir. </a:t>
            </a:r>
            <a:br>
              <a:rPr lang="tr-TR" dirty="0"/>
            </a:br>
            <a:endParaRPr lang="tr-TR" dirty="0"/>
          </a:p>
          <a:p>
            <a:r>
              <a:rPr lang="tr-TR" dirty="0"/>
              <a:t>Bu çalışanın söz konusu dönemde eline geçen ücretinin 1.404,06 TL’nin altında kalan kısmı olan  (1.404,06 TL – 1.328,51 =) </a:t>
            </a:r>
            <a:r>
              <a:rPr lang="tr-TR" sz="3200" b="1" dirty="0"/>
              <a:t>75,55 TL asgari geçim indirimine ilave edilerek kendisine ödenecektir</a:t>
            </a:r>
            <a:r>
              <a:rPr lang="tr-TR" sz="3200" b="1" dirty="0" smtClean="0"/>
              <a:t>.</a:t>
            </a:r>
          </a:p>
          <a:p>
            <a:pPr marL="0" indent="0">
              <a:buNone/>
            </a:pPr>
            <a:r>
              <a:rPr lang="tr-TR" sz="3200" b="1" dirty="0"/>
              <a:t/>
            </a:r>
            <a:br>
              <a:rPr lang="tr-TR" sz="3200" b="1" dirty="0"/>
            </a:br>
            <a:endParaRPr lang="tr-TR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4396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84309" y="201168"/>
            <a:ext cx="10018713" cy="1752599"/>
          </a:xfrm>
        </p:spPr>
        <p:txBody>
          <a:bodyPr>
            <a:normAutofit fontScale="90000"/>
          </a:bodyPr>
          <a:lstStyle/>
          <a:p>
            <a:pPr marR="0" rtl="0"/>
            <a:r>
              <a:rPr lang="tr-TR" sz="6000" b="1" dirty="0">
                <a:solidFill>
                  <a:srgbClr val="FF0000"/>
                </a:solidFill>
              </a:rPr>
              <a:t>MTV</a:t>
            </a:r>
            <a:r>
              <a:rPr lang="tr-TR" b="1" i="0" u="none" strike="noStrike" baseline="0" dirty="0" smtClean="0">
                <a:solidFill>
                  <a:srgbClr val="5B9BD5"/>
                </a:solidFill>
                <a:latin typeface="Times New Roman" panose="02020603050405020304" pitchFamily="18" charset="0"/>
              </a:rPr>
              <a:t> </a:t>
            </a:r>
            <a:r>
              <a:rPr lang="tr-TR" sz="6000" b="1" dirty="0">
                <a:solidFill>
                  <a:srgbClr val="FF0000"/>
                </a:solidFill>
              </a:rPr>
              <a:t>Kanununda Yapılan Değişiklikler 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484310" y="1792224"/>
            <a:ext cx="10101138" cy="4965191"/>
          </a:xfrm>
        </p:spPr>
        <p:txBody>
          <a:bodyPr>
            <a:normAutofit/>
          </a:bodyPr>
          <a:lstStyle/>
          <a:p>
            <a:r>
              <a:rPr lang="tr-TR" dirty="0"/>
              <a:t>- 31.12.2017 tarihi öncesinde kayıt ve tescil edilen </a:t>
            </a:r>
            <a:r>
              <a:rPr lang="tr-TR" dirty="0" smtClean="0"/>
              <a:t>otomobillerin vergi </a:t>
            </a:r>
            <a:r>
              <a:rPr lang="tr-TR" dirty="0"/>
              <a:t>tutarları </a:t>
            </a:r>
            <a:r>
              <a:rPr lang="tr-TR" b="1" dirty="0"/>
              <a:t>%15 oranında artırılmıştır.</a:t>
            </a:r>
          </a:p>
          <a:p>
            <a:r>
              <a:rPr lang="tr-TR" dirty="0"/>
              <a:t>- </a:t>
            </a:r>
            <a:r>
              <a:rPr lang="tr-TR" b="1" i="1" u="sng" dirty="0"/>
              <a:t>01.01.2018 tarihinden sonra </a:t>
            </a:r>
            <a:r>
              <a:rPr lang="tr-TR" b="1" i="1" u="sng" dirty="0" smtClean="0"/>
              <a:t>alınacak </a:t>
            </a:r>
            <a:r>
              <a:rPr lang="tr-TR" dirty="0" smtClean="0"/>
              <a:t>otomobillerin vergi </a:t>
            </a:r>
            <a:r>
              <a:rPr lang="tr-TR" dirty="0"/>
              <a:t>tutarları en az %15 oranında </a:t>
            </a:r>
            <a:r>
              <a:rPr lang="tr-TR" dirty="0" smtClean="0"/>
              <a:t>artırılmıştır</a:t>
            </a:r>
            <a:r>
              <a:rPr lang="tr-TR" dirty="0"/>
              <a:t>. </a:t>
            </a:r>
            <a:r>
              <a:rPr lang="tr-TR" b="1" dirty="0"/>
              <a:t>Bu gruba giren araçlarda vergi </a:t>
            </a:r>
            <a:r>
              <a:rPr lang="tr-TR" b="1" u="sng" dirty="0"/>
              <a:t>artış oranı %50’ye kadar çıkmaktadır.</a:t>
            </a:r>
          </a:p>
          <a:p>
            <a:r>
              <a:rPr lang="tr-TR" dirty="0"/>
              <a:t>Taşıt değeri, taşıtların teslimi, ilk iktisabı ve ithalinde hesaplanacak ÖTV hariç, KDV matrahını oluşturan unsurlardan oluşan değer olarak tanımlanmıştır.</a:t>
            </a:r>
          </a:p>
          <a:p>
            <a:r>
              <a:rPr lang="tr-TR" dirty="0"/>
              <a:t>Düzenlemeler 01.01.2018 tarihinde yürürlüğe girecektir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676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84310" y="365760"/>
            <a:ext cx="10018713" cy="1752599"/>
          </a:xfrm>
        </p:spPr>
        <p:txBody>
          <a:bodyPr>
            <a:noAutofit/>
          </a:bodyPr>
          <a:lstStyle/>
          <a:p>
            <a:r>
              <a:rPr lang="tr-TR" sz="2800" dirty="0"/>
              <a:t>Motorlu Taşıtlar Vergisi Kanunu’na eklenen bir geçici maddeyle, 31.12.2017 tarihinden (bu tarih dahil) önce </a:t>
            </a:r>
            <a:r>
              <a:rPr lang="tr-TR" sz="2800" dirty="0" smtClean="0"/>
              <a:t>alınan otomobillerin aşağıdaki </a:t>
            </a:r>
            <a:r>
              <a:rPr lang="tr-TR" sz="2800" dirty="0"/>
              <a:t>tarifeye göre vergilendirilmesi öngörülmüştür.</a:t>
            </a:r>
            <a:br>
              <a:rPr lang="tr-TR" sz="2800" dirty="0"/>
            </a:br>
            <a:endParaRPr lang="tr-TR" sz="2800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449259"/>
              </p:ext>
            </p:extLst>
          </p:nvPr>
        </p:nvGraphicFramePr>
        <p:xfrm>
          <a:off x="813813" y="1335022"/>
          <a:ext cx="10689210" cy="5836000"/>
        </p:xfrm>
        <a:graphic>
          <a:graphicData uri="http://schemas.openxmlformats.org/drawingml/2006/table">
            <a:tbl>
              <a:tblPr/>
              <a:tblGrid>
                <a:gridCol w="1781535"/>
                <a:gridCol w="1781535"/>
                <a:gridCol w="1781535"/>
                <a:gridCol w="1781535"/>
                <a:gridCol w="1781535"/>
                <a:gridCol w="1781535"/>
              </a:tblGrid>
              <a:tr h="304884">
                <a:tc gridSpan="6">
                  <a:txBody>
                    <a:bodyPr/>
                    <a:lstStyle/>
                    <a:p>
                      <a:pPr algn="ctr"/>
                      <a:endParaRPr lang="tr-T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99" marR="10699" marT="10699" marB="10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 marL="42797" marR="42797" marT="21399" marB="213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 marL="42797" marR="42797" marT="21399" marB="213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 marL="42797" marR="42797" marT="21399" marB="213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 marL="42797" marR="42797" marT="21399" marB="213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 marL="42797" marR="42797" marT="21399" marB="213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412">
                <a:tc rowSpan="2">
                  <a:txBody>
                    <a:bodyPr/>
                    <a:lstStyle/>
                    <a:p>
                      <a:pPr algn="ctr"/>
                      <a:r>
                        <a:rPr lang="tr-TR" sz="16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Motor Silindir Hacmi (cm³)</a:t>
                      </a:r>
                    </a:p>
                  </a:txBody>
                  <a:tcPr marL="10699" marR="10699" marT="10699" marB="10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tr-TR" sz="16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Taşıtların Yaşları ile Ödenecek Yıllık Vergi Tutarı (TL)</a:t>
                      </a:r>
                    </a:p>
                  </a:txBody>
                  <a:tcPr marL="10699" marR="10699" marT="10699" marB="10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7941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1-3 yaş</a:t>
                      </a:r>
                    </a:p>
                  </a:txBody>
                  <a:tcPr marL="10699" marR="10699" marT="10699" marB="10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4-6 yaş</a:t>
                      </a:r>
                    </a:p>
                  </a:txBody>
                  <a:tcPr marL="10699" marR="10699" marT="10699" marB="10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7-11 yaş</a:t>
                      </a:r>
                    </a:p>
                  </a:txBody>
                  <a:tcPr marL="10699" marR="10699" marT="10699" marB="10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12-15 yaş</a:t>
                      </a:r>
                    </a:p>
                  </a:txBody>
                  <a:tcPr marL="10699" marR="10699" marT="10699" marB="10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 ve yukarı yaş</a:t>
                      </a:r>
                    </a:p>
                  </a:txBody>
                  <a:tcPr marL="10699" marR="10699" marT="10699" marB="10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412">
                <a:tc gridSpan="6">
                  <a:txBody>
                    <a:bodyPr/>
                    <a:lstStyle/>
                    <a:p>
                      <a:pPr algn="ctr"/>
                      <a:r>
                        <a:rPr lang="tr-T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Otomobil, kaptıkaçtı, arazi taşıtları ve benzerleri</a:t>
                      </a:r>
                    </a:p>
                  </a:txBody>
                  <a:tcPr marL="10699" marR="10699" marT="10699" marB="10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79687">
                <a:tc>
                  <a:txBody>
                    <a:bodyPr/>
                    <a:lstStyle/>
                    <a:p>
                      <a:pPr algn="ctr"/>
                      <a:r>
                        <a:rPr lang="tr-TR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1300 cm³ ve aşağısı</a:t>
                      </a:r>
                    </a:p>
                  </a:txBody>
                  <a:tcPr marL="10699" marR="10699" marT="10699" marB="10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743</a:t>
                      </a:r>
                    </a:p>
                  </a:txBody>
                  <a:tcPr marL="10699" marR="10699" marT="10699" marB="10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518</a:t>
                      </a:r>
                    </a:p>
                  </a:txBody>
                  <a:tcPr marL="10699" marR="10699" marT="10699" marB="10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290</a:t>
                      </a:r>
                    </a:p>
                  </a:txBody>
                  <a:tcPr marL="10699" marR="10699" marT="10699" marB="10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220</a:t>
                      </a:r>
                    </a:p>
                  </a:txBody>
                  <a:tcPr marL="10699" marR="10699" marT="10699" marB="10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</a:t>
                      </a:r>
                    </a:p>
                  </a:txBody>
                  <a:tcPr marL="10699" marR="10699" marT="10699" marB="10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358">
                <a:tc>
                  <a:txBody>
                    <a:bodyPr/>
                    <a:lstStyle/>
                    <a:p>
                      <a:pPr algn="ctr"/>
                      <a:r>
                        <a:rPr lang="pt-BR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1301 - 1600 cm³ e kadar</a:t>
                      </a:r>
                    </a:p>
                  </a:txBody>
                  <a:tcPr marL="10699" marR="10699" marT="10699" marB="10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1.294</a:t>
                      </a:r>
                    </a:p>
                  </a:txBody>
                  <a:tcPr marL="10699" marR="10699" marT="10699" marB="10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970</a:t>
                      </a:r>
                    </a:p>
                  </a:txBody>
                  <a:tcPr marL="10699" marR="10699" marT="10699" marB="10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563</a:t>
                      </a:r>
                    </a:p>
                  </a:txBody>
                  <a:tcPr marL="10699" marR="10699" marT="10699" marB="10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398</a:t>
                      </a:r>
                    </a:p>
                  </a:txBody>
                  <a:tcPr marL="10699" marR="10699" marT="10699" marB="10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153</a:t>
                      </a:r>
                    </a:p>
                  </a:txBody>
                  <a:tcPr marL="10699" marR="10699" marT="10699" marB="10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358">
                <a:tc>
                  <a:txBody>
                    <a:bodyPr/>
                    <a:lstStyle/>
                    <a:p>
                      <a:pPr algn="ctr"/>
                      <a:r>
                        <a:rPr lang="pt-BR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1601 - 1800 cm³ e kadar</a:t>
                      </a:r>
                    </a:p>
                  </a:txBody>
                  <a:tcPr marL="10699" marR="10699" marT="10699" marB="10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2.284</a:t>
                      </a:r>
                    </a:p>
                  </a:txBody>
                  <a:tcPr marL="10699" marR="10699" marT="10699" marB="10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1.785</a:t>
                      </a:r>
                    </a:p>
                  </a:txBody>
                  <a:tcPr marL="10699" marR="10699" marT="10699" marB="10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1.051</a:t>
                      </a:r>
                    </a:p>
                  </a:txBody>
                  <a:tcPr marL="10699" marR="10699" marT="10699" marB="10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641</a:t>
                      </a:r>
                    </a:p>
                  </a:txBody>
                  <a:tcPr marL="10699" marR="10699" marT="10699" marB="10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249</a:t>
                      </a:r>
                    </a:p>
                  </a:txBody>
                  <a:tcPr marL="10699" marR="10699" marT="10699" marB="10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358">
                <a:tc>
                  <a:txBody>
                    <a:bodyPr/>
                    <a:lstStyle/>
                    <a:p>
                      <a:pPr algn="ctr"/>
                      <a:r>
                        <a:rPr lang="pt-BR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1801 - 2000 cm³ e kadar</a:t>
                      </a:r>
                    </a:p>
                  </a:txBody>
                  <a:tcPr marL="10699" marR="10699" marT="10699" marB="10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3.598</a:t>
                      </a:r>
                    </a:p>
                  </a:txBody>
                  <a:tcPr marL="10699" marR="10699" marT="10699" marB="10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2.771</a:t>
                      </a:r>
                    </a:p>
                  </a:txBody>
                  <a:tcPr marL="10699" marR="10699" marT="10699" marB="10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1.629</a:t>
                      </a:r>
                    </a:p>
                  </a:txBody>
                  <a:tcPr marL="10699" marR="10699" marT="10699" marB="10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970</a:t>
                      </a:r>
                    </a:p>
                  </a:txBody>
                  <a:tcPr marL="10699" marR="10699" marT="10699" marB="10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383</a:t>
                      </a:r>
                    </a:p>
                  </a:txBody>
                  <a:tcPr marL="10699" marR="10699" marT="10699" marB="10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358">
                <a:tc>
                  <a:txBody>
                    <a:bodyPr/>
                    <a:lstStyle/>
                    <a:p>
                      <a:pPr algn="ctr"/>
                      <a:r>
                        <a:rPr lang="pt-BR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2001 - 2500 cm³ e kadar</a:t>
                      </a:r>
                    </a:p>
                  </a:txBody>
                  <a:tcPr marL="10699" marR="10699" marT="10699" marB="10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5.396</a:t>
                      </a:r>
                    </a:p>
                  </a:txBody>
                  <a:tcPr marL="10699" marR="10699" marT="10699" marB="10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3.918</a:t>
                      </a:r>
                    </a:p>
                  </a:txBody>
                  <a:tcPr marL="10699" marR="10699" marT="10699" marB="10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2.448</a:t>
                      </a:r>
                    </a:p>
                  </a:txBody>
                  <a:tcPr marL="10699" marR="10699" marT="10699" marB="10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1.463</a:t>
                      </a:r>
                    </a:p>
                  </a:txBody>
                  <a:tcPr marL="10699" marR="10699" marT="10699" marB="10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579</a:t>
                      </a:r>
                    </a:p>
                  </a:txBody>
                  <a:tcPr marL="10699" marR="10699" marT="10699" marB="10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358">
                <a:tc>
                  <a:txBody>
                    <a:bodyPr/>
                    <a:lstStyle/>
                    <a:p>
                      <a:pPr algn="ctr"/>
                      <a:r>
                        <a:rPr lang="pt-BR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2501 - 3000 cm³ e kadar</a:t>
                      </a:r>
                    </a:p>
                  </a:txBody>
                  <a:tcPr marL="10699" marR="10699" marT="10699" marB="10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7.524</a:t>
                      </a:r>
                    </a:p>
                  </a:txBody>
                  <a:tcPr marL="10699" marR="10699" marT="10699" marB="10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6.545</a:t>
                      </a:r>
                    </a:p>
                  </a:txBody>
                  <a:tcPr marL="10699" marR="10699" marT="10699" marB="10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4.089</a:t>
                      </a:r>
                    </a:p>
                  </a:txBody>
                  <a:tcPr marL="10699" marR="10699" marT="10699" marB="10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2.200</a:t>
                      </a:r>
                    </a:p>
                  </a:txBody>
                  <a:tcPr marL="10699" marR="10699" marT="10699" marB="10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808</a:t>
                      </a:r>
                    </a:p>
                  </a:txBody>
                  <a:tcPr marL="10699" marR="10699" marT="10699" marB="10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358">
                <a:tc>
                  <a:txBody>
                    <a:bodyPr/>
                    <a:lstStyle/>
                    <a:p>
                      <a:pPr algn="ctr"/>
                      <a:r>
                        <a:rPr lang="pt-BR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3001 - 3500 cm³ e kadar</a:t>
                      </a:r>
                    </a:p>
                  </a:txBody>
                  <a:tcPr marL="10699" marR="10699" marT="10699" marB="10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11.458</a:t>
                      </a:r>
                    </a:p>
                  </a:txBody>
                  <a:tcPr marL="10699" marR="10699" marT="10699" marB="10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10.309</a:t>
                      </a:r>
                    </a:p>
                  </a:txBody>
                  <a:tcPr marL="10699" marR="10699" marT="10699" marB="10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6.210</a:t>
                      </a:r>
                    </a:p>
                  </a:txBody>
                  <a:tcPr marL="10699" marR="10699" marT="10699" marB="10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3.100</a:t>
                      </a:r>
                    </a:p>
                  </a:txBody>
                  <a:tcPr marL="10699" marR="10699" marT="10699" marB="10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1.138</a:t>
                      </a:r>
                    </a:p>
                  </a:txBody>
                  <a:tcPr marL="10699" marR="10699" marT="10699" marB="10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358">
                <a:tc>
                  <a:txBody>
                    <a:bodyPr/>
                    <a:lstStyle/>
                    <a:p>
                      <a:pPr algn="ctr"/>
                      <a:r>
                        <a:rPr lang="pt-BR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3501 - 4000 cm³ e kadar</a:t>
                      </a:r>
                    </a:p>
                  </a:txBody>
                  <a:tcPr marL="10699" marR="10699" marT="10699" marB="10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18.014</a:t>
                      </a:r>
                    </a:p>
                  </a:txBody>
                  <a:tcPr marL="10699" marR="10699" marT="10699" marB="10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15.555</a:t>
                      </a:r>
                    </a:p>
                  </a:txBody>
                  <a:tcPr marL="10699" marR="10699" marT="10699" marB="10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9.161</a:t>
                      </a:r>
                    </a:p>
                  </a:txBody>
                  <a:tcPr marL="10699" marR="10699" marT="10699" marB="10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4.089</a:t>
                      </a:r>
                    </a:p>
                  </a:txBody>
                  <a:tcPr marL="10699" marR="10699" marT="10699" marB="10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1.629</a:t>
                      </a:r>
                    </a:p>
                  </a:txBody>
                  <a:tcPr marL="10699" marR="10699" marT="10699" marB="10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687">
                <a:tc>
                  <a:txBody>
                    <a:bodyPr/>
                    <a:lstStyle/>
                    <a:p>
                      <a:pPr algn="ctr"/>
                      <a:r>
                        <a:rPr lang="tr-TR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4001 cm³ ve yukarısı</a:t>
                      </a:r>
                    </a:p>
                  </a:txBody>
                  <a:tcPr marL="10699" marR="10699" marT="10699" marB="106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29.483</a:t>
                      </a:r>
                    </a:p>
                  </a:txBody>
                  <a:tcPr marL="10699" marR="10699" marT="10699" marB="10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22.109</a:t>
                      </a:r>
                    </a:p>
                  </a:txBody>
                  <a:tcPr marL="10699" marR="10699" marT="10699" marB="10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13.094</a:t>
                      </a:r>
                    </a:p>
                  </a:txBody>
                  <a:tcPr marL="10699" marR="10699" marT="10699" marB="10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5.885</a:t>
                      </a:r>
                    </a:p>
                  </a:txBody>
                  <a:tcPr marL="10699" marR="10699" marT="10699" marB="10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2.284</a:t>
                      </a:r>
                    </a:p>
                  </a:txBody>
                  <a:tcPr marL="10699" marR="10699" marT="10699" marB="10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1716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33272" y="365761"/>
            <a:ext cx="11073384" cy="1289304"/>
          </a:xfrm>
        </p:spPr>
        <p:txBody>
          <a:bodyPr>
            <a:normAutofit fontScale="90000"/>
          </a:bodyPr>
          <a:lstStyle/>
          <a:p>
            <a:r>
              <a:rPr lang="tr-TR" sz="3600" dirty="0"/>
              <a:t>01.01.2018 tarihinden itibaren </a:t>
            </a:r>
            <a:r>
              <a:rPr lang="tr-TR" sz="3600" dirty="0" smtClean="0"/>
              <a:t>alınacak araçlar </a:t>
            </a:r>
            <a:r>
              <a:rPr lang="tr-TR" sz="3600" dirty="0"/>
              <a:t>için Yeni motorlu taşıtlar vergisi tutarları aşağıdaki tablolarda yer almaktadır</a:t>
            </a:r>
            <a:r>
              <a:rPr lang="tr-TR" sz="3600" dirty="0" smtClean="0"/>
              <a:t>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111572"/>
              </p:ext>
            </p:extLst>
          </p:nvPr>
        </p:nvGraphicFramePr>
        <p:xfrm>
          <a:off x="1033271" y="1188723"/>
          <a:ext cx="10899648" cy="5802445"/>
        </p:xfrm>
        <a:graphic>
          <a:graphicData uri="http://schemas.openxmlformats.org/drawingml/2006/table">
            <a:tbl>
              <a:tblPr/>
              <a:tblGrid>
                <a:gridCol w="1362456"/>
                <a:gridCol w="1362456"/>
                <a:gridCol w="1362456"/>
                <a:gridCol w="1362456"/>
                <a:gridCol w="1362456"/>
                <a:gridCol w="1362456"/>
                <a:gridCol w="1362456"/>
                <a:gridCol w="1362456"/>
              </a:tblGrid>
              <a:tr h="246025">
                <a:tc gridSpan="8">
                  <a:txBody>
                    <a:bodyPr/>
                    <a:lstStyle/>
                    <a:p>
                      <a:pPr algn="ctr"/>
                      <a:endParaRPr lang="tr-TR" sz="1400" dirty="0"/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sz="1400"/>
                    </a:p>
                  </a:txBody>
                  <a:tcPr marL="35302" marR="35302" marT="17651" marB="176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sz="1400"/>
                    </a:p>
                  </a:txBody>
                  <a:tcPr marL="35302" marR="35302" marT="17651" marB="176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sz="1400"/>
                    </a:p>
                  </a:txBody>
                  <a:tcPr marL="35302" marR="35302" marT="17651" marB="176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sz="1400"/>
                    </a:p>
                  </a:txBody>
                  <a:tcPr marL="35302" marR="35302" marT="17651" marB="176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sz="1400"/>
                    </a:p>
                  </a:txBody>
                  <a:tcPr marL="35302" marR="35302" marT="17651" marB="176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sz="1400"/>
                    </a:p>
                  </a:txBody>
                  <a:tcPr marL="35302" marR="35302" marT="17651" marB="176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sz="1400" dirty="0"/>
                    </a:p>
                  </a:txBody>
                  <a:tcPr marL="35302" marR="35302" marT="17651" marB="176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38">
                <a:tc rowSpan="2">
                  <a:txBody>
                    <a:bodyPr/>
                    <a:lstStyle/>
                    <a:p>
                      <a:pPr algn="ctr"/>
                      <a:r>
                        <a:rPr lang="tr-TR" sz="1400" b="1" dirty="0">
                          <a:solidFill>
                            <a:srgbClr val="FF0000"/>
                          </a:solidFill>
                        </a:rPr>
                        <a:t>Motor Silindir Hacmi (cm³)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sz="1400" b="1" dirty="0">
                          <a:solidFill>
                            <a:srgbClr val="FF0000"/>
                          </a:solidFill>
                        </a:rPr>
                        <a:t>Taşıt Değeri (TL)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sz="1400" b="1" dirty="0">
                          <a:solidFill>
                            <a:srgbClr val="FF0000"/>
                          </a:solidFill>
                        </a:rPr>
                        <a:t>Satır</a:t>
                      </a:r>
                    </a:p>
                    <a:p>
                      <a:pPr algn="ctr"/>
                      <a:r>
                        <a:rPr lang="tr-TR" sz="1400" b="1" dirty="0">
                          <a:solidFill>
                            <a:srgbClr val="FF0000"/>
                          </a:solidFill>
                        </a:rPr>
                        <a:t>Numarası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tr-TR" sz="1400" b="1" dirty="0">
                          <a:solidFill>
                            <a:srgbClr val="FF0000"/>
                          </a:solidFill>
                        </a:rPr>
                        <a:t>Taşıtların Yaşları ile Ödenecek Yıllık Vergi Tutarı (TL)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0029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>
                          <a:solidFill>
                            <a:srgbClr val="FF0000"/>
                          </a:solidFill>
                        </a:rPr>
                        <a:t>1 - 3 yaş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>
                          <a:solidFill>
                            <a:srgbClr val="FF0000"/>
                          </a:solidFill>
                        </a:rPr>
                        <a:t>4 - 6 yaş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>
                          <a:solidFill>
                            <a:srgbClr val="FF0000"/>
                          </a:solidFill>
                        </a:rPr>
                        <a:t>7 - 11 yaş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>
                          <a:solidFill>
                            <a:srgbClr val="FF0000"/>
                          </a:solidFill>
                        </a:rPr>
                        <a:t>12 - 15 yaş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>
                          <a:solidFill>
                            <a:srgbClr val="FF0000"/>
                          </a:solidFill>
                        </a:rPr>
                        <a:t>16 ve yukarı yaş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38">
                <a:tc gridSpan="8">
                  <a:txBody>
                    <a:bodyPr/>
                    <a:lstStyle/>
                    <a:p>
                      <a:pPr algn="ctr"/>
                      <a:r>
                        <a:rPr lang="tr-TR" sz="1400" b="1" dirty="0">
                          <a:solidFill>
                            <a:srgbClr val="FF0000"/>
                          </a:solidFill>
                        </a:rPr>
                        <a:t>1- Otomobil, kaptıkaçtı, arazi taşıtları ve benzerleri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00292">
                <a:tc rowSpan="3">
                  <a:txBody>
                    <a:bodyPr/>
                    <a:lstStyle/>
                    <a:p>
                      <a:pPr algn="ctr"/>
                      <a:r>
                        <a:rPr lang="tr-TR" sz="1400"/>
                        <a:t>1300 cm³ ve aşağısı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40.000’i aşmayanlar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1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/>
                        <a:t>743</a:t>
                      </a:r>
                    </a:p>
                  </a:txBody>
                  <a:tcPr marL="8825" marR="8825" marT="8825" marB="88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/>
                        <a:t>518</a:t>
                      </a:r>
                    </a:p>
                  </a:txBody>
                  <a:tcPr marL="8825" marR="8825" marT="8825" marB="88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/>
                        <a:t>290</a:t>
                      </a:r>
                    </a:p>
                  </a:txBody>
                  <a:tcPr marL="8825" marR="8825" marT="8825" marB="88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220</a:t>
                      </a:r>
                    </a:p>
                  </a:txBody>
                  <a:tcPr marL="8825" marR="8825" marT="8825" marB="88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78</a:t>
                      </a:r>
                    </a:p>
                  </a:txBody>
                  <a:tcPr marL="8825" marR="8825" marT="8825" marB="88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14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/>
                        <a:t>40.000’i aşıp 70.000’i aşmayanlar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2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817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/>
                        <a:t>570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/>
                        <a:t>319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/>
                        <a:t>242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/>
                        <a:t>86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29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/>
                        <a:t>70.000’i aşanlar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/>
                        <a:t>3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892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/>
                        <a:t>622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348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/>
                        <a:t>264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/>
                        <a:t>94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292">
                <a:tc rowSpan="3">
                  <a:txBody>
                    <a:bodyPr/>
                    <a:lstStyle/>
                    <a:p>
                      <a:pPr algn="ctr"/>
                      <a:r>
                        <a:rPr lang="pt-BR" sz="1400"/>
                        <a:t>1301 - 1600 cm³ e kadar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/>
                        <a:t>40.000’i aşmayanlar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/>
                        <a:t>4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/>
                        <a:t>1.294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970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/>
                        <a:t>563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/>
                        <a:t>398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/>
                        <a:t>153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14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/>
                        <a:t>40.000’i aşıp 70.000’i aşmayanlar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/>
                        <a:t>5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/>
                        <a:t>1.423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1.067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619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/>
                        <a:t>437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/>
                        <a:t>168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29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/>
                        <a:t>70.000’i aşanlar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/>
                        <a:t>6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solidFill>
                            <a:srgbClr val="FF0000"/>
                          </a:solidFill>
                        </a:rPr>
                        <a:t>1.553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/>
                        <a:t>1.164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675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/>
                        <a:t>477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/>
                        <a:t>183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292">
                <a:tc rowSpan="2">
                  <a:txBody>
                    <a:bodyPr/>
                    <a:lstStyle/>
                    <a:p>
                      <a:pPr algn="ctr"/>
                      <a:r>
                        <a:rPr lang="pt-BR" sz="1400"/>
                        <a:t>1601 - 1800 cm³ e kadar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/>
                        <a:t>100.000’i aşmayanlar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/>
                        <a:t>7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/>
                        <a:t>2.512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/>
                        <a:t>1.964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/>
                        <a:t>1.156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705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/>
                        <a:t>274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29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/>
                        <a:t>100.000’i aşanlar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/>
                        <a:t>8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/>
                        <a:t>2.741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/>
                        <a:t>2.142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/>
                        <a:t>1.262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770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/>
                        <a:t>299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292">
                <a:tc rowSpan="2">
                  <a:txBody>
                    <a:bodyPr/>
                    <a:lstStyle/>
                    <a:p>
                      <a:pPr algn="ctr"/>
                      <a:r>
                        <a:rPr lang="pt-BR" sz="1400"/>
                        <a:t>1801 - 2000 cm³ e kadar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/>
                        <a:t>100.000’i aşmayanlar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/>
                        <a:t>9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/>
                        <a:t>3.957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/>
                        <a:t>3.048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/>
                        <a:t>1.792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1.067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421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29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/>
                        <a:t>100.000’i aşanlar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/>
                        <a:t>10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/>
                        <a:t>4.317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/>
                        <a:t>3.326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/>
                        <a:t>1.955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/>
                        <a:t>1.164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459</a:t>
                      </a:r>
                    </a:p>
                  </a:txBody>
                  <a:tcPr marL="8825" marR="8825" marT="8825" marB="8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5191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">
  <a:themeElements>
    <a:clrScheme name="Paralaks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ks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TM04033919[[fn=Devre]]</Template>
  <TotalTime>145</TotalTime>
  <Words>1798</Words>
  <Application>Microsoft Office PowerPoint</Application>
  <PresentationFormat>Geniş ekran</PresentationFormat>
  <Paragraphs>293</Paragraphs>
  <Slides>23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9" baseType="lpstr">
      <vt:lpstr>Arial</vt:lpstr>
      <vt:lpstr>Calibri</vt:lpstr>
      <vt:lpstr>Corbel</vt:lpstr>
      <vt:lpstr>Times New Roman</vt:lpstr>
      <vt:lpstr>Wingdings</vt:lpstr>
      <vt:lpstr>Paralaks</vt:lpstr>
      <vt:lpstr>7061 Sayılı Bazı Vergi Kanunları İle Diğer Bazı Kanunlarda Değişiklik Yapılmasına Dair Çorba Kanun</vt:lpstr>
      <vt:lpstr>Özet; </vt:lpstr>
      <vt:lpstr>7061 Sayılı Çorba Kanunla Değişiklik Yapılan  Vergi Kanunları Aşağıdaki Gibidir;</vt:lpstr>
      <vt:lpstr>Kurumlar Vergisi Oranı  %22 Oluyor… </vt:lpstr>
      <vt:lpstr>Asgari Ücretlilere  İlave A.G.İ. Uygulaması</vt:lpstr>
      <vt:lpstr>Asgari Ücretlilere  İlave A.G.İ. Uygulaması ÖRNEK;</vt:lpstr>
      <vt:lpstr>MTV Kanununda Yapılan Değişiklikler </vt:lpstr>
      <vt:lpstr>Motorlu Taşıtlar Vergisi Kanunu’na eklenen bir geçici maddeyle, 31.12.2017 tarihinden (bu tarih dahil) önce alınan otomobillerin aşağıdaki tarifeye göre vergilendirilmesi öngörülmüştür. </vt:lpstr>
      <vt:lpstr>01.01.2018 tarihinden itibaren alınacak araçlar için Yeni motorlu taşıtlar vergisi tutarları aşağıdaki tablolarda yer almaktadır. </vt:lpstr>
      <vt:lpstr>3065 sayılı Katma Değer Vergisi Kanunu Düzenlemeleri</vt:lpstr>
      <vt:lpstr>Özel iletişim Vergisi Kanununda Yapılan Değişiklikler </vt:lpstr>
      <vt:lpstr>4760 sayılı Özel Tüketim Vergisi Kanunu Düzenlemeleri</vt:lpstr>
      <vt:lpstr>Meyveli Gazozların ve Makaronların ÖTV kapsamına alınması </vt:lpstr>
      <vt:lpstr>Şans Oyunları İle Gerçek Ve Tüzel Kişilerce Düzenlenen Yarışma Ve Çekilişlerde Kazanılan İkramiyeler İçin Uygulanan Veraset Ve İntikal Vergisi Oranının %20’ye Çıkarıldı</vt:lpstr>
      <vt:lpstr> Kira Gelirlerinde Uygulanan %25’lik Götürü Gider Oranının %15’e Düşürülmesi</vt:lpstr>
      <vt:lpstr>Ödeme Emirlerine İtiraz Süresi 15 Güne Çıkarılmıştır.</vt:lpstr>
      <vt:lpstr>Vergi Usul Kanunu Gereği   Adres Bildirimlerine İlişkin Düzenlemeler; </vt:lpstr>
      <vt:lpstr>Elektronik Ticaretin Maliye Bakanlığı Tarafından İzlenmesi</vt:lpstr>
      <vt:lpstr>İştirak Hissesi Ve Gayrimenkul Satışlarındaki İstisna %50’ye Düşürülüyor</vt:lpstr>
      <vt:lpstr>Yaz Saati Uygulaması</vt:lpstr>
      <vt:lpstr>Çorba Kanun ile Yapılan Diğer Muhtelif Düzenlemeler</vt:lpstr>
      <vt:lpstr>PowerPoint Sunusu</vt:lpstr>
      <vt:lpstr>TEŞEKKÜRLER…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7061 Sayılı Bazı Vergi Kanunları İle Diğer Bazı Kanunlarda Değişiklik Yapılmasına Dair Çorba Kanun</dc:title>
  <dc:creator>SERDAR KARAKUŞ</dc:creator>
  <cp:lastModifiedBy>SERDAR KARAKUŞ</cp:lastModifiedBy>
  <cp:revision>24</cp:revision>
  <dcterms:created xsi:type="dcterms:W3CDTF">2017-12-01T11:45:38Z</dcterms:created>
  <dcterms:modified xsi:type="dcterms:W3CDTF">2017-12-05T09:53:01Z</dcterms:modified>
</cp:coreProperties>
</file>