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4.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59" r:id="rId6"/>
    <p:sldId id="260" r:id="rId7"/>
    <p:sldId id="261" r:id="rId8"/>
    <p:sldId id="262" r:id="rId9"/>
    <p:sldId id="266" r:id="rId10"/>
    <p:sldId id="267" r:id="rId11"/>
    <p:sldId id="269" r:id="rId12"/>
    <p:sldId id="271" r:id="rId13"/>
    <p:sldId id="276" r:id="rId14"/>
    <p:sldId id="274" r:id="rId15"/>
    <p:sldId id="277" r:id="rId16"/>
    <p:sldId id="265" r:id="rId17"/>
    <p:sldId id="282" r:id="rId18"/>
    <p:sldId id="275" r:id="rId19"/>
    <p:sldId id="272" r:id="rId20"/>
    <p:sldId id="273" r:id="rId21"/>
    <p:sldId id="263" r:id="rId22"/>
    <p:sldId id="278" r:id="rId23"/>
    <p:sldId id="280" r:id="rId24"/>
    <p:sldId id="281" r:id="rId25"/>
    <p:sldId id="279" r:id="rId26"/>
    <p:sldId id="283" r:id="rId27"/>
    <p:sldId id="287" r:id="rId28"/>
    <p:sldId id="285" r:id="rId29"/>
    <p:sldId id="288" r:id="rId30"/>
    <p:sldId id="289" r:id="rId31"/>
    <p:sldId id="286" r:id="rId32"/>
    <p:sldId id="284" r:id="rId33"/>
    <p:sldId id="29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10F04C7-E3F3-45CD-8601-E3CA5B7DC244}" type="datetimeFigureOut">
              <a:rPr lang="tr-TR" smtClean="0"/>
              <a:t>4.12.2017</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228245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10F04C7-E3F3-45CD-8601-E3CA5B7DC244}" type="datetimeFigureOut">
              <a:rPr lang="tr-TR" smtClean="0"/>
              <a:t>4.12.2017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3605576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10F04C7-E3F3-45CD-8601-E3CA5B7DC244}" type="datetimeFigureOut">
              <a:rPr lang="tr-TR" smtClean="0"/>
              <a:t>4.12.2017</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E97E34-71D0-4FC0-9E74-C45C91D618B1}"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53679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10F04C7-E3F3-45CD-8601-E3CA5B7DC244}" type="datetimeFigureOut">
              <a:rPr lang="tr-TR" smtClean="0"/>
              <a:t>4.12.2017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33961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10F04C7-E3F3-45CD-8601-E3CA5B7DC244}" type="datetimeFigureOut">
              <a:rPr lang="tr-TR" smtClean="0"/>
              <a:t>4.12.2017</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E97E34-71D0-4FC0-9E74-C45C91D618B1}"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862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10F04C7-E3F3-45CD-8601-E3CA5B7DC244}" type="datetimeFigureOut">
              <a:rPr lang="tr-TR" smtClean="0"/>
              <a:t>4.12.2017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385260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0F04C7-E3F3-45CD-8601-E3CA5B7DC244}" type="datetimeFigureOut">
              <a:rPr lang="tr-TR" smtClean="0"/>
              <a:t>4.12.2017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53380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0F04C7-E3F3-45CD-8601-E3CA5B7DC244}" type="datetimeFigureOut">
              <a:rPr lang="tr-TR" smtClean="0"/>
              <a:t>4.12.2017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317697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12/4/2017</a:t>
            </a:fld>
            <a:endParaRPr lang="en-US"/>
          </a:p>
        </p:txBody>
      </p:sp>
      <p:sp>
        <p:nvSpPr>
          <p:cNvPr id="4" name="Holder 4"/>
          <p:cNvSpPr>
            <a:spLocks noGrp="1"/>
          </p:cNvSpPr>
          <p:nvPr>
            <p:ph type="sldNum" sz="quarter" idx="7"/>
          </p:nvPr>
        </p:nvSpPr>
        <p:spPr/>
        <p:txBody>
          <a:bodyPr lIns="0" tIns="0" rIns="0" bIns="0"/>
          <a:lstStyle>
            <a:lvl1pPr>
              <a:defRPr sz="705" b="0" i="0">
                <a:solidFill>
                  <a:srgbClr val="000009"/>
                </a:solidFill>
                <a:latin typeface="Calibri"/>
                <a:cs typeface="Calibri"/>
              </a:defRPr>
            </a:lvl1pPr>
          </a:lstStyle>
          <a:p>
            <a:pPr marL="16289">
              <a:lnSpc>
                <a:spcPts val="737"/>
              </a:lnSpc>
            </a:pPr>
            <a:fld id="{81D60167-4931-47E6-BA6A-407CBD079E47}" type="slidenum">
              <a:rPr lang="tr-TR" smtClean="0"/>
              <a:pPr marL="16289">
                <a:lnSpc>
                  <a:spcPts val="737"/>
                </a:lnSpc>
              </a:pPr>
              <a:t>‹#›</a:t>
            </a:fld>
            <a:endParaRPr lang="tr-TR" dirty="0"/>
          </a:p>
        </p:txBody>
      </p:sp>
    </p:spTree>
    <p:extLst>
      <p:ext uri="{BB962C8B-B14F-4D97-AF65-F5344CB8AC3E}">
        <p14:creationId xmlns:p14="http://schemas.microsoft.com/office/powerpoint/2010/main" val="281450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0F04C7-E3F3-45CD-8601-E3CA5B7DC244}" type="datetimeFigureOut">
              <a:rPr lang="tr-TR" smtClean="0"/>
              <a:t>4.12.2017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308752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10F04C7-E3F3-45CD-8601-E3CA5B7DC244}" type="datetimeFigureOut">
              <a:rPr lang="tr-TR" smtClean="0"/>
              <a:t>4.12.2017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2068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10F04C7-E3F3-45CD-8601-E3CA5B7DC244}" type="datetimeFigureOut">
              <a:rPr lang="tr-TR" smtClean="0"/>
              <a:t>4.12.2017</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1583260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10F04C7-E3F3-45CD-8601-E3CA5B7DC244}" type="datetimeFigureOut">
              <a:rPr lang="tr-TR" smtClean="0"/>
              <a:t>4.12.2017</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202040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10F04C7-E3F3-45CD-8601-E3CA5B7DC244}" type="datetimeFigureOut">
              <a:rPr lang="tr-TR" smtClean="0"/>
              <a:t>4.12.2017</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3186901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F04C7-E3F3-45CD-8601-E3CA5B7DC244}" type="datetimeFigureOut">
              <a:rPr lang="tr-TR" smtClean="0"/>
              <a:t>4.12.2017</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337301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10F04C7-E3F3-45CD-8601-E3CA5B7DC244}" type="datetimeFigureOut">
              <a:rPr lang="tr-TR" smtClean="0"/>
              <a:t>4.12.2017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284549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10F04C7-E3F3-45CD-8601-E3CA5B7DC244}" type="datetimeFigureOut">
              <a:rPr lang="tr-TR" smtClean="0"/>
              <a:t>4.12.2017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E97E34-71D0-4FC0-9E74-C45C91D618B1}" type="slidenum">
              <a:rPr lang="tr-TR" smtClean="0"/>
              <a:t>‹#›</a:t>
            </a:fld>
            <a:endParaRPr lang="tr-TR"/>
          </a:p>
        </p:txBody>
      </p:sp>
    </p:spTree>
    <p:extLst>
      <p:ext uri="{BB962C8B-B14F-4D97-AF65-F5344CB8AC3E}">
        <p14:creationId xmlns:p14="http://schemas.microsoft.com/office/powerpoint/2010/main" val="5171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0F04C7-E3F3-45CD-8601-E3CA5B7DC244}" type="datetimeFigureOut">
              <a:rPr lang="tr-TR" smtClean="0"/>
              <a:t>4.12.2017</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E97E34-71D0-4FC0-9E74-C45C91D618B1}" type="slidenum">
              <a:rPr lang="tr-TR" smtClean="0"/>
              <a:t>‹#›</a:t>
            </a:fld>
            <a:endParaRPr lang="tr-TR"/>
          </a:p>
        </p:txBody>
      </p:sp>
    </p:spTree>
    <p:extLst>
      <p:ext uri="{BB962C8B-B14F-4D97-AF65-F5344CB8AC3E}">
        <p14:creationId xmlns:p14="http://schemas.microsoft.com/office/powerpoint/2010/main" val="1215639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beyanname.gib.gov.tr/download.html" TargetMode="External"/><Relationship Id="rId2" Type="http://schemas.openxmlformats.org/officeDocument/2006/relationships/hyperlink" Target="http://www.gib.gov.tr/"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3.bp.blogspot.com/-4CpfiEKeWuA/WcvEoc2Z8NI/AAAAAAAAIBA/MyIvSn3bvVwc6_ZIjUHbISy-IuRJRPE4ACLcBGAs/s1600/MPHB2.p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beyanname.gib.gov.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6505" y="402336"/>
            <a:ext cx="9354312" cy="2642616"/>
          </a:xfrm>
        </p:spPr>
        <p:txBody>
          <a:bodyPr>
            <a:noAutofit/>
          </a:bodyPr>
          <a:lstStyle/>
          <a:p>
            <a:pPr algn="ctr"/>
            <a:r>
              <a:rPr lang="tr-TR" sz="6000" b="1" dirty="0" err="1" smtClean="0">
                <a:solidFill>
                  <a:schemeClr val="accent1"/>
                </a:solidFill>
              </a:rPr>
              <a:t>SGK&amp;Muhtasar</a:t>
            </a:r>
            <a:r>
              <a:rPr lang="tr-TR" sz="6000" b="1" dirty="0" smtClean="0">
                <a:solidFill>
                  <a:schemeClr val="accent1"/>
                </a:solidFill>
              </a:rPr>
              <a:t/>
            </a:r>
            <a:br>
              <a:rPr lang="tr-TR" sz="6000" b="1" dirty="0" smtClean="0">
                <a:solidFill>
                  <a:schemeClr val="accent1"/>
                </a:solidFill>
              </a:rPr>
            </a:br>
            <a:r>
              <a:rPr lang="tr-TR" sz="6000" b="1" dirty="0" smtClean="0">
                <a:solidFill>
                  <a:schemeClr val="accent1"/>
                </a:solidFill>
              </a:rPr>
              <a:t> B i r l e ş m e s i </a:t>
            </a:r>
            <a:br>
              <a:rPr lang="tr-TR" sz="6000" b="1" dirty="0" smtClean="0">
                <a:solidFill>
                  <a:schemeClr val="accent1"/>
                </a:solidFill>
              </a:rPr>
            </a:br>
            <a:endParaRPr lang="tr-TR" sz="6000" b="1" dirty="0">
              <a:solidFill>
                <a:schemeClr val="accent1"/>
              </a:solidFill>
            </a:endParaRPr>
          </a:p>
        </p:txBody>
      </p:sp>
      <p:pic>
        <p:nvPicPr>
          <p:cNvPr id="4" name="Resim 3" descr="C:\Users\SERDAR\Pictures\logo.jpg"/>
          <p:cNvPicPr/>
          <p:nvPr/>
        </p:nvPicPr>
        <p:blipFill>
          <a:blip r:embed="rId2">
            <a:extLst>
              <a:ext uri="{28A0092B-C50C-407E-A947-70E740481C1C}">
                <a14:useLocalDpi xmlns:a14="http://schemas.microsoft.com/office/drawing/2010/main" val="0"/>
              </a:ext>
            </a:extLst>
          </a:blip>
          <a:srcRect/>
          <a:stretch>
            <a:fillRect/>
          </a:stretch>
        </p:blipFill>
        <p:spPr bwMode="auto">
          <a:xfrm>
            <a:off x="3776472" y="4121011"/>
            <a:ext cx="6108192" cy="2112264"/>
          </a:xfrm>
          <a:prstGeom prst="rect">
            <a:avLst/>
          </a:prstGeom>
          <a:ln>
            <a:noFill/>
          </a:ln>
          <a:effectLst>
            <a:softEdge rad="112500"/>
          </a:effectLst>
        </p:spPr>
      </p:pic>
      <p:pic>
        <p:nvPicPr>
          <p:cNvPr id="5" name="İçerik Yer Tutucus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472" y="2182310"/>
            <a:ext cx="5815584" cy="1950971"/>
          </a:xfrm>
          <a:prstGeom prst="rect">
            <a:avLst/>
          </a:prstGeom>
          <a:ln>
            <a:noFill/>
          </a:ln>
          <a:effectLst>
            <a:softEdge rad="112500"/>
          </a:effectLst>
        </p:spPr>
      </p:pic>
    </p:spTree>
    <p:extLst>
      <p:ext uri="{BB962C8B-B14F-4D97-AF65-F5344CB8AC3E}">
        <p14:creationId xmlns:p14="http://schemas.microsoft.com/office/powerpoint/2010/main" val="1205124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1"/>
                </a:solidFill>
              </a:rPr>
              <a:t>Şubelerin Durumu</a:t>
            </a:r>
          </a:p>
        </p:txBody>
      </p:sp>
      <p:sp>
        <p:nvSpPr>
          <p:cNvPr id="3" name="İçerik Yer Tutucusu 2"/>
          <p:cNvSpPr>
            <a:spLocks noGrp="1"/>
          </p:cNvSpPr>
          <p:nvPr>
            <p:ph idx="1"/>
          </p:nvPr>
        </p:nvSpPr>
        <p:spPr>
          <a:xfrm>
            <a:off x="1380744" y="1691640"/>
            <a:ext cx="10123868" cy="4219582"/>
          </a:xfrm>
        </p:spPr>
        <p:txBody>
          <a:bodyPr/>
          <a:lstStyle/>
          <a:p>
            <a:r>
              <a:rPr lang="tr-TR" dirty="0"/>
              <a:t>Birden fazla vergi dairesinde gelir (stopaj) vergisi mükellefiyeti bulunanların, ücretlilerden yapılan vergi kesintileri ve SGK prim bilgilerini içeren </a:t>
            </a:r>
            <a:r>
              <a:rPr lang="tr-TR" b="1" dirty="0"/>
              <a:t>birleştirilmiş beyannameyi,</a:t>
            </a:r>
            <a:r>
              <a:rPr lang="tr-TR" dirty="0"/>
              <a:t> çalışanların ücret ödemeleri üzerinden yapılan gelir vergisi kesintisinin beyan edileceği </a:t>
            </a:r>
            <a:r>
              <a:rPr lang="tr-TR" dirty="0" smtClean="0"/>
              <a:t>yer (merkez) </a:t>
            </a:r>
            <a:r>
              <a:rPr lang="tr-TR" dirty="0"/>
              <a:t>vergi dairesine vermeleri gerekiyor</a:t>
            </a:r>
            <a:r>
              <a:rPr lang="tr-TR" dirty="0" smtClean="0"/>
              <a:t>. </a:t>
            </a:r>
            <a:endParaRPr lang="tr-TR" dirty="0"/>
          </a:p>
          <a:p>
            <a:r>
              <a:rPr lang="tr-TR" dirty="0"/>
              <a:t>Merkez ve ayrı yerlerde şubeleri olan bir kurum </a:t>
            </a:r>
            <a:r>
              <a:rPr lang="tr-TR" dirty="0" smtClean="0"/>
              <a:t>tarafından, tüm </a:t>
            </a:r>
            <a:r>
              <a:rPr lang="tr-TR" dirty="0"/>
              <a:t>personelin ücretlerine ilişkin vergi ve SGK primleri </a:t>
            </a:r>
            <a:r>
              <a:rPr lang="tr-TR" dirty="0" smtClean="0"/>
              <a:t>TEK OLARAK Muhtasar </a:t>
            </a:r>
            <a:r>
              <a:rPr lang="tr-TR" dirty="0"/>
              <a:t>ve Prim Hizmet Beyannamesine dâhil edilecek. </a:t>
            </a:r>
            <a:endParaRPr lang="tr-TR" dirty="0" smtClean="0"/>
          </a:p>
          <a:p>
            <a:r>
              <a:rPr lang="tr-TR" dirty="0" smtClean="0"/>
              <a:t>Ücretler </a:t>
            </a:r>
            <a:r>
              <a:rPr lang="tr-TR" dirty="0"/>
              <a:t>merkezden ödenmekle birlikte, bir veya birkaç şubenin ücret dışında yapılan kesintiler (kira gibi) dolayısıyla muhtasar mükellefiyeti varsa, bu ödemeye ilişkin kesintiler merkezin beyannamesine dâhil edilmeyecek, şube tarafından kendi vergi dairesine verilecek olan Muhtasar ve Prim Hizmet Beyannamesi ile beyan edilecektir.</a:t>
            </a:r>
          </a:p>
          <a:p>
            <a:endParaRPr lang="tr-TR" dirty="0"/>
          </a:p>
        </p:txBody>
      </p:sp>
    </p:spTree>
    <p:extLst>
      <p:ext uri="{BB962C8B-B14F-4D97-AF65-F5344CB8AC3E}">
        <p14:creationId xmlns:p14="http://schemas.microsoft.com/office/powerpoint/2010/main" val="3186304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3117" y="432086"/>
            <a:ext cx="8911687" cy="1280890"/>
          </a:xfrm>
        </p:spPr>
        <p:txBody>
          <a:bodyPr>
            <a:normAutofit/>
          </a:bodyPr>
          <a:lstStyle/>
          <a:p>
            <a:r>
              <a:rPr lang="tr-TR" sz="4400" b="1" dirty="0">
                <a:solidFill>
                  <a:schemeClr val="accent1"/>
                </a:solidFill>
              </a:rPr>
              <a:t>Avantajları </a:t>
            </a:r>
            <a:r>
              <a:rPr lang="tr-TR" sz="4400" b="1" dirty="0">
                <a:solidFill>
                  <a:schemeClr val="accent1"/>
                </a:solidFill>
                <a:sym typeface="Wingdings" panose="05000000000000000000" pitchFamily="2" charset="2"/>
              </a:rPr>
              <a:t> Dezavantajları </a:t>
            </a:r>
            <a:endParaRPr lang="tr-TR" sz="4400" b="1" dirty="0">
              <a:solidFill>
                <a:schemeClr val="accent1"/>
              </a:solidFill>
            </a:endParaRPr>
          </a:p>
        </p:txBody>
      </p:sp>
      <p:sp>
        <p:nvSpPr>
          <p:cNvPr id="3" name="İçerik Yer Tutucusu 2"/>
          <p:cNvSpPr>
            <a:spLocks noGrp="1"/>
          </p:cNvSpPr>
          <p:nvPr>
            <p:ph idx="1"/>
          </p:nvPr>
        </p:nvSpPr>
        <p:spPr>
          <a:xfrm>
            <a:off x="1508760" y="1289304"/>
            <a:ext cx="10323576" cy="5084064"/>
          </a:xfrm>
        </p:spPr>
        <p:txBody>
          <a:bodyPr>
            <a:normAutofit fontScale="77500" lnSpcReduction="20000"/>
          </a:bodyPr>
          <a:lstStyle/>
          <a:p>
            <a:pPr algn="ctr"/>
            <a:r>
              <a:rPr lang="tr-TR" sz="3200" b="1" dirty="0" smtClean="0">
                <a:solidFill>
                  <a:schemeClr val="accent1"/>
                </a:solidFill>
              </a:rPr>
              <a:t>Avantajları</a:t>
            </a:r>
          </a:p>
          <a:p>
            <a:r>
              <a:rPr lang="tr-TR" sz="2800" dirty="0"/>
              <a:t>İki Beyanname yerine tek beyanname verilmesi</a:t>
            </a:r>
          </a:p>
          <a:p>
            <a:r>
              <a:rPr lang="tr-TR" sz="2800" dirty="0" smtClean="0"/>
              <a:t>10’larca </a:t>
            </a:r>
            <a:r>
              <a:rPr lang="tr-TR" sz="2800" dirty="0"/>
              <a:t>şubesi olan firmaların yüzlerce SGK beyannamesi vermesi yerine tek beyannamede vermesi</a:t>
            </a:r>
          </a:p>
          <a:p>
            <a:pPr algn="ctr"/>
            <a:r>
              <a:rPr lang="tr-TR" sz="2800" b="1" dirty="0" smtClean="0">
                <a:solidFill>
                  <a:schemeClr val="accent1"/>
                </a:solidFill>
                <a:sym typeface="Wingdings" panose="05000000000000000000" pitchFamily="2" charset="2"/>
              </a:rPr>
              <a:t>Dezavantajları</a:t>
            </a:r>
          </a:p>
          <a:p>
            <a:r>
              <a:rPr lang="tr-TR" sz="2800" dirty="0" smtClean="0"/>
              <a:t>Alışılagelmiş uygulamanın radikal şekilde değişmesi,</a:t>
            </a:r>
          </a:p>
          <a:p>
            <a:r>
              <a:rPr lang="tr-TR" sz="2800" dirty="0" smtClean="0"/>
              <a:t>Birçok </a:t>
            </a:r>
            <a:r>
              <a:rPr lang="tr-TR" sz="2800" dirty="0"/>
              <a:t>işletmede yönetilmesi güç süreçlerin ortaya çıkmasına </a:t>
            </a:r>
            <a:r>
              <a:rPr lang="tr-TR" sz="2800" dirty="0" smtClean="0"/>
              <a:t>sebebiyet vermesi,</a:t>
            </a:r>
            <a:endParaRPr lang="tr-TR" sz="2800" dirty="0"/>
          </a:p>
          <a:p>
            <a:r>
              <a:rPr lang="tr-TR" sz="2800" dirty="0" smtClean="0"/>
              <a:t>İnsan </a:t>
            </a:r>
            <a:r>
              <a:rPr lang="tr-TR" sz="2800" dirty="0"/>
              <a:t>kaynakları ve muhasebe bölümleri ayrı olan </a:t>
            </a:r>
            <a:r>
              <a:rPr lang="tr-TR" sz="2800" dirty="0" smtClean="0"/>
              <a:t>bordro </a:t>
            </a:r>
            <a:r>
              <a:rPr lang="tr-TR" sz="2800" dirty="0"/>
              <a:t>süreçleri ile vergi beyannamelerinin hazırlanması ve verilmesi süreçleri bu bölümler tarafından ayrı ayrı yürütülen </a:t>
            </a:r>
            <a:r>
              <a:rPr lang="tr-TR" sz="2800" dirty="0" smtClean="0"/>
              <a:t>firmalar açısından sıkıntıların ortaya çıkması,</a:t>
            </a:r>
          </a:p>
          <a:p>
            <a:r>
              <a:rPr lang="tr-TR" sz="2800" dirty="0" smtClean="0"/>
              <a:t>Bordrolarını gizlemek ve ücretlerin diğer birimler tarafından görünmesini istemeyen </a:t>
            </a:r>
            <a:r>
              <a:rPr lang="tr-TR" sz="2800" dirty="0"/>
              <a:t>firmalar açısından sıkıntıların ortaya çıkması</a:t>
            </a:r>
          </a:p>
        </p:txBody>
      </p:sp>
    </p:spTree>
    <p:extLst>
      <p:ext uri="{BB962C8B-B14F-4D97-AF65-F5344CB8AC3E}">
        <p14:creationId xmlns:p14="http://schemas.microsoft.com/office/powerpoint/2010/main" val="1888332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722572" y="3684131"/>
            <a:ext cx="545465" cy="393065"/>
          </a:xfrm>
          <a:custGeom>
            <a:avLst/>
            <a:gdLst/>
            <a:ahLst/>
            <a:cxnLst/>
            <a:rect l="l" t="t" r="r" b="b"/>
            <a:pathLst>
              <a:path w="545464" h="393064">
                <a:moveTo>
                  <a:pt x="545122" y="0"/>
                </a:moveTo>
                <a:lnTo>
                  <a:pt x="0" y="392950"/>
                </a:lnTo>
              </a:path>
            </a:pathLst>
          </a:custGeom>
          <a:ln w="25400">
            <a:solidFill>
              <a:srgbClr val="6D9FB1"/>
            </a:solidFill>
          </a:ln>
        </p:spPr>
        <p:txBody>
          <a:bodyPr wrap="square" lIns="0" tIns="0" rIns="0" bIns="0" rtlCol="0"/>
          <a:lstStyle/>
          <a:p>
            <a:endParaRPr/>
          </a:p>
        </p:txBody>
      </p:sp>
      <p:sp>
        <p:nvSpPr>
          <p:cNvPr id="5" name="object 5"/>
          <p:cNvSpPr/>
          <p:nvPr/>
        </p:nvSpPr>
        <p:spPr>
          <a:xfrm>
            <a:off x="6879210" y="3684131"/>
            <a:ext cx="664845" cy="393065"/>
          </a:xfrm>
          <a:custGeom>
            <a:avLst/>
            <a:gdLst/>
            <a:ahLst/>
            <a:cxnLst/>
            <a:rect l="l" t="t" r="r" b="b"/>
            <a:pathLst>
              <a:path w="664845" h="393064">
                <a:moveTo>
                  <a:pt x="0" y="0"/>
                </a:moveTo>
                <a:lnTo>
                  <a:pt x="664286" y="392950"/>
                </a:lnTo>
              </a:path>
            </a:pathLst>
          </a:custGeom>
          <a:ln w="25400">
            <a:solidFill>
              <a:srgbClr val="6D9FB1"/>
            </a:solidFill>
          </a:ln>
        </p:spPr>
        <p:txBody>
          <a:bodyPr wrap="square" lIns="0" tIns="0" rIns="0" bIns="0" rtlCol="0"/>
          <a:lstStyle/>
          <a:p>
            <a:endParaRPr/>
          </a:p>
        </p:txBody>
      </p:sp>
      <p:sp>
        <p:nvSpPr>
          <p:cNvPr id="6" name="object 6"/>
          <p:cNvSpPr/>
          <p:nvPr/>
        </p:nvSpPr>
        <p:spPr>
          <a:xfrm>
            <a:off x="5979021" y="2238045"/>
            <a:ext cx="6985" cy="399415"/>
          </a:xfrm>
          <a:custGeom>
            <a:avLst/>
            <a:gdLst/>
            <a:ahLst/>
            <a:cxnLst/>
            <a:rect l="l" t="t" r="r" b="b"/>
            <a:pathLst>
              <a:path w="6985" h="399414">
                <a:moveTo>
                  <a:pt x="6502" y="398868"/>
                </a:moveTo>
                <a:lnTo>
                  <a:pt x="0" y="0"/>
                </a:lnTo>
              </a:path>
            </a:pathLst>
          </a:custGeom>
          <a:ln w="25400">
            <a:solidFill>
              <a:srgbClr val="6D9FB1"/>
            </a:solidFill>
          </a:ln>
        </p:spPr>
        <p:txBody>
          <a:bodyPr wrap="square" lIns="0" tIns="0" rIns="0" bIns="0" rtlCol="0"/>
          <a:lstStyle/>
          <a:p>
            <a:endParaRPr/>
          </a:p>
        </p:txBody>
      </p:sp>
      <p:sp>
        <p:nvSpPr>
          <p:cNvPr id="7" name="object 7"/>
          <p:cNvSpPr/>
          <p:nvPr/>
        </p:nvSpPr>
        <p:spPr>
          <a:xfrm>
            <a:off x="3387851" y="2593848"/>
            <a:ext cx="5265420" cy="119786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214117" y="964692"/>
            <a:ext cx="5509259" cy="1289303"/>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541864" y="1018197"/>
            <a:ext cx="4885690" cy="2627386"/>
          </a:xfrm>
          <a:prstGeom prst="rect">
            <a:avLst/>
          </a:prstGeom>
        </p:spPr>
        <p:txBody>
          <a:bodyPr vert="horz" wrap="square" lIns="0" tIns="33655" rIns="0" bIns="0" rtlCol="0">
            <a:spAutoFit/>
          </a:bodyPr>
          <a:lstStyle/>
          <a:p>
            <a:pPr marL="12700" marR="38100" algn="ctr">
              <a:lnSpc>
                <a:spcPct val="91100"/>
              </a:lnSpc>
              <a:spcBef>
                <a:spcPts val="265"/>
              </a:spcBef>
            </a:pPr>
            <a:r>
              <a:rPr sz="1600" b="1" spc="-5" dirty="0">
                <a:solidFill>
                  <a:srgbClr val="FFFFFF"/>
                </a:solidFill>
                <a:latin typeface="Verdana"/>
                <a:cs typeface="Verdana"/>
              </a:rPr>
              <a:t>Muhtasar </a:t>
            </a:r>
            <a:r>
              <a:rPr sz="1600" b="1" spc="-10" dirty="0">
                <a:solidFill>
                  <a:srgbClr val="FFFFFF"/>
                </a:solidFill>
                <a:latin typeface="Verdana"/>
                <a:cs typeface="Verdana"/>
              </a:rPr>
              <a:t>ve Prim Hizmet Beyannamesinin  yetkili vergi </a:t>
            </a:r>
            <a:r>
              <a:rPr sz="1600" b="1" spc="-10" dirty="0" err="1">
                <a:solidFill>
                  <a:srgbClr val="FFFFFF"/>
                </a:solidFill>
                <a:latin typeface="Verdana"/>
                <a:cs typeface="Verdana"/>
              </a:rPr>
              <a:t>dairesine</a:t>
            </a:r>
            <a:r>
              <a:rPr sz="1600" b="1" spc="-10" dirty="0">
                <a:solidFill>
                  <a:srgbClr val="FFFFFF"/>
                </a:solidFill>
                <a:latin typeface="Verdana"/>
                <a:cs typeface="Verdana"/>
              </a:rPr>
              <a:t> </a:t>
            </a:r>
            <a:r>
              <a:rPr sz="1600" b="1" spc="-10" dirty="0" smtClean="0">
                <a:solidFill>
                  <a:srgbClr val="FFFFFF"/>
                </a:solidFill>
                <a:latin typeface="Verdana"/>
                <a:cs typeface="Verdana"/>
              </a:rPr>
              <a:t>(</a:t>
            </a:r>
            <a:r>
              <a:rPr sz="1600" b="1" spc="-10" dirty="0" err="1" smtClean="0">
                <a:solidFill>
                  <a:srgbClr val="FFFFFF"/>
                </a:solidFill>
                <a:latin typeface="Verdana"/>
                <a:cs typeface="Verdana"/>
              </a:rPr>
              <a:t>Çalışanların</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ücret</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ödemeleri</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üzerinden</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yapılan</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gelir</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vergisi</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kesintisinin</a:t>
            </a:r>
            <a:r>
              <a:rPr sz="1600" b="1" spc="-10" dirty="0" smtClean="0">
                <a:solidFill>
                  <a:srgbClr val="FFFFFF"/>
                </a:solidFill>
                <a:latin typeface="Verdana"/>
                <a:cs typeface="Verdana"/>
              </a:rPr>
              <a:t> </a:t>
            </a:r>
            <a:r>
              <a:rPr sz="1600" b="1" spc="-5" dirty="0" err="1" smtClean="0">
                <a:solidFill>
                  <a:srgbClr val="FFFFFF"/>
                </a:solidFill>
                <a:latin typeface="Verdana"/>
                <a:cs typeface="Verdana"/>
              </a:rPr>
              <a:t>beyan</a:t>
            </a:r>
            <a:r>
              <a:rPr sz="1600" b="1" spc="-5" dirty="0" smtClean="0">
                <a:solidFill>
                  <a:srgbClr val="FFFFFF"/>
                </a:solidFill>
                <a:latin typeface="Verdana"/>
                <a:cs typeface="Verdana"/>
              </a:rPr>
              <a:t> </a:t>
            </a:r>
            <a:r>
              <a:rPr sz="1600" b="1" spc="-10" dirty="0" err="1" smtClean="0">
                <a:solidFill>
                  <a:srgbClr val="FFFFFF"/>
                </a:solidFill>
                <a:latin typeface="Verdana"/>
                <a:cs typeface="Verdana"/>
              </a:rPr>
              <a:t>edileceği</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vergi</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dairesi</a:t>
            </a:r>
            <a:r>
              <a:rPr sz="1600" b="1" spc="-10" dirty="0" smtClean="0">
                <a:solidFill>
                  <a:srgbClr val="FFFFFF"/>
                </a:solidFill>
                <a:latin typeface="Verdana"/>
                <a:cs typeface="Verdana"/>
              </a:rPr>
              <a:t>)  </a:t>
            </a:r>
            <a:r>
              <a:rPr sz="1600" b="1" spc="-10" dirty="0" err="1" smtClean="0">
                <a:solidFill>
                  <a:srgbClr val="FFFFFF"/>
                </a:solidFill>
                <a:latin typeface="Verdana"/>
                <a:cs typeface="Verdana"/>
              </a:rPr>
              <a:t>gönderilmesi</a:t>
            </a:r>
            <a:endParaRPr sz="1600" dirty="0">
              <a:latin typeface="Verdana"/>
              <a:cs typeface="Verdana"/>
            </a:endParaRPr>
          </a:p>
          <a:p>
            <a:pPr>
              <a:lnSpc>
                <a:spcPct val="100000"/>
              </a:lnSpc>
            </a:pPr>
            <a:endParaRPr sz="1900" dirty="0">
              <a:latin typeface="Times New Roman"/>
              <a:cs typeface="Times New Roman"/>
            </a:endParaRPr>
          </a:p>
          <a:p>
            <a:pPr>
              <a:spcBef>
                <a:spcPts val="30"/>
              </a:spcBef>
            </a:pPr>
            <a:endParaRPr sz="1850" dirty="0">
              <a:latin typeface="Times New Roman"/>
              <a:cs typeface="Times New Roman"/>
            </a:endParaRPr>
          </a:p>
          <a:p>
            <a:pPr marL="31115" marR="5080" algn="ctr">
              <a:lnSpc>
                <a:spcPct val="91000"/>
              </a:lnSpc>
              <a:spcBef>
                <a:spcPts val="5"/>
              </a:spcBef>
            </a:pPr>
            <a:r>
              <a:rPr sz="1600" b="1" spc="-10" dirty="0">
                <a:solidFill>
                  <a:srgbClr val="3582A3"/>
                </a:solidFill>
                <a:latin typeface="Verdana"/>
                <a:cs typeface="Verdana"/>
              </a:rPr>
              <a:t>Sigortalıların prime </a:t>
            </a:r>
            <a:r>
              <a:rPr sz="1600" b="1" spc="-5" dirty="0">
                <a:solidFill>
                  <a:srgbClr val="3582A3"/>
                </a:solidFill>
                <a:latin typeface="Verdana"/>
                <a:cs typeface="Verdana"/>
              </a:rPr>
              <a:t>esas kazanç </a:t>
            </a:r>
            <a:r>
              <a:rPr sz="1600" b="1" spc="-10" dirty="0">
                <a:solidFill>
                  <a:srgbClr val="3582A3"/>
                </a:solidFill>
                <a:latin typeface="Verdana"/>
                <a:cs typeface="Verdana"/>
              </a:rPr>
              <a:t>ve hizmet  bilgilerinin </a:t>
            </a:r>
            <a:r>
              <a:rPr sz="1600" b="1" spc="-5" dirty="0">
                <a:solidFill>
                  <a:srgbClr val="3582A3"/>
                </a:solidFill>
                <a:latin typeface="Verdana"/>
                <a:cs typeface="Verdana"/>
              </a:rPr>
              <a:t>Sosyal </a:t>
            </a:r>
            <a:r>
              <a:rPr sz="1600" b="1" spc="-10" dirty="0">
                <a:solidFill>
                  <a:srgbClr val="3582A3"/>
                </a:solidFill>
                <a:latin typeface="Verdana"/>
                <a:cs typeface="Verdana"/>
              </a:rPr>
              <a:t>Güvenlik </a:t>
            </a:r>
            <a:r>
              <a:rPr sz="1600" b="1" spc="-5" dirty="0">
                <a:solidFill>
                  <a:srgbClr val="3582A3"/>
                </a:solidFill>
                <a:latin typeface="Verdana"/>
                <a:cs typeface="Verdana"/>
              </a:rPr>
              <a:t>Kurumuna  </a:t>
            </a:r>
            <a:r>
              <a:rPr sz="1600" b="1" spc="-10" dirty="0">
                <a:solidFill>
                  <a:srgbClr val="3582A3"/>
                </a:solidFill>
                <a:latin typeface="Verdana"/>
                <a:cs typeface="Verdana"/>
              </a:rPr>
              <a:t>aktarılması ve </a:t>
            </a:r>
            <a:r>
              <a:rPr sz="1600" b="1" spc="-5" dirty="0">
                <a:solidFill>
                  <a:srgbClr val="3582A3"/>
                </a:solidFill>
                <a:latin typeface="Verdana"/>
                <a:cs typeface="Verdana"/>
              </a:rPr>
              <a:t>sistem tarafından </a:t>
            </a:r>
            <a:r>
              <a:rPr sz="1600" b="1" spc="-10" dirty="0">
                <a:solidFill>
                  <a:srgbClr val="3582A3"/>
                </a:solidFill>
                <a:latin typeface="Verdana"/>
                <a:cs typeface="Verdana"/>
              </a:rPr>
              <a:t>ön  kontrollerin</a:t>
            </a:r>
            <a:r>
              <a:rPr sz="1600" b="1" spc="50" dirty="0">
                <a:solidFill>
                  <a:srgbClr val="3582A3"/>
                </a:solidFill>
                <a:latin typeface="Verdana"/>
                <a:cs typeface="Verdana"/>
              </a:rPr>
              <a:t> </a:t>
            </a:r>
            <a:r>
              <a:rPr sz="1600" b="1" spc="-5" dirty="0">
                <a:solidFill>
                  <a:srgbClr val="3582A3"/>
                </a:solidFill>
                <a:latin typeface="Verdana"/>
                <a:cs typeface="Verdana"/>
              </a:rPr>
              <a:t>yapılması</a:t>
            </a:r>
            <a:endParaRPr sz="1600" dirty="0">
              <a:latin typeface="Verdana"/>
              <a:cs typeface="Verdana"/>
            </a:endParaRPr>
          </a:p>
        </p:txBody>
      </p:sp>
      <p:sp>
        <p:nvSpPr>
          <p:cNvPr id="10" name="object 10"/>
          <p:cNvSpPr/>
          <p:nvPr/>
        </p:nvSpPr>
        <p:spPr>
          <a:xfrm>
            <a:off x="6245352" y="3992880"/>
            <a:ext cx="3884676" cy="964691"/>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6399975" y="4067809"/>
            <a:ext cx="3503929" cy="730328"/>
          </a:xfrm>
          <a:prstGeom prst="rect">
            <a:avLst/>
          </a:prstGeom>
        </p:spPr>
        <p:txBody>
          <a:bodyPr vert="horz" wrap="square" lIns="0" tIns="37465" rIns="0" bIns="0" rtlCol="0">
            <a:spAutoFit/>
          </a:bodyPr>
          <a:lstStyle/>
          <a:p>
            <a:pPr marL="12065" marR="5080" indent="-2540" algn="ctr">
              <a:lnSpc>
                <a:spcPts val="1750"/>
              </a:lnSpc>
              <a:spcBef>
                <a:spcPts val="295"/>
              </a:spcBef>
            </a:pPr>
            <a:r>
              <a:rPr sz="1600" b="1" spc="-5" dirty="0">
                <a:solidFill>
                  <a:srgbClr val="046CA6"/>
                </a:solidFill>
                <a:latin typeface="Verdana"/>
                <a:cs typeface="Verdana"/>
              </a:rPr>
              <a:t>Hata </a:t>
            </a:r>
            <a:r>
              <a:rPr sz="1600" b="1" spc="-10" dirty="0">
                <a:solidFill>
                  <a:srgbClr val="046CA6"/>
                </a:solidFill>
                <a:latin typeface="Verdana"/>
                <a:cs typeface="Verdana"/>
              </a:rPr>
              <a:t>içermediği </a:t>
            </a:r>
            <a:r>
              <a:rPr sz="1600" b="1" spc="-5" dirty="0">
                <a:solidFill>
                  <a:srgbClr val="046CA6"/>
                </a:solidFill>
                <a:latin typeface="Verdana"/>
                <a:cs typeface="Verdana"/>
              </a:rPr>
              <a:t>sistem  tarafından saptanması </a:t>
            </a:r>
            <a:r>
              <a:rPr sz="1600" b="1" spc="-10" dirty="0">
                <a:solidFill>
                  <a:srgbClr val="046CA6"/>
                </a:solidFill>
                <a:latin typeface="Verdana"/>
                <a:cs typeface="Verdana"/>
              </a:rPr>
              <a:t>halinde  </a:t>
            </a:r>
            <a:r>
              <a:rPr sz="1600" b="1" spc="-5" dirty="0">
                <a:solidFill>
                  <a:srgbClr val="046CA6"/>
                </a:solidFill>
                <a:latin typeface="Verdana"/>
                <a:cs typeface="Verdana"/>
              </a:rPr>
              <a:t>onay </a:t>
            </a:r>
            <a:r>
              <a:rPr sz="1600" b="1" spc="-10" dirty="0">
                <a:solidFill>
                  <a:srgbClr val="046CA6"/>
                </a:solidFill>
                <a:latin typeface="Verdana"/>
                <a:cs typeface="Verdana"/>
              </a:rPr>
              <a:t>verilmesinin</a:t>
            </a:r>
            <a:r>
              <a:rPr sz="1600" b="1" spc="30" dirty="0">
                <a:solidFill>
                  <a:srgbClr val="046CA6"/>
                </a:solidFill>
                <a:latin typeface="Verdana"/>
                <a:cs typeface="Verdana"/>
              </a:rPr>
              <a:t> </a:t>
            </a:r>
            <a:r>
              <a:rPr sz="1600" b="1" spc="-5" dirty="0">
                <a:solidFill>
                  <a:srgbClr val="046CA6"/>
                </a:solidFill>
                <a:latin typeface="Verdana"/>
                <a:cs typeface="Verdana"/>
              </a:rPr>
              <a:t>istenmesi</a:t>
            </a:r>
            <a:endParaRPr sz="1600">
              <a:latin typeface="Verdana"/>
              <a:cs typeface="Verdana"/>
            </a:endParaRPr>
          </a:p>
        </p:txBody>
      </p:sp>
      <p:sp>
        <p:nvSpPr>
          <p:cNvPr id="12" name="object 12"/>
          <p:cNvSpPr/>
          <p:nvPr/>
        </p:nvSpPr>
        <p:spPr>
          <a:xfrm>
            <a:off x="2461260" y="3992880"/>
            <a:ext cx="3596640" cy="964691"/>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2615996" y="4067809"/>
            <a:ext cx="3215640" cy="730328"/>
          </a:xfrm>
          <a:prstGeom prst="rect">
            <a:avLst/>
          </a:prstGeom>
        </p:spPr>
        <p:txBody>
          <a:bodyPr vert="horz" wrap="square" lIns="0" tIns="37465" rIns="0" bIns="0" rtlCol="0">
            <a:spAutoFit/>
          </a:bodyPr>
          <a:lstStyle/>
          <a:p>
            <a:pPr marL="12065" marR="5080" algn="ctr">
              <a:lnSpc>
                <a:spcPts val="1750"/>
              </a:lnSpc>
              <a:spcBef>
                <a:spcPts val="295"/>
              </a:spcBef>
            </a:pPr>
            <a:r>
              <a:rPr sz="1600" b="1" spc="-5" dirty="0">
                <a:solidFill>
                  <a:srgbClr val="046CA6"/>
                </a:solidFill>
                <a:latin typeface="Verdana"/>
                <a:cs typeface="Verdana"/>
              </a:rPr>
              <a:t>Hata tespit </a:t>
            </a:r>
            <a:r>
              <a:rPr sz="1600" b="1" spc="-10" dirty="0">
                <a:solidFill>
                  <a:srgbClr val="046CA6"/>
                </a:solidFill>
                <a:latin typeface="Verdana"/>
                <a:cs typeface="Verdana"/>
              </a:rPr>
              <a:t>edilmesi halinde  </a:t>
            </a:r>
            <a:r>
              <a:rPr sz="1600" b="1" spc="-5" dirty="0">
                <a:solidFill>
                  <a:srgbClr val="046CA6"/>
                </a:solidFill>
                <a:latin typeface="Verdana"/>
                <a:cs typeface="Verdana"/>
              </a:rPr>
              <a:t>hatanın </a:t>
            </a:r>
            <a:r>
              <a:rPr sz="1600" b="1" spc="-10" dirty="0">
                <a:solidFill>
                  <a:srgbClr val="046CA6"/>
                </a:solidFill>
                <a:latin typeface="Verdana"/>
                <a:cs typeface="Verdana"/>
              </a:rPr>
              <a:t>elektronik </a:t>
            </a:r>
            <a:r>
              <a:rPr sz="1600" b="1" spc="-5" dirty="0">
                <a:solidFill>
                  <a:srgbClr val="046CA6"/>
                </a:solidFill>
                <a:latin typeface="Verdana"/>
                <a:cs typeface="Verdana"/>
              </a:rPr>
              <a:t>ortamda  </a:t>
            </a:r>
            <a:r>
              <a:rPr sz="1600" b="1" spc="-10" dirty="0">
                <a:solidFill>
                  <a:srgbClr val="046CA6"/>
                </a:solidFill>
                <a:latin typeface="Verdana"/>
                <a:cs typeface="Verdana"/>
              </a:rPr>
              <a:t>bildirilmesi</a:t>
            </a:r>
            <a:endParaRPr sz="1600">
              <a:latin typeface="Verdana"/>
              <a:cs typeface="Verdana"/>
            </a:endParaRPr>
          </a:p>
        </p:txBody>
      </p:sp>
      <p:sp>
        <p:nvSpPr>
          <p:cNvPr id="14" name="object 14"/>
          <p:cNvSpPr/>
          <p:nvPr/>
        </p:nvSpPr>
        <p:spPr>
          <a:xfrm>
            <a:off x="4220082" y="4796422"/>
            <a:ext cx="2540" cy="504825"/>
          </a:xfrm>
          <a:custGeom>
            <a:avLst/>
            <a:gdLst/>
            <a:ahLst/>
            <a:cxnLst/>
            <a:rect l="l" t="t" r="r" b="b"/>
            <a:pathLst>
              <a:path w="2539" h="504825">
                <a:moveTo>
                  <a:pt x="2070" y="0"/>
                </a:moveTo>
                <a:lnTo>
                  <a:pt x="0" y="504774"/>
                </a:lnTo>
              </a:path>
            </a:pathLst>
          </a:custGeom>
          <a:ln w="25399">
            <a:solidFill>
              <a:srgbClr val="7DB5C9"/>
            </a:solidFill>
          </a:ln>
        </p:spPr>
        <p:txBody>
          <a:bodyPr wrap="square" lIns="0" tIns="0" rIns="0" bIns="0" rtlCol="0"/>
          <a:lstStyle/>
          <a:p>
            <a:endParaRPr/>
          </a:p>
        </p:txBody>
      </p:sp>
      <p:sp>
        <p:nvSpPr>
          <p:cNvPr id="15" name="object 15"/>
          <p:cNvSpPr/>
          <p:nvPr/>
        </p:nvSpPr>
        <p:spPr>
          <a:xfrm>
            <a:off x="2316481" y="5218177"/>
            <a:ext cx="3877055" cy="964691"/>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2470473" y="5292661"/>
            <a:ext cx="3495675" cy="730328"/>
          </a:xfrm>
          <a:prstGeom prst="rect">
            <a:avLst/>
          </a:prstGeom>
        </p:spPr>
        <p:txBody>
          <a:bodyPr vert="horz" wrap="square" lIns="0" tIns="37465" rIns="0" bIns="0" rtlCol="0">
            <a:spAutoFit/>
          </a:bodyPr>
          <a:lstStyle/>
          <a:p>
            <a:pPr marL="12065" marR="5080" indent="-1270" algn="ctr">
              <a:lnSpc>
                <a:spcPts val="1750"/>
              </a:lnSpc>
              <a:spcBef>
                <a:spcPts val="295"/>
              </a:spcBef>
            </a:pPr>
            <a:r>
              <a:rPr sz="1600" b="1" spc="-10" dirty="0">
                <a:solidFill>
                  <a:srgbClr val="046CA6"/>
                </a:solidFill>
                <a:latin typeface="Verdana"/>
                <a:cs typeface="Verdana"/>
              </a:rPr>
              <a:t>Düzeltme yapmaksızın </a:t>
            </a:r>
            <a:r>
              <a:rPr sz="1600" b="1" spc="-5" dirty="0">
                <a:solidFill>
                  <a:srgbClr val="046CA6"/>
                </a:solidFill>
                <a:latin typeface="Verdana"/>
                <a:cs typeface="Verdana"/>
              </a:rPr>
              <a:t>hata  tespit </a:t>
            </a:r>
            <a:r>
              <a:rPr sz="1600" b="1" spc="-10" dirty="0">
                <a:solidFill>
                  <a:srgbClr val="046CA6"/>
                </a:solidFill>
                <a:latin typeface="Verdana"/>
                <a:cs typeface="Verdana"/>
              </a:rPr>
              <a:t>edilmeyen tahakkuklara  </a:t>
            </a:r>
            <a:r>
              <a:rPr sz="1600" b="1" spc="-5" dirty="0">
                <a:solidFill>
                  <a:srgbClr val="046CA6"/>
                </a:solidFill>
                <a:latin typeface="Verdana"/>
                <a:cs typeface="Verdana"/>
              </a:rPr>
              <a:t>esas </a:t>
            </a:r>
            <a:r>
              <a:rPr sz="1600" b="1" spc="-10" dirty="0">
                <a:solidFill>
                  <a:srgbClr val="046CA6"/>
                </a:solidFill>
                <a:latin typeface="Verdana"/>
                <a:cs typeface="Verdana"/>
              </a:rPr>
              <a:t>bilgilerin</a:t>
            </a:r>
            <a:r>
              <a:rPr sz="1600" b="1" spc="30" dirty="0">
                <a:solidFill>
                  <a:srgbClr val="046CA6"/>
                </a:solidFill>
                <a:latin typeface="Verdana"/>
                <a:cs typeface="Verdana"/>
              </a:rPr>
              <a:t> </a:t>
            </a:r>
            <a:r>
              <a:rPr sz="1600" b="1" spc="-5" dirty="0">
                <a:solidFill>
                  <a:srgbClr val="046CA6"/>
                </a:solidFill>
                <a:latin typeface="Verdana"/>
                <a:cs typeface="Verdana"/>
              </a:rPr>
              <a:t>onaylanması</a:t>
            </a:r>
            <a:endParaRPr sz="1600">
              <a:latin typeface="Verdana"/>
              <a:cs typeface="Verdana"/>
            </a:endParaRPr>
          </a:p>
        </p:txBody>
      </p:sp>
      <p:sp>
        <p:nvSpPr>
          <p:cNvPr id="17" name="object 17"/>
          <p:cNvSpPr/>
          <p:nvPr/>
        </p:nvSpPr>
        <p:spPr>
          <a:xfrm>
            <a:off x="5429516" y="4796422"/>
            <a:ext cx="1692910" cy="504825"/>
          </a:xfrm>
          <a:custGeom>
            <a:avLst/>
            <a:gdLst/>
            <a:ahLst/>
            <a:cxnLst/>
            <a:rect l="l" t="t" r="r" b="b"/>
            <a:pathLst>
              <a:path w="1692910" h="504825">
                <a:moveTo>
                  <a:pt x="0" y="0"/>
                </a:moveTo>
                <a:lnTo>
                  <a:pt x="1692478" y="504799"/>
                </a:lnTo>
              </a:path>
            </a:pathLst>
          </a:custGeom>
          <a:ln w="25400">
            <a:solidFill>
              <a:srgbClr val="7DB5C9"/>
            </a:solidFill>
          </a:ln>
        </p:spPr>
        <p:txBody>
          <a:bodyPr wrap="square" lIns="0" tIns="0" rIns="0" bIns="0" rtlCol="0"/>
          <a:lstStyle/>
          <a:p>
            <a:endParaRPr/>
          </a:p>
        </p:txBody>
      </p:sp>
      <p:sp>
        <p:nvSpPr>
          <p:cNvPr id="18" name="object 18"/>
          <p:cNvSpPr/>
          <p:nvPr/>
        </p:nvSpPr>
        <p:spPr>
          <a:xfrm>
            <a:off x="6623303" y="5218177"/>
            <a:ext cx="3409188" cy="964691"/>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7081851" y="5291950"/>
            <a:ext cx="2492375" cy="730328"/>
          </a:xfrm>
          <a:prstGeom prst="rect">
            <a:avLst/>
          </a:prstGeom>
        </p:spPr>
        <p:txBody>
          <a:bodyPr vert="horz" wrap="square" lIns="0" tIns="37465" rIns="0" bIns="0" rtlCol="0">
            <a:spAutoFit/>
          </a:bodyPr>
          <a:lstStyle/>
          <a:p>
            <a:pPr marL="12700" marR="5080" algn="ctr">
              <a:lnSpc>
                <a:spcPts val="1750"/>
              </a:lnSpc>
              <a:spcBef>
                <a:spcPts val="295"/>
              </a:spcBef>
            </a:pPr>
            <a:r>
              <a:rPr sz="1600" b="1" spc="-5" dirty="0">
                <a:solidFill>
                  <a:srgbClr val="046CA6"/>
                </a:solidFill>
                <a:latin typeface="Verdana"/>
                <a:cs typeface="Verdana"/>
              </a:rPr>
              <a:t>Hatalar</a:t>
            </a:r>
            <a:r>
              <a:rPr sz="1600" b="1" spc="-35" dirty="0">
                <a:solidFill>
                  <a:srgbClr val="046CA6"/>
                </a:solidFill>
                <a:latin typeface="Verdana"/>
                <a:cs typeface="Verdana"/>
              </a:rPr>
              <a:t> </a:t>
            </a:r>
            <a:r>
              <a:rPr sz="1600" b="1" spc="-10" dirty="0">
                <a:solidFill>
                  <a:srgbClr val="046CA6"/>
                </a:solidFill>
                <a:latin typeface="Verdana"/>
                <a:cs typeface="Verdana"/>
              </a:rPr>
              <a:t>düzeltildikten  </a:t>
            </a:r>
            <a:r>
              <a:rPr sz="1600" b="1" spc="-5" dirty="0">
                <a:solidFill>
                  <a:srgbClr val="046CA6"/>
                </a:solidFill>
                <a:latin typeface="Verdana"/>
                <a:cs typeface="Verdana"/>
              </a:rPr>
              <a:t>sonra beyannamenin  </a:t>
            </a:r>
            <a:r>
              <a:rPr sz="1600" b="1" spc="-10" dirty="0">
                <a:solidFill>
                  <a:srgbClr val="046CA6"/>
                </a:solidFill>
                <a:latin typeface="Verdana"/>
                <a:cs typeface="Verdana"/>
              </a:rPr>
              <a:t>gönderilmesi</a:t>
            </a:r>
            <a:endParaRPr sz="1600">
              <a:latin typeface="Verdana"/>
              <a:cs typeface="Verdana"/>
            </a:endParaRPr>
          </a:p>
        </p:txBody>
      </p:sp>
      <p:sp>
        <p:nvSpPr>
          <p:cNvPr id="23" name="Dikdörtgen 22"/>
          <p:cNvSpPr/>
          <p:nvPr/>
        </p:nvSpPr>
        <p:spPr>
          <a:xfrm>
            <a:off x="1645920" y="0"/>
            <a:ext cx="9272015" cy="1077218"/>
          </a:xfrm>
          <a:prstGeom prst="rect">
            <a:avLst/>
          </a:prstGeom>
        </p:spPr>
        <p:txBody>
          <a:bodyPr wrap="square">
            <a:spAutoFit/>
          </a:bodyPr>
          <a:lstStyle/>
          <a:p>
            <a:pPr algn="ctr"/>
            <a:r>
              <a:rPr lang="tr-TR" sz="3200" b="1" dirty="0">
                <a:solidFill>
                  <a:schemeClr val="accent1"/>
                </a:solidFill>
                <a:latin typeface="+mj-lt"/>
                <a:ea typeface="+mj-ea"/>
                <a:cs typeface="+mj-cs"/>
              </a:rPr>
              <a:t>MUHTASAR VE PRİM HİZMET  BEYANNAMESİNİN VERİLME AŞAMALARI</a:t>
            </a:r>
          </a:p>
        </p:txBody>
      </p:sp>
    </p:spTree>
    <p:extLst>
      <p:ext uri="{BB962C8B-B14F-4D97-AF65-F5344CB8AC3E}">
        <p14:creationId xmlns:p14="http://schemas.microsoft.com/office/powerpoint/2010/main" val="158531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90934" y="135967"/>
            <a:ext cx="8911687" cy="750847"/>
          </a:xfrm>
          <a:prstGeom prst="rect">
            <a:avLst/>
          </a:prstGeom>
        </p:spPr>
        <p:txBody>
          <a:bodyPr vert="horz" wrap="square" lIns="0" tIns="12065" rIns="0" bIns="0" rtlCol="0" anchor="t">
            <a:spAutoFit/>
          </a:bodyPr>
          <a:lstStyle/>
          <a:p>
            <a:pPr marL="2574290" marR="5080" indent="473709">
              <a:spcBef>
                <a:spcPts val="95"/>
              </a:spcBef>
            </a:pPr>
            <a:r>
              <a:rPr sz="2400" b="1" spc="-10" dirty="0"/>
              <a:t>MUHTASAR </a:t>
            </a:r>
            <a:r>
              <a:rPr sz="2400" b="1" spc="-5" dirty="0"/>
              <a:t>VE </a:t>
            </a:r>
            <a:r>
              <a:rPr sz="2400" b="1" spc="-10" dirty="0"/>
              <a:t>PRİM </a:t>
            </a:r>
            <a:r>
              <a:rPr sz="2400" b="1" spc="-5" dirty="0"/>
              <a:t>HİZMET  </a:t>
            </a:r>
            <a:r>
              <a:rPr sz="2400" b="1" spc="-10" dirty="0"/>
              <a:t>BEYANNAMESİNİN </a:t>
            </a:r>
            <a:r>
              <a:rPr sz="2400" b="1" spc="-5" dirty="0"/>
              <a:t>VERİLME</a:t>
            </a:r>
            <a:r>
              <a:rPr sz="2400" b="1" spc="80" dirty="0"/>
              <a:t> </a:t>
            </a:r>
            <a:r>
              <a:rPr sz="2400" b="1" spc="-10" dirty="0"/>
              <a:t>USULÜ</a:t>
            </a:r>
          </a:p>
        </p:txBody>
      </p:sp>
      <p:sp>
        <p:nvSpPr>
          <p:cNvPr id="4" name="object 4"/>
          <p:cNvSpPr/>
          <p:nvPr/>
        </p:nvSpPr>
        <p:spPr>
          <a:xfrm>
            <a:off x="2885694" y="838962"/>
            <a:ext cx="6962140" cy="1862455"/>
          </a:xfrm>
          <a:custGeom>
            <a:avLst/>
            <a:gdLst/>
            <a:ahLst/>
            <a:cxnLst/>
            <a:rect l="l" t="t" r="r" b="b"/>
            <a:pathLst>
              <a:path w="6962140" h="1862455">
                <a:moveTo>
                  <a:pt x="6651231" y="0"/>
                </a:moveTo>
                <a:lnTo>
                  <a:pt x="310400" y="0"/>
                </a:lnTo>
                <a:lnTo>
                  <a:pt x="264530" y="3365"/>
                </a:lnTo>
                <a:lnTo>
                  <a:pt x="220750" y="13142"/>
                </a:lnTo>
                <a:lnTo>
                  <a:pt x="179540" y="28850"/>
                </a:lnTo>
                <a:lnTo>
                  <a:pt x="141380" y="50008"/>
                </a:lnTo>
                <a:lnTo>
                  <a:pt x="106751" y="76137"/>
                </a:lnTo>
                <a:lnTo>
                  <a:pt x="76133" y="106757"/>
                </a:lnTo>
                <a:lnTo>
                  <a:pt x="50005" y="141386"/>
                </a:lnTo>
                <a:lnTo>
                  <a:pt x="28848" y="179545"/>
                </a:lnTo>
                <a:lnTo>
                  <a:pt x="13141" y="220754"/>
                </a:lnTo>
                <a:lnTo>
                  <a:pt x="3365" y="264533"/>
                </a:lnTo>
                <a:lnTo>
                  <a:pt x="0" y="310400"/>
                </a:lnTo>
                <a:lnTo>
                  <a:pt x="0" y="1551939"/>
                </a:lnTo>
                <a:lnTo>
                  <a:pt x="3365" y="1597807"/>
                </a:lnTo>
                <a:lnTo>
                  <a:pt x="13141" y="1641584"/>
                </a:lnTo>
                <a:lnTo>
                  <a:pt x="28848" y="1682792"/>
                </a:lnTo>
                <a:lnTo>
                  <a:pt x="50005" y="1720950"/>
                </a:lnTo>
                <a:lnTo>
                  <a:pt x="76133" y="1755578"/>
                </a:lnTo>
                <a:lnTo>
                  <a:pt x="106751" y="1786195"/>
                </a:lnTo>
                <a:lnTo>
                  <a:pt x="141380" y="1812323"/>
                </a:lnTo>
                <a:lnTo>
                  <a:pt x="179540" y="1833480"/>
                </a:lnTo>
                <a:lnTo>
                  <a:pt x="220750" y="1849186"/>
                </a:lnTo>
                <a:lnTo>
                  <a:pt x="264530" y="1858962"/>
                </a:lnTo>
                <a:lnTo>
                  <a:pt x="310400" y="1862327"/>
                </a:lnTo>
                <a:lnTo>
                  <a:pt x="6651231" y="1862327"/>
                </a:lnTo>
                <a:lnTo>
                  <a:pt x="6697101" y="1858962"/>
                </a:lnTo>
                <a:lnTo>
                  <a:pt x="6740881" y="1849186"/>
                </a:lnTo>
                <a:lnTo>
                  <a:pt x="6782091" y="1833480"/>
                </a:lnTo>
                <a:lnTo>
                  <a:pt x="6820251" y="1812323"/>
                </a:lnTo>
                <a:lnTo>
                  <a:pt x="6854880" y="1786195"/>
                </a:lnTo>
                <a:lnTo>
                  <a:pt x="6885498" y="1755578"/>
                </a:lnTo>
                <a:lnTo>
                  <a:pt x="6911626" y="1720950"/>
                </a:lnTo>
                <a:lnTo>
                  <a:pt x="6932783" y="1682792"/>
                </a:lnTo>
                <a:lnTo>
                  <a:pt x="6948490" y="1641584"/>
                </a:lnTo>
                <a:lnTo>
                  <a:pt x="6958266" y="1597807"/>
                </a:lnTo>
                <a:lnTo>
                  <a:pt x="6961632" y="1551939"/>
                </a:lnTo>
                <a:lnTo>
                  <a:pt x="6961632" y="310400"/>
                </a:lnTo>
                <a:lnTo>
                  <a:pt x="6958266" y="264533"/>
                </a:lnTo>
                <a:lnTo>
                  <a:pt x="6948490" y="220754"/>
                </a:lnTo>
                <a:lnTo>
                  <a:pt x="6932783" y="179545"/>
                </a:lnTo>
                <a:lnTo>
                  <a:pt x="6911626" y="141386"/>
                </a:lnTo>
                <a:lnTo>
                  <a:pt x="6885498" y="106757"/>
                </a:lnTo>
                <a:lnTo>
                  <a:pt x="6854880" y="76137"/>
                </a:lnTo>
                <a:lnTo>
                  <a:pt x="6820251" y="50008"/>
                </a:lnTo>
                <a:lnTo>
                  <a:pt x="6782091" y="28850"/>
                </a:lnTo>
                <a:lnTo>
                  <a:pt x="6740881" y="13142"/>
                </a:lnTo>
                <a:lnTo>
                  <a:pt x="6697101" y="3365"/>
                </a:lnTo>
                <a:lnTo>
                  <a:pt x="6651231" y="0"/>
                </a:lnTo>
                <a:close/>
              </a:path>
            </a:pathLst>
          </a:custGeom>
          <a:solidFill>
            <a:srgbClr val="6492A3"/>
          </a:solidFill>
        </p:spPr>
        <p:txBody>
          <a:bodyPr wrap="square" lIns="0" tIns="0" rIns="0" bIns="0" rtlCol="0"/>
          <a:lstStyle/>
          <a:p>
            <a:endParaRPr/>
          </a:p>
        </p:txBody>
      </p:sp>
      <p:sp>
        <p:nvSpPr>
          <p:cNvPr id="5" name="object 5"/>
          <p:cNvSpPr/>
          <p:nvPr/>
        </p:nvSpPr>
        <p:spPr>
          <a:xfrm>
            <a:off x="2885694" y="838962"/>
            <a:ext cx="6962140" cy="1862455"/>
          </a:xfrm>
          <a:custGeom>
            <a:avLst/>
            <a:gdLst/>
            <a:ahLst/>
            <a:cxnLst/>
            <a:rect l="l" t="t" r="r" b="b"/>
            <a:pathLst>
              <a:path w="6962140" h="1862455">
                <a:moveTo>
                  <a:pt x="0" y="310400"/>
                </a:moveTo>
                <a:lnTo>
                  <a:pt x="3365" y="264533"/>
                </a:lnTo>
                <a:lnTo>
                  <a:pt x="13141" y="220754"/>
                </a:lnTo>
                <a:lnTo>
                  <a:pt x="28848" y="179545"/>
                </a:lnTo>
                <a:lnTo>
                  <a:pt x="50005" y="141386"/>
                </a:lnTo>
                <a:lnTo>
                  <a:pt x="76133" y="106757"/>
                </a:lnTo>
                <a:lnTo>
                  <a:pt x="106751" y="76137"/>
                </a:lnTo>
                <a:lnTo>
                  <a:pt x="141380" y="50008"/>
                </a:lnTo>
                <a:lnTo>
                  <a:pt x="179540" y="28850"/>
                </a:lnTo>
                <a:lnTo>
                  <a:pt x="220750" y="13142"/>
                </a:lnTo>
                <a:lnTo>
                  <a:pt x="264530" y="3365"/>
                </a:lnTo>
                <a:lnTo>
                  <a:pt x="310400" y="0"/>
                </a:lnTo>
                <a:lnTo>
                  <a:pt x="6651231" y="0"/>
                </a:lnTo>
                <a:lnTo>
                  <a:pt x="6697101" y="3365"/>
                </a:lnTo>
                <a:lnTo>
                  <a:pt x="6740881" y="13142"/>
                </a:lnTo>
                <a:lnTo>
                  <a:pt x="6782091" y="28850"/>
                </a:lnTo>
                <a:lnTo>
                  <a:pt x="6820251" y="50008"/>
                </a:lnTo>
                <a:lnTo>
                  <a:pt x="6854880" y="76137"/>
                </a:lnTo>
                <a:lnTo>
                  <a:pt x="6885498" y="106757"/>
                </a:lnTo>
                <a:lnTo>
                  <a:pt x="6911626" y="141386"/>
                </a:lnTo>
                <a:lnTo>
                  <a:pt x="6932783" y="179545"/>
                </a:lnTo>
                <a:lnTo>
                  <a:pt x="6948490" y="220754"/>
                </a:lnTo>
                <a:lnTo>
                  <a:pt x="6958266" y="264533"/>
                </a:lnTo>
                <a:lnTo>
                  <a:pt x="6961632" y="310400"/>
                </a:lnTo>
                <a:lnTo>
                  <a:pt x="6961632" y="1551939"/>
                </a:lnTo>
                <a:lnTo>
                  <a:pt x="6958266" y="1597807"/>
                </a:lnTo>
                <a:lnTo>
                  <a:pt x="6948490" y="1641584"/>
                </a:lnTo>
                <a:lnTo>
                  <a:pt x="6932783" y="1682792"/>
                </a:lnTo>
                <a:lnTo>
                  <a:pt x="6911626" y="1720950"/>
                </a:lnTo>
                <a:lnTo>
                  <a:pt x="6885498" y="1755578"/>
                </a:lnTo>
                <a:lnTo>
                  <a:pt x="6854880" y="1786195"/>
                </a:lnTo>
                <a:lnTo>
                  <a:pt x="6820251" y="1812323"/>
                </a:lnTo>
                <a:lnTo>
                  <a:pt x="6782091" y="1833480"/>
                </a:lnTo>
                <a:lnTo>
                  <a:pt x="6740881" y="1849186"/>
                </a:lnTo>
                <a:lnTo>
                  <a:pt x="6697101" y="1858962"/>
                </a:lnTo>
                <a:lnTo>
                  <a:pt x="6651231" y="1862327"/>
                </a:lnTo>
                <a:lnTo>
                  <a:pt x="310400" y="1862327"/>
                </a:lnTo>
                <a:lnTo>
                  <a:pt x="264530" y="1858962"/>
                </a:lnTo>
                <a:lnTo>
                  <a:pt x="220750" y="1849186"/>
                </a:lnTo>
                <a:lnTo>
                  <a:pt x="179540" y="1833480"/>
                </a:lnTo>
                <a:lnTo>
                  <a:pt x="141380" y="1812323"/>
                </a:lnTo>
                <a:lnTo>
                  <a:pt x="106751" y="1786195"/>
                </a:lnTo>
                <a:lnTo>
                  <a:pt x="76133" y="1755578"/>
                </a:lnTo>
                <a:lnTo>
                  <a:pt x="50005" y="1720950"/>
                </a:lnTo>
                <a:lnTo>
                  <a:pt x="28848" y="1682792"/>
                </a:lnTo>
                <a:lnTo>
                  <a:pt x="13141" y="1641584"/>
                </a:lnTo>
                <a:lnTo>
                  <a:pt x="3365" y="1597807"/>
                </a:lnTo>
                <a:lnTo>
                  <a:pt x="0" y="1551939"/>
                </a:lnTo>
                <a:lnTo>
                  <a:pt x="0" y="310400"/>
                </a:lnTo>
                <a:close/>
              </a:path>
            </a:pathLst>
          </a:custGeom>
          <a:ln w="25908">
            <a:solidFill>
              <a:srgbClr val="FFFFFF"/>
            </a:solidFill>
          </a:ln>
        </p:spPr>
        <p:txBody>
          <a:bodyPr wrap="square" lIns="0" tIns="0" rIns="0" bIns="0" rtlCol="0"/>
          <a:lstStyle/>
          <a:p>
            <a:endParaRPr/>
          </a:p>
        </p:txBody>
      </p:sp>
      <p:sp>
        <p:nvSpPr>
          <p:cNvPr id="6" name="object 6"/>
          <p:cNvSpPr/>
          <p:nvPr/>
        </p:nvSpPr>
        <p:spPr>
          <a:xfrm>
            <a:off x="2870453" y="2710433"/>
            <a:ext cx="7004684" cy="1744980"/>
          </a:xfrm>
          <a:custGeom>
            <a:avLst/>
            <a:gdLst/>
            <a:ahLst/>
            <a:cxnLst/>
            <a:rect l="l" t="t" r="r" b="b"/>
            <a:pathLst>
              <a:path w="7004684" h="1744979">
                <a:moveTo>
                  <a:pt x="6713474" y="0"/>
                </a:moveTo>
                <a:lnTo>
                  <a:pt x="290830" y="0"/>
                </a:lnTo>
                <a:lnTo>
                  <a:pt x="243656" y="3806"/>
                </a:lnTo>
                <a:lnTo>
                  <a:pt x="198906" y="14825"/>
                </a:lnTo>
                <a:lnTo>
                  <a:pt x="157178" y="32460"/>
                </a:lnTo>
                <a:lnTo>
                  <a:pt x="119071" y="56110"/>
                </a:lnTo>
                <a:lnTo>
                  <a:pt x="85183" y="85178"/>
                </a:lnTo>
                <a:lnTo>
                  <a:pt x="56114" y="119065"/>
                </a:lnTo>
                <a:lnTo>
                  <a:pt x="32462" y="157173"/>
                </a:lnTo>
                <a:lnTo>
                  <a:pt x="14827" y="198901"/>
                </a:lnTo>
                <a:lnTo>
                  <a:pt x="3806" y="243653"/>
                </a:lnTo>
                <a:lnTo>
                  <a:pt x="0" y="290829"/>
                </a:lnTo>
                <a:lnTo>
                  <a:pt x="0" y="1454137"/>
                </a:lnTo>
                <a:lnTo>
                  <a:pt x="3806" y="1501313"/>
                </a:lnTo>
                <a:lnTo>
                  <a:pt x="14827" y="1546066"/>
                </a:lnTo>
                <a:lnTo>
                  <a:pt x="32462" y="1587796"/>
                </a:lnTo>
                <a:lnTo>
                  <a:pt x="56114" y="1625905"/>
                </a:lnTo>
                <a:lnTo>
                  <a:pt x="85183" y="1659794"/>
                </a:lnTo>
                <a:lnTo>
                  <a:pt x="119071" y="1688864"/>
                </a:lnTo>
                <a:lnTo>
                  <a:pt x="157178" y="1712516"/>
                </a:lnTo>
                <a:lnTo>
                  <a:pt x="198906" y="1730152"/>
                </a:lnTo>
                <a:lnTo>
                  <a:pt x="243656" y="1741173"/>
                </a:lnTo>
                <a:lnTo>
                  <a:pt x="290830" y="1744979"/>
                </a:lnTo>
                <a:lnTo>
                  <a:pt x="6713474" y="1744979"/>
                </a:lnTo>
                <a:lnTo>
                  <a:pt x="6760647" y="1741173"/>
                </a:lnTo>
                <a:lnTo>
                  <a:pt x="6805397" y="1730152"/>
                </a:lnTo>
                <a:lnTo>
                  <a:pt x="6847125" y="1712516"/>
                </a:lnTo>
                <a:lnTo>
                  <a:pt x="6885232" y="1688864"/>
                </a:lnTo>
                <a:lnTo>
                  <a:pt x="6919120" y="1659794"/>
                </a:lnTo>
                <a:lnTo>
                  <a:pt x="6948189" y="1625905"/>
                </a:lnTo>
                <a:lnTo>
                  <a:pt x="6971841" y="1587796"/>
                </a:lnTo>
                <a:lnTo>
                  <a:pt x="6989476" y="1546066"/>
                </a:lnTo>
                <a:lnTo>
                  <a:pt x="7000497" y="1501313"/>
                </a:lnTo>
                <a:lnTo>
                  <a:pt x="7004304" y="1454137"/>
                </a:lnTo>
                <a:lnTo>
                  <a:pt x="7004304" y="290829"/>
                </a:lnTo>
                <a:lnTo>
                  <a:pt x="7000497" y="243653"/>
                </a:lnTo>
                <a:lnTo>
                  <a:pt x="6989476" y="198901"/>
                </a:lnTo>
                <a:lnTo>
                  <a:pt x="6971841" y="157173"/>
                </a:lnTo>
                <a:lnTo>
                  <a:pt x="6948189" y="119065"/>
                </a:lnTo>
                <a:lnTo>
                  <a:pt x="6919120" y="85178"/>
                </a:lnTo>
                <a:lnTo>
                  <a:pt x="6885232" y="56110"/>
                </a:lnTo>
                <a:lnTo>
                  <a:pt x="6847125" y="32460"/>
                </a:lnTo>
                <a:lnTo>
                  <a:pt x="6805397" y="14825"/>
                </a:lnTo>
                <a:lnTo>
                  <a:pt x="6760647" y="3806"/>
                </a:lnTo>
                <a:lnTo>
                  <a:pt x="6713474" y="0"/>
                </a:lnTo>
                <a:close/>
              </a:path>
            </a:pathLst>
          </a:custGeom>
          <a:solidFill>
            <a:srgbClr val="CAE3EE"/>
          </a:solidFill>
        </p:spPr>
        <p:txBody>
          <a:bodyPr wrap="square" lIns="0" tIns="0" rIns="0" bIns="0" rtlCol="0"/>
          <a:lstStyle/>
          <a:p>
            <a:endParaRPr/>
          </a:p>
        </p:txBody>
      </p:sp>
      <p:sp>
        <p:nvSpPr>
          <p:cNvPr id="7" name="object 7"/>
          <p:cNvSpPr/>
          <p:nvPr/>
        </p:nvSpPr>
        <p:spPr>
          <a:xfrm>
            <a:off x="2870453" y="2710433"/>
            <a:ext cx="7004684" cy="1744980"/>
          </a:xfrm>
          <a:custGeom>
            <a:avLst/>
            <a:gdLst/>
            <a:ahLst/>
            <a:cxnLst/>
            <a:rect l="l" t="t" r="r" b="b"/>
            <a:pathLst>
              <a:path w="7004684" h="1744979">
                <a:moveTo>
                  <a:pt x="0" y="290829"/>
                </a:moveTo>
                <a:lnTo>
                  <a:pt x="3806" y="243653"/>
                </a:lnTo>
                <a:lnTo>
                  <a:pt x="14827" y="198901"/>
                </a:lnTo>
                <a:lnTo>
                  <a:pt x="32462" y="157173"/>
                </a:lnTo>
                <a:lnTo>
                  <a:pt x="56114" y="119065"/>
                </a:lnTo>
                <a:lnTo>
                  <a:pt x="85183" y="85178"/>
                </a:lnTo>
                <a:lnTo>
                  <a:pt x="119071" y="56110"/>
                </a:lnTo>
                <a:lnTo>
                  <a:pt x="157178" y="32460"/>
                </a:lnTo>
                <a:lnTo>
                  <a:pt x="198906" y="14825"/>
                </a:lnTo>
                <a:lnTo>
                  <a:pt x="243656" y="3806"/>
                </a:lnTo>
                <a:lnTo>
                  <a:pt x="290830" y="0"/>
                </a:lnTo>
                <a:lnTo>
                  <a:pt x="6713474" y="0"/>
                </a:lnTo>
                <a:lnTo>
                  <a:pt x="6760647" y="3806"/>
                </a:lnTo>
                <a:lnTo>
                  <a:pt x="6805397" y="14825"/>
                </a:lnTo>
                <a:lnTo>
                  <a:pt x="6847125" y="32460"/>
                </a:lnTo>
                <a:lnTo>
                  <a:pt x="6885232" y="56110"/>
                </a:lnTo>
                <a:lnTo>
                  <a:pt x="6919120" y="85178"/>
                </a:lnTo>
                <a:lnTo>
                  <a:pt x="6948189" y="119065"/>
                </a:lnTo>
                <a:lnTo>
                  <a:pt x="6971841" y="157173"/>
                </a:lnTo>
                <a:lnTo>
                  <a:pt x="6989476" y="198901"/>
                </a:lnTo>
                <a:lnTo>
                  <a:pt x="7000497" y="243653"/>
                </a:lnTo>
                <a:lnTo>
                  <a:pt x="7004304" y="290829"/>
                </a:lnTo>
                <a:lnTo>
                  <a:pt x="7004304" y="1454137"/>
                </a:lnTo>
                <a:lnTo>
                  <a:pt x="7000497" y="1501313"/>
                </a:lnTo>
                <a:lnTo>
                  <a:pt x="6989476" y="1546066"/>
                </a:lnTo>
                <a:lnTo>
                  <a:pt x="6971841" y="1587796"/>
                </a:lnTo>
                <a:lnTo>
                  <a:pt x="6948189" y="1625905"/>
                </a:lnTo>
                <a:lnTo>
                  <a:pt x="6919120" y="1659794"/>
                </a:lnTo>
                <a:lnTo>
                  <a:pt x="6885232" y="1688864"/>
                </a:lnTo>
                <a:lnTo>
                  <a:pt x="6847125" y="1712516"/>
                </a:lnTo>
                <a:lnTo>
                  <a:pt x="6805397" y="1730152"/>
                </a:lnTo>
                <a:lnTo>
                  <a:pt x="6760647" y="1741173"/>
                </a:lnTo>
                <a:lnTo>
                  <a:pt x="6713474" y="1744979"/>
                </a:lnTo>
                <a:lnTo>
                  <a:pt x="290830" y="1744979"/>
                </a:lnTo>
                <a:lnTo>
                  <a:pt x="243656" y="1741173"/>
                </a:lnTo>
                <a:lnTo>
                  <a:pt x="198906" y="1730152"/>
                </a:lnTo>
                <a:lnTo>
                  <a:pt x="157178" y="1712516"/>
                </a:lnTo>
                <a:lnTo>
                  <a:pt x="119071" y="1688864"/>
                </a:lnTo>
                <a:lnTo>
                  <a:pt x="85183" y="1659794"/>
                </a:lnTo>
                <a:lnTo>
                  <a:pt x="56114" y="1625905"/>
                </a:lnTo>
                <a:lnTo>
                  <a:pt x="32462" y="1587796"/>
                </a:lnTo>
                <a:lnTo>
                  <a:pt x="14827" y="1546066"/>
                </a:lnTo>
                <a:lnTo>
                  <a:pt x="3806" y="1501313"/>
                </a:lnTo>
                <a:lnTo>
                  <a:pt x="0" y="1454137"/>
                </a:lnTo>
                <a:lnTo>
                  <a:pt x="0" y="290829"/>
                </a:lnTo>
                <a:close/>
              </a:path>
            </a:pathLst>
          </a:custGeom>
          <a:ln w="25908">
            <a:solidFill>
              <a:srgbClr val="FFFFFF"/>
            </a:solidFill>
          </a:ln>
        </p:spPr>
        <p:txBody>
          <a:bodyPr wrap="square" lIns="0" tIns="0" rIns="0" bIns="0" rtlCol="0"/>
          <a:lstStyle/>
          <a:p>
            <a:endParaRPr/>
          </a:p>
        </p:txBody>
      </p:sp>
      <p:sp>
        <p:nvSpPr>
          <p:cNvPr id="8" name="object 8"/>
          <p:cNvSpPr txBox="1"/>
          <p:nvPr/>
        </p:nvSpPr>
        <p:spPr>
          <a:xfrm>
            <a:off x="3010496" y="980605"/>
            <a:ext cx="6723380" cy="3316934"/>
          </a:xfrm>
          <a:prstGeom prst="rect">
            <a:avLst/>
          </a:prstGeom>
        </p:spPr>
        <p:txBody>
          <a:bodyPr vert="horz" wrap="square" lIns="0" tIns="41275" rIns="0" bIns="0" rtlCol="0">
            <a:spAutoFit/>
          </a:bodyPr>
          <a:lstStyle/>
          <a:p>
            <a:pPr marL="33020" marR="35560" algn="just">
              <a:lnSpc>
                <a:spcPts val="1970"/>
              </a:lnSpc>
              <a:spcBef>
                <a:spcPts val="325"/>
              </a:spcBef>
            </a:pPr>
            <a:r>
              <a:rPr spc="-5" dirty="0">
                <a:solidFill>
                  <a:srgbClr val="FFFFFF"/>
                </a:solidFill>
                <a:latin typeface="Verdana"/>
                <a:cs typeface="Verdana"/>
              </a:rPr>
              <a:t>Prime esas kazanç ve hizmet bilgileri, Muhtasar ve Prim  Hizmet </a:t>
            </a:r>
            <a:r>
              <a:rPr spc="-10" dirty="0">
                <a:solidFill>
                  <a:srgbClr val="FFFFFF"/>
                </a:solidFill>
                <a:latin typeface="Verdana"/>
                <a:cs typeface="Verdana"/>
              </a:rPr>
              <a:t>Beyannamesi </a:t>
            </a:r>
            <a:r>
              <a:rPr spc="-5" dirty="0">
                <a:solidFill>
                  <a:srgbClr val="FFFFFF"/>
                </a:solidFill>
                <a:latin typeface="Verdana"/>
                <a:cs typeface="Verdana"/>
              </a:rPr>
              <a:t>ile elektronik ortamda </a:t>
            </a:r>
            <a:r>
              <a:rPr spc="-10" dirty="0">
                <a:solidFill>
                  <a:srgbClr val="FFFFFF"/>
                </a:solidFill>
                <a:latin typeface="Verdana"/>
                <a:cs typeface="Verdana"/>
              </a:rPr>
              <a:t>gönderilirken  beyannameyi </a:t>
            </a:r>
            <a:r>
              <a:rPr spc="-5" dirty="0">
                <a:solidFill>
                  <a:srgbClr val="FFFFFF"/>
                </a:solidFill>
                <a:latin typeface="Verdana"/>
                <a:cs typeface="Verdana"/>
              </a:rPr>
              <a:t>gönderen </a:t>
            </a:r>
            <a:r>
              <a:rPr spc="-10" dirty="0">
                <a:solidFill>
                  <a:srgbClr val="FFFFFF"/>
                </a:solidFill>
                <a:latin typeface="Verdana"/>
                <a:cs typeface="Verdana"/>
              </a:rPr>
              <a:t>tarafından </a:t>
            </a:r>
            <a:r>
              <a:rPr spc="-5" dirty="0">
                <a:solidFill>
                  <a:srgbClr val="FFFFFF"/>
                </a:solidFill>
                <a:latin typeface="Verdana"/>
                <a:cs typeface="Verdana"/>
              </a:rPr>
              <a:t>beyannamenin ilgili  alanlarında yer alan “asıl/ek/iptal” seçeneklerinden  işverenin durumuna uygun olanı her bir işyeri için  sigortalı bazında</a:t>
            </a:r>
            <a:r>
              <a:rPr spc="-10" dirty="0">
                <a:solidFill>
                  <a:srgbClr val="FFFFFF"/>
                </a:solidFill>
                <a:latin typeface="Verdana"/>
                <a:cs typeface="Verdana"/>
              </a:rPr>
              <a:t> </a:t>
            </a:r>
            <a:r>
              <a:rPr spc="-20" dirty="0">
                <a:solidFill>
                  <a:srgbClr val="FFFFFF"/>
                </a:solidFill>
                <a:latin typeface="Verdana"/>
                <a:cs typeface="Verdana"/>
              </a:rPr>
              <a:t>belirtilecektir.</a:t>
            </a:r>
            <a:endParaRPr>
              <a:latin typeface="Verdana"/>
              <a:cs typeface="Verdana"/>
            </a:endParaRPr>
          </a:p>
          <a:p>
            <a:pPr>
              <a:spcBef>
                <a:spcPts val="40"/>
              </a:spcBef>
            </a:pPr>
            <a:endParaRPr sz="2950">
              <a:latin typeface="Times New Roman"/>
              <a:cs typeface="Times New Roman"/>
            </a:endParaRPr>
          </a:p>
          <a:p>
            <a:pPr marL="12700" marR="5080" algn="just">
              <a:lnSpc>
                <a:spcPts val="1970"/>
              </a:lnSpc>
              <a:spcBef>
                <a:spcPts val="5"/>
              </a:spcBef>
            </a:pPr>
            <a:r>
              <a:rPr b="1" spc="-5" dirty="0">
                <a:solidFill>
                  <a:srgbClr val="046CA6"/>
                </a:solidFill>
                <a:latin typeface="Verdana"/>
                <a:cs typeface="Verdana"/>
              </a:rPr>
              <a:t>Her bir işyeri için sigortalı bazında kanun türü  ve/veya belge türü seçilerek </a:t>
            </a:r>
            <a:r>
              <a:rPr b="1" spc="-10" dirty="0">
                <a:solidFill>
                  <a:srgbClr val="046CA6"/>
                </a:solidFill>
                <a:latin typeface="Verdana"/>
                <a:cs typeface="Verdana"/>
              </a:rPr>
              <a:t>verilen  </a:t>
            </a:r>
            <a:r>
              <a:rPr b="1" spc="-5" dirty="0">
                <a:solidFill>
                  <a:srgbClr val="046CA6"/>
                </a:solidFill>
                <a:latin typeface="Verdana"/>
                <a:cs typeface="Verdana"/>
              </a:rPr>
              <a:t>beyannamedeki prime esas kazanç ve hizmet  bilgileri için ayrı ayrı tahakkuk fişleri  oluşturulacaktır.</a:t>
            </a:r>
            <a:endParaRPr>
              <a:latin typeface="Verdana"/>
              <a:cs typeface="Verdana"/>
            </a:endParaRPr>
          </a:p>
        </p:txBody>
      </p:sp>
      <p:sp>
        <p:nvSpPr>
          <p:cNvPr id="9" name="object 9"/>
          <p:cNvSpPr/>
          <p:nvPr/>
        </p:nvSpPr>
        <p:spPr>
          <a:xfrm>
            <a:off x="2885694" y="4446270"/>
            <a:ext cx="7080884" cy="1957070"/>
          </a:xfrm>
          <a:custGeom>
            <a:avLst/>
            <a:gdLst/>
            <a:ahLst/>
            <a:cxnLst/>
            <a:rect l="l" t="t" r="r" b="b"/>
            <a:pathLst>
              <a:path w="7080884" h="1957070">
                <a:moveTo>
                  <a:pt x="6754368" y="0"/>
                </a:moveTo>
                <a:lnTo>
                  <a:pt x="326136" y="0"/>
                </a:lnTo>
                <a:lnTo>
                  <a:pt x="277943" y="3536"/>
                </a:lnTo>
                <a:lnTo>
                  <a:pt x="231946" y="13809"/>
                </a:lnTo>
                <a:lnTo>
                  <a:pt x="188648" y="30313"/>
                </a:lnTo>
                <a:lnTo>
                  <a:pt x="148555" y="52545"/>
                </a:lnTo>
                <a:lnTo>
                  <a:pt x="112170" y="79999"/>
                </a:lnTo>
                <a:lnTo>
                  <a:pt x="79998" y="112172"/>
                </a:lnTo>
                <a:lnTo>
                  <a:pt x="52544" y="148558"/>
                </a:lnTo>
                <a:lnTo>
                  <a:pt x="30313" y="188653"/>
                </a:lnTo>
                <a:lnTo>
                  <a:pt x="13808" y="231953"/>
                </a:lnTo>
                <a:lnTo>
                  <a:pt x="3536" y="277953"/>
                </a:lnTo>
                <a:lnTo>
                  <a:pt x="0" y="326148"/>
                </a:lnTo>
                <a:lnTo>
                  <a:pt x="0" y="1630679"/>
                </a:lnTo>
                <a:lnTo>
                  <a:pt x="3536" y="1678874"/>
                </a:lnTo>
                <a:lnTo>
                  <a:pt x="13808" y="1724873"/>
                </a:lnTo>
                <a:lnTo>
                  <a:pt x="30313" y="1768172"/>
                </a:lnTo>
                <a:lnTo>
                  <a:pt x="52544" y="1808266"/>
                </a:lnTo>
                <a:lnTo>
                  <a:pt x="79998" y="1844650"/>
                </a:lnTo>
                <a:lnTo>
                  <a:pt x="112170" y="1876821"/>
                </a:lnTo>
                <a:lnTo>
                  <a:pt x="148555" y="1904274"/>
                </a:lnTo>
                <a:lnTo>
                  <a:pt x="188648" y="1926504"/>
                </a:lnTo>
                <a:lnTo>
                  <a:pt x="231946" y="1943008"/>
                </a:lnTo>
                <a:lnTo>
                  <a:pt x="277943" y="1953279"/>
                </a:lnTo>
                <a:lnTo>
                  <a:pt x="326136" y="1956815"/>
                </a:lnTo>
                <a:lnTo>
                  <a:pt x="6754368" y="1956815"/>
                </a:lnTo>
                <a:lnTo>
                  <a:pt x="6802560" y="1953279"/>
                </a:lnTo>
                <a:lnTo>
                  <a:pt x="6848557" y="1943008"/>
                </a:lnTo>
                <a:lnTo>
                  <a:pt x="6891855" y="1926504"/>
                </a:lnTo>
                <a:lnTo>
                  <a:pt x="6931948" y="1904274"/>
                </a:lnTo>
                <a:lnTo>
                  <a:pt x="6968333" y="1876821"/>
                </a:lnTo>
                <a:lnTo>
                  <a:pt x="7000505" y="1844650"/>
                </a:lnTo>
                <a:lnTo>
                  <a:pt x="7027959" y="1808266"/>
                </a:lnTo>
                <a:lnTo>
                  <a:pt x="7050190" y="1768172"/>
                </a:lnTo>
                <a:lnTo>
                  <a:pt x="7066695" y="1724873"/>
                </a:lnTo>
                <a:lnTo>
                  <a:pt x="7076967" y="1678874"/>
                </a:lnTo>
                <a:lnTo>
                  <a:pt x="7080504" y="1630679"/>
                </a:lnTo>
                <a:lnTo>
                  <a:pt x="7080504" y="326148"/>
                </a:lnTo>
                <a:lnTo>
                  <a:pt x="7076967" y="277953"/>
                </a:lnTo>
                <a:lnTo>
                  <a:pt x="7066695" y="231953"/>
                </a:lnTo>
                <a:lnTo>
                  <a:pt x="7050190" y="188653"/>
                </a:lnTo>
                <a:lnTo>
                  <a:pt x="7027959" y="148558"/>
                </a:lnTo>
                <a:lnTo>
                  <a:pt x="7000505" y="112172"/>
                </a:lnTo>
                <a:lnTo>
                  <a:pt x="6968333" y="79999"/>
                </a:lnTo>
                <a:lnTo>
                  <a:pt x="6931948" y="52545"/>
                </a:lnTo>
                <a:lnTo>
                  <a:pt x="6891855" y="30313"/>
                </a:lnTo>
                <a:lnTo>
                  <a:pt x="6848557" y="13809"/>
                </a:lnTo>
                <a:lnTo>
                  <a:pt x="6802560" y="3536"/>
                </a:lnTo>
                <a:lnTo>
                  <a:pt x="6754368" y="0"/>
                </a:lnTo>
                <a:close/>
              </a:path>
            </a:pathLst>
          </a:custGeom>
          <a:solidFill>
            <a:srgbClr val="CAE3EE"/>
          </a:solidFill>
        </p:spPr>
        <p:txBody>
          <a:bodyPr wrap="square" lIns="0" tIns="0" rIns="0" bIns="0" rtlCol="0"/>
          <a:lstStyle/>
          <a:p>
            <a:endParaRPr/>
          </a:p>
        </p:txBody>
      </p:sp>
      <p:sp>
        <p:nvSpPr>
          <p:cNvPr id="10" name="object 10"/>
          <p:cNvSpPr/>
          <p:nvPr/>
        </p:nvSpPr>
        <p:spPr>
          <a:xfrm>
            <a:off x="2885694" y="4446270"/>
            <a:ext cx="7080884" cy="1957070"/>
          </a:xfrm>
          <a:custGeom>
            <a:avLst/>
            <a:gdLst/>
            <a:ahLst/>
            <a:cxnLst/>
            <a:rect l="l" t="t" r="r" b="b"/>
            <a:pathLst>
              <a:path w="7080884" h="1957070">
                <a:moveTo>
                  <a:pt x="0" y="326148"/>
                </a:moveTo>
                <a:lnTo>
                  <a:pt x="3536" y="277953"/>
                </a:lnTo>
                <a:lnTo>
                  <a:pt x="13808" y="231953"/>
                </a:lnTo>
                <a:lnTo>
                  <a:pt x="30313" y="188653"/>
                </a:lnTo>
                <a:lnTo>
                  <a:pt x="52544" y="148558"/>
                </a:lnTo>
                <a:lnTo>
                  <a:pt x="79998" y="112172"/>
                </a:lnTo>
                <a:lnTo>
                  <a:pt x="112170" y="79999"/>
                </a:lnTo>
                <a:lnTo>
                  <a:pt x="148555" y="52545"/>
                </a:lnTo>
                <a:lnTo>
                  <a:pt x="188648" y="30313"/>
                </a:lnTo>
                <a:lnTo>
                  <a:pt x="231946" y="13809"/>
                </a:lnTo>
                <a:lnTo>
                  <a:pt x="277943" y="3536"/>
                </a:lnTo>
                <a:lnTo>
                  <a:pt x="326136" y="0"/>
                </a:lnTo>
                <a:lnTo>
                  <a:pt x="6754368" y="0"/>
                </a:lnTo>
                <a:lnTo>
                  <a:pt x="6802560" y="3536"/>
                </a:lnTo>
                <a:lnTo>
                  <a:pt x="6848557" y="13809"/>
                </a:lnTo>
                <a:lnTo>
                  <a:pt x="6891855" y="30313"/>
                </a:lnTo>
                <a:lnTo>
                  <a:pt x="6931948" y="52545"/>
                </a:lnTo>
                <a:lnTo>
                  <a:pt x="6968333" y="79999"/>
                </a:lnTo>
                <a:lnTo>
                  <a:pt x="7000505" y="112172"/>
                </a:lnTo>
                <a:lnTo>
                  <a:pt x="7027959" y="148558"/>
                </a:lnTo>
                <a:lnTo>
                  <a:pt x="7050190" y="188653"/>
                </a:lnTo>
                <a:lnTo>
                  <a:pt x="7066695" y="231953"/>
                </a:lnTo>
                <a:lnTo>
                  <a:pt x="7076967" y="277953"/>
                </a:lnTo>
                <a:lnTo>
                  <a:pt x="7080504" y="326148"/>
                </a:lnTo>
                <a:lnTo>
                  <a:pt x="7080504" y="1630679"/>
                </a:lnTo>
                <a:lnTo>
                  <a:pt x="7076967" y="1678874"/>
                </a:lnTo>
                <a:lnTo>
                  <a:pt x="7066695" y="1724873"/>
                </a:lnTo>
                <a:lnTo>
                  <a:pt x="7050190" y="1768172"/>
                </a:lnTo>
                <a:lnTo>
                  <a:pt x="7027959" y="1808266"/>
                </a:lnTo>
                <a:lnTo>
                  <a:pt x="7000505" y="1844650"/>
                </a:lnTo>
                <a:lnTo>
                  <a:pt x="6968333" y="1876821"/>
                </a:lnTo>
                <a:lnTo>
                  <a:pt x="6931948" y="1904274"/>
                </a:lnTo>
                <a:lnTo>
                  <a:pt x="6891855" y="1926504"/>
                </a:lnTo>
                <a:lnTo>
                  <a:pt x="6848557" y="1943008"/>
                </a:lnTo>
                <a:lnTo>
                  <a:pt x="6802560" y="1953279"/>
                </a:lnTo>
                <a:lnTo>
                  <a:pt x="6754368" y="1956815"/>
                </a:lnTo>
                <a:lnTo>
                  <a:pt x="326136" y="1956815"/>
                </a:lnTo>
                <a:lnTo>
                  <a:pt x="277943" y="1953279"/>
                </a:lnTo>
                <a:lnTo>
                  <a:pt x="231946" y="1943008"/>
                </a:lnTo>
                <a:lnTo>
                  <a:pt x="188648" y="1926504"/>
                </a:lnTo>
                <a:lnTo>
                  <a:pt x="148555" y="1904274"/>
                </a:lnTo>
                <a:lnTo>
                  <a:pt x="112170" y="1876821"/>
                </a:lnTo>
                <a:lnTo>
                  <a:pt x="79998" y="1844650"/>
                </a:lnTo>
                <a:lnTo>
                  <a:pt x="52544" y="1808266"/>
                </a:lnTo>
                <a:lnTo>
                  <a:pt x="30313" y="1768172"/>
                </a:lnTo>
                <a:lnTo>
                  <a:pt x="13808" y="1724873"/>
                </a:lnTo>
                <a:lnTo>
                  <a:pt x="3536" y="1678874"/>
                </a:lnTo>
                <a:lnTo>
                  <a:pt x="0" y="1630679"/>
                </a:lnTo>
                <a:lnTo>
                  <a:pt x="0" y="326148"/>
                </a:lnTo>
                <a:close/>
              </a:path>
            </a:pathLst>
          </a:custGeom>
          <a:ln w="25908">
            <a:solidFill>
              <a:srgbClr val="FFFFFF"/>
            </a:solidFill>
          </a:ln>
        </p:spPr>
        <p:txBody>
          <a:bodyPr wrap="square" lIns="0" tIns="0" rIns="0" bIns="0" rtlCol="0"/>
          <a:lstStyle/>
          <a:p>
            <a:endParaRPr/>
          </a:p>
        </p:txBody>
      </p:sp>
      <p:sp>
        <p:nvSpPr>
          <p:cNvPr id="11" name="object 11"/>
          <p:cNvSpPr txBox="1"/>
          <p:nvPr/>
        </p:nvSpPr>
        <p:spPr>
          <a:xfrm>
            <a:off x="4676381" y="4549203"/>
            <a:ext cx="3830320" cy="584134"/>
          </a:xfrm>
          <a:prstGeom prst="rect">
            <a:avLst/>
          </a:prstGeom>
        </p:spPr>
        <p:txBody>
          <a:bodyPr vert="horz" wrap="square" lIns="0" tIns="45085" rIns="0" bIns="0" rtlCol="0">
            <a:spAutoFit/>
          </a:bodyPr>
          <a:lstStyle/>
          <a:p>
            <a:pPr marL="12700" marR="5080" indent="226695">
              <a:lnSpc>
                <a:spcPts val="2050"/>
              </a:lnSpc>
              <a:spcBef>
                <a:spcPts val="355"/>
              </a:spcBef>
              <a:tabLst>
                <a:tab pos="1356360" algn="l"/>
                <a:tab pos="1824355" algn="l"/>
                <a:tab pos="2441575" algn="l"/>
              </a:tabLst>
            </a:pPr>
            <a:r>
              <a:rPr sz="1900" b="1" spc="-5" dirty="0">
                <a:solidFill>
                  <a:srgbClr val="046CA6"/>
                </a:solidFill>
                <a:latin typeface="Verdana"/>
                <a:cs typeface="Verdana"/>
              </a:rPr>
              <a:t>ve</a:t>
            </a:r>
            <a:r>
              <a:rPr sz="1900" b="1" dirty="0">
                <a:solidFill>
                  <a:srgbClr val="046CA6"/>
                </a:solidFill>
                <a:latin typeface="Verdana"/>
                <a:cs typeface="Verdana"/>
              </a:rPr>
              <a:t>r</a:t>
            </a:r>
            <a:r>
              <a:rPr sz="1900" b="1" spc="-5" dirty="0">
                <a:solidFill>
                  <a:srgbClr val="046CA6"/>
                </a:solidFill>
                <a:latin typeface="Verdana"/>
                <a:cs typeface="Verdana"/>
              </a:rPr>
              <a:t>ili</a:t>
            </a:r>
            <a:r>
              <a:rPr sz="1900" b="1" dirty="0">
                <a:solidFill>
                  <a:srgbClr val="046CA6"/>
                </a:solidFill>
                <a:latin typeface="Verdana"/>
                <a:cs typeface="Verdana"/>
              </a:rPr>
              <a:t>rk</a:t>
            </a:r>
            <a:r>
              <a:rPr sz="1900" b="1" spc="-5" dirty="0">
                <a:solidFill>
                  <a:srgbClr val="046CA6"/>
                </a:solidFill>
                <a:latin typeface="Verdana"/>
                <a:cs typeface="Verdana"/>
              </a:rPr>
              <a:t>en</a:t>
            </a:r>
            <a:r>
              <a:rPr sz="1900" b="1" dirty="0">
                <a:solidFill>
                  <a:srgbClr val="046CA6"/>
                </a:solidFill>
                <a:latin typeface="Verdana"/>
                <a:cs typeface="Verdana"/>
              </a:rPr>
              <a:t>	</a:t>
            </a:r>
            <a:r>
              <a:rPr sz="1900" b="1" spc="-15" dirty="0">
                <a:solidFill>
                  <a:srgbClr val="046CA6"/>
                </a:solidFill>
                <a:latin typeface="Verdana"/>
                <a:cs typeface="Verdana"/>
              </a:rPr>
              <a:t>b</a:t>
            </a:r>
            <a:r>
              <a:rPr sz="1900" b="1" spc="-5" dirty="0">
                <a:solidFill>
                  <a:srgbClr val="046CA6"/>
                </a:solidFill>
                <a:latin typeface="Verdana"/>
                <a:cs typeface="Verdana"/>
              </a:rPr>
              <a:t>ey</a:t>
            </a:r>
            <a:r>
              <a:rPr sz="1900" b="1" dirty="0">
                <a:solidFill>
                  <a:srgbClr val="046CA6"/>
                </a:solidFill>
                <a:latin typeface="Verdana"/>
                <a:cs typeface="Verdana"/>
              </a:rPr>
              <a:t>anna</a:t>
            </a:r>
            <a:r>
              <a:rPr sz="1900" b="1" spc="-10" dirty="0">
                <a:solidFill>
                  <a:srgbClr val="046CA6"/>
                </a:solidFill>
                <a:latin typeface="Verdana"/>
                <a:cs typeface="Verdana"/>
              </a:rPr>
              <a:t>m</a:t>
            </a:r>
            <a:r>
              <a:rPr sz="1900" b="1" spc="-5" dirty="0">
                <a:solidFill>
                  <a:srgbClr val="046CA6"/>
                </a:solidFill>
                <a:latin typeface="Verdana"/>
                <a:cs typeface="Verdana"/>
              </a:rPr>
              <a:t>e</a:t>
            </a:r>
            <a:r>
              <a:rPr sz="1900" b="1" dirty="0">
                <a:solidFill>
                  <a:srgbClr val="046CA6"/>
                </a:solidFill>
                <a:latin typeface="Verdana"/>
                <a:cs typeface="Verdana"/>
              </a:rPr>
              <a:t>n</a:t>
            </a:r>
            <a:r>
              <a:rPr sz="1900" b="1" spc="-10" dirty="0">
                <a:solidFill>
                  <a:srgbClr val="046CA6"/>
                </a:solidFill>
                <a:latin typeface="Verdana"/>
                <a:cs typeface="Verdana"/>
              </a:rPr>
              <a:t>i</a:t>
            </a:r>
            <a:r>
              <a:rPr sz="1900" b="1" spc="-5" dirty="0">
                <a:solidFill>
                  <a:srgbClr val="046CA6"/>
                </a:solidFill>
                <a:latin typeface="Verdana"/>
                <a:cs typeface="Verdana"/>
              </a:rPr>
              <a:t>n  </a:t>
            </a:r>
            <a:r>
              <a:rPr sz="1900" b="1" spc="-10" dirty="0">
                <a:solidFill>
                  <a:srgbClr val="046CA6"/>
                </a:solidFill>
                <a:latin typeface="Verdana"/>
                <a:cs typeface="Verdana"/>
              </a:rPr>
              <a:t>uygun	olan	</a:t>
            </a:r>
            <a:r>
              <a:rPr sz="1900" b="1" spc="-5" dirty="0">
                <a:solidFill>
                  <a:srgbClr val="046CA6"/>
                </a:solidFill>
                <a:latin typeface="Verdana"/>
                <a:cs typeface="Verdana"/>
              </a:rPr>
              <a:t>tahakkuk</a:t>
            </a:r>
            <a:endParaRPr sz="1900">
              <a:latin typeface="Verdana"/>
              <a:cs typeface="Verdana"/>
            </a:endParaRPr>
          </a:p>
        </p:txBody>
      </p:sp>
      <p:sp>
        <p:nvSpPr>
          <p:cNvPr id="12" name="object 12"/>
          <p:cNvSpPr txBox="1"/>
          <p:nvPr/>
        </p:nvSpPr>
        <p:spPr>
          <a:xfrm>
            <a:off x="8766949" y="4549203"/>
            <a:ext cx="1045210" cy="584134"/>
          </a:xfrm>
          <a:prstGeom prst="rect">
            <a:avLst/>
          </a:prstGeom>
        </p:spPr>
        <p:txBody>
          <a:bodyPr vert="horz" wrap="square" lIns="0" tIns="45085" rIns="0" bIns="0" rtlCol="0">
            <a:spAutoFit/>
          </a:bodyPr>
          <a:lstStyle/>
          <a:p>
            <a:pPr marL="116839" marR="5080" indent="-104775">
              <a:lnSpc>
                <a:spcPts val="2050"/>
              </a:lnSpc>
              <a:spcBef>
                <a:spcPts val="355"/>
              </a:spcBef>
            </a:pPr>
            <a:r>
              <a:rPr sz="1900" b="1" spc="-5" dirty="0">
                <a:solidFill>
                  <a:srgbClr val="046CA6"/>
                </a:solidFill>
                <a:latin typeface="Verdana"/>
                <a:cs typeface="Verdana"/>
              </a:rPr>
              <a:t>ve</a:t>
            </a:r>
            <a:r>
              <a:rPr sz="1900" b="1" dirty="0">
                <a:solidFill>
                  <a:srgbClr val="046CA6"/>
                </a:solidFill>
                <a:latin typeface="Verdana"/>
                <a:cs typeface="Verdana"/>
              </a:rPr>
              <a:t>r</a:t>
            </a:r>
            <a:r>
              <a:rPr sz="1900" b="1" spc="-10" dirty="0">
                <a:solidFill>
                  <a:srgbClr val="046CA6"/>
                </a:solidFill>
                <a:latin typeface="Verdana"/>
                <a:cs typeface="Verdana"/>
              </a:rPr>
              <a:t>i</a:t>
            </a:r>
            <a:r>
              <a:rPr sz="1900" b="1" dirty="0">
                <a:solidFill>
                  <a:srgbClr val="046CA6"/>
                </a:solidFill>
                <a:latin typeface="Verdana"/>
                <a:cs typeface="Verdana"/>
              </a:rPr>
              <a:t>l</a:t>
            </a:r>
            <a:r>
              <a:rPr sz="1900" b="1" spc="-10" dirty="0">
                <a:solidFill>
                  <a:srgbClr val="046CA6"/>
                </a:solidFill>
                <a:latin typeface="Verdana"/>
                <a:cs typeface="Verdana"/>
              </a:rPr>
              <a:t>me  </a:t>
            </a:r>
            <a:r>
              <a:rPr sz="1900" b="1" dirty="0">
                <a:solidFill>
                  <a:srgbClr val="046CA6"/>
                </a:solidFill>
                <a:latin typeface="Verdana"/>
                <a:cs typeface="Verdana"/>
              </a:rPr>
              <a:t>n</a:t>
            </a:r>
            <a:r>
              <a:rPr sz="1900" b="1" spc="-5" dirty="0">
                <a:solidFill>
                  <a:srgbClr val="046CA6"/>
                </a:solidFill>
                <a:latin typeface="Verdana"/>
                <a:cs typeface="Verdana"/>
              </a:rPr>
              <a:t>e</a:t>
            </a:r>
            <a:r>
              <a:rPr sz="1900" b="1" spc="-15" dirty="0">
                <a:solidFill>
                  <a:srgbClr val="046CA6"/>
                </a:solidFill>
                <a:latin typeface="Verdana"/>
                <a:cs typeface="Verdana"/>
              </a:rPr>
              <a:t>d</a:t>
            </a:r>
            <a:r>
              <a:rPr sz="1900" b="1" spc="-5" dirty="0">
                <a:solidFill>
                  <a:srgbClr val="046CA6"/>
                </a:solidFill>
                <a:latin typeface="Verdana"/>
                <a:cs typeface="Verdana"/>
              </a:rPr>
              <a:t>e</a:t>
            </a:r>
            <a:r>
              <a:rPr sz="1900" b="1" dirty="0">
                <a:solidFill>
                  <a:srgbClr val="046CA6"/>
                </a:solidFill>
                <a:latin typeface="Verdana"/>
                <a:cs typeface="Verdana"/>
              </a:rPr>
              <a:t>n</a:t>
            </a:r>
            <a:r>
              <a:rPr sz="1900" b="1" spc="-5" dirty="0">
                <a:solidFill>
                  <a:srgbClr val="046CA6"/>
                </a:solidFill>
                <a:latin typeface="Verdana"/>
                <a:cs typeface="Verdana"/>
              </a:rPr>
              <a:t>i</a:t>
            </a:r>
            <a:endParaRPr sz="1900">
              <a:latin typeface="Verdana"/>
              <a:cs typeface="Verdana"/>
            </a:endParaRPr>
          </a:p>
        </p:txBody>
      </p:sp>
      <p:sp>
        <p:nvSpPr>
          <p:cNvPr id="13" name="object 13"/>
          <p:cNvSpPr txBox="1"/>
          <p:nvPr/>
        </p:nvSpPr>
        <p:spPr>
          <a:xfrm>
            <a:off x="3034665" y="4549204"/>
            <a:ext cx="1657985" cy="853439"/>
          </a:xfrm>
          <a:prstGeom prst="rect">
            <a:avLst/>
          </a:prstGeom>
        </p:spPr>
        <p:txBody>
          <a:bodyPr vert="horz" wrap="square" lIns="0" tIns="45085" rIns="0" bIns="0" rtlCol="0">
            <a:spAutoFit/>
          </a:bodyPr>
          <a:lstStyle/>
          <a:p>
            <a:pPr marL="12700" marR="5080" indent="635">
              <a:lnSpc>
                <a:spcPts val="2050"/>
              </a:lnSpc>
              <a:spcBef>
                <a:spcPts val="355"/>
              </a:spcBef>
            </a:pPr>
            <a:r>
              <a:rPr sz="1900" b="1" spc="-5" dirty="0">
                <a:solidFill>
                  <a:srgbClr val="046CA6"/>
                </a:solidFill>
                <a:latin typeface="Verdana"/>
                <a:cs typeface="Verdana"/>
              </a:rPr>
              <a:t>Beyanname  amacına  seçilecekti</a:t>
            </a:r>
            <a:r>
              <a:rPr sz="1900" b="1" dirty="0">
                <a:solidFill>
                  <a:srgbClr val="046CA6"/>
                </a:solidFill>
                <a:latin typeface="Verdana"/>
                <a:cs typeface="Verdana"/>
              </a:rPr>
              <a:t>r</a:t>
            </a:r>
            <a:r>
              <a:rPr sz="1900" b="1" spc="-5" dirty="0">
                <a:solidFill>
                  <a:srgbClr val="046CA6"/>
                </a:solidFill>
                <a:latin typeface="Verdana"/>
                <a:cs typeface="Verdana"/>
              </a:rPr>
              <a:t>.</a:t>
            </a:r>
            <a:endParaRPr sz="1900">
              <a:latin typeface="Verdana"/>
              <a:cs typeface="Verdana"/>
            </a:endParaRPr>
          </a:p>
        </p:txBody>
      </p:sp>
      <p:sp>
        <p:nvSpPr>
          <p:cNvPr id="14" name="object 14"/>
          <p:cNvSpPr txBox="1"/>
          <p:nvPr/>
        </p:nvSpPr>
        <p:spPr>
          <a:xfrm>
            <a:off x="3034664" y="5431471"/>
            <a:ext cx="6775450" cy="853439"/>
          </a:xfrm>
          <a:prstGeom prst="rect">
            <a:avLst/>
          </a:prstGeom>
        </p:spPr>
        <p:txBody>
          <a:bodyPr vert="horz" wrap="square" lIns="0" tIns="45085" rIns="0" bIns="0" rtlCol="0">
            <a:spAutoFit/>
          </a:bodyPr>
          <a:lstStyle/>
          <a:p>
            <a:pPr marL="12700" marR="5080" algn="just">
              <a:lnSpc>
                <a:spcPts val="2050"/>
              </a:lnSpc>
              <a:spcBef>
                <a:spcPts val="355"/>
              </a:spcBef>
            </a:pPr>
            <a:r>
              <a:rPr sz="1900" b="1" spc="-5" dirty="0">
                <a:solidFill>
                  <a:srgbClr val="046CA6"/>
                </a:solidFill>
                <a:latin typeface="Verdana"/>
                <a:cs typeface="Verdana"/>
              </a:rPr>
              <a:t>Örnek: Yasal </a:t>
            </a:r>
            <a:r>
              <a:rPr sz="1900" b="1" spc="-10" dirty="0">
                <a:solidFill>
                  <a:srgbClr val="046CA6"/>
                </a:solidFill>
                <a:latin typeface="Verdana"/>
                <a:cs typeface="Verdana"/>
              </a:rPr>
              <a:t>süresinde </a:t>
            </a:r>
            <a:r>
              <a:rPr sz="1900" b="1" spc="-5" dirty="0">
                <a:solidFill>
                  <a:srgbClr val="046CA6"/>
                </a:solidFill>
                <a:latin typeface="Verdana"/>
                <a:cs typeface="Verdana"/>
              </a:rPr>
              <a:t>verilen beyanname ise  tahakkuk nedeni olarak yasal süresinde verilme  seçilecektir.</a:t>
            </a:r>
            <a:endParaRPr sz="1900">
              <a:latin typeface="Verdana"/>
              <a:cs typeface="Verdana"/>
            </a:endParaRPr>
          </a:p>
        </p:txBody>
      </p:sp>
    </p:spTree>
    <p:extLst>
      <p:ext uri="{BB962C8B-B14F-4D97-AF65-F5344CB8AC3E}">
        <p14:creationId xmlns:p14="http://schemas.microsoft.com/office/powerpoint/2010/main" val="3467172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26838" y="-67489"/>
            <a:ext cx="8911687" cy="816121"/>
          </a:xfrm>
          <a:prstGeom prst="rect">
            <a:avLst/>
          </a:prstGeom>
        </p:spPr>
        <p:txBody>
          <a:bodyPr vert="horz" wrap="square" lIns="0" tIns="76708" rIns="0" bIns="0" rtlCol="0" anchor="t">
            <a:spAutoFit/>
          </a:bodyPr>
          <a:lstStyle/>
          <a:p>
            <a:pPr marL="1457960" algn="ctr">
              <a:spcBef>
                <a:spcPts val="100"/>
              </a:spcBef>
            </a:pPr>
            <a:r>
              <a:rPr sz="2400" b="1" dirty="0">
                <a:solidFill>
                  <a:schemeClr val="accent1"/>
                </a:solidFill>
              </a:rPr>
              <a:t>MUHTASAR VE PRİM HİZMET BEYANNAMESİNİN </a:t>
            </a:r>
            <a:r>
              <a:rPr sz="2400" b="1" u="sng" dirty="0">
                <a:solidFill>
                  <a:srgbClr val="FF0000"/>
                </a:solidFill>
              </a:rPr>
              <a:t>YASAL</a:t>
            </a:r>
            <a:r>
              <a:rPr lang="tr-TR" sz="2400" b="1" u="sng" dirty="0">
                <a:solidFill>
                  <a:srgbClr val="FF0000"/>
                </a:solidFill>
              </a:rPr>
              <a:t> </a:t>
            </a:r>
            <a:r>
              <a:rPr sz="2400" b="1" u="sng" dirty="0">
                <a:solidFill>
                  <a:srgbClr val="FF0000"/>
                </a:solidFill>
              </a:rPr>
              <a:t>SÜRESİ DIŞINDA </a:t>
            </a:r>
            <a:r>
              <a:rPr sz="2400" b="1" dirty="0">
                <a:solidFill>
                  <a:schemeClr val="accent1"/>
                </a:solidFill>
              </a:rPr>
              <a:t>VERİLMESİ</a:t>
            </a:r>
          </a:p>
        </p:txBody>
      </p:sp>
      <p:sp>
        <p:nvSpPr>
          <p:cNvPr id="4" name="object 4"/>
          <p:cNvSpPr/>
          <p:nvPr/>
        </p:nvSpPr>
        <p:spPr>
          <a:xfrm>
            <a:off x="3898392" y="2875788"/>
            <a:ext cx="4422648" cy="165963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074567" y="3094152"/>
            <a:ext cx="4020185" cy="1157605"/>
          </a:xfrm>
          <a:prstGeom prst="rect">
            <a:avLst/>
          </a:prstGeom>
        </p:spPr>
        <p:txBody>
          <a:bodyPr vert="horz" wrap="square" lIns="0" tIns="33655" rIns="0" bIns="0" rtlCol="0">
            <a:spAutoFit/>
          </a:bodyPr>
          <a:lstStyle/>
          <a:p>
            <a:pPr marL="12700" marR="5080" algn="ctr">
              <a:lnSpc>
                <a:spcPct val="91100"/>
              </a:lnSpc>
              <a:spcBef>
                <a:spcPts val="265"/>
              </a:spcBef>
            </a:pPr>
            <a:r>
              <a:rPr sz="1600" b="1" spc="-10" dirty="0">
                <a:solidFill>
                  <a:srgbClr val="3582A3"/>
                </a:solidFill>
                <a:latin typeface="Verdana"/>
                <a:cs typeface="Verdana"/>
              </a:rPr>
              <a:t>Sigortalıların prime </a:t>
            </a:r>
            <a:r>
              <a:rPr sz="1600" b="1" spc="-5" dirty="0">
                <a:solidFill>
                  <a:srgbClr val="3582A3"/>
                </a:solidFill>
                <a:latin typeface="Verdana"/>
                <a:cs typeface="Verdana"/>
              </a:rPr>
              <a:t>esas kazanç </a:t>
            </a:r>
            <a:r>
              <a:rPr sz="1600" b="1" spc="-10" dirty="0">
                <a:solidFill>
                  <a:srgbClr val="3582A3"/>
                </a:solidFill>
                <a:latin typeface="Verdana"/>
                <a:cs typeface="Verdana"/>
              </a:rPr>
              <a:t>ve  hizmete ilişkin aktarılan bilgilerin  Sosyal Güvenlik </a:t>
            </a:r>
            <a:r>
              <a:rPr sz="1600" b="1" spc="-5" dirty="0">
                <a:solidFill>
                  <a:srgbClr val="3582A3"/>
                </a:solidFill>
                <a:latin typeface="Verdana"/>
                <a:cs typeface="Verdana"/>
              </a:rPr>
              <a:t>İl  </a:t>
            </a:r>
            <a:r>
              <a:rPr sz="1600" b="1" spc="-10" dirty="0">
                <a:solidFill>
                  <a:srgbClr val="3582A3"/>
                </a:solidFill>
                <a:latin typeface="Verdana"/>
                <a:cs typeface="Verdana"/>
              </a:rPr>
              <a:t>Müdürlüğü/Sosyal Güvenlik  Merkezince</a:t>
            </a:r>
            <a:r>
              <a:rPr sz="1600" b="1" spc="40" dirty="0">
                <a:solidFill>
                  <a:srgbClr val="3582A3"/>
                </a:solidFill>
                <a:latin typeface="Verdana"/>
                <a:cs typeface="Verdana"/>
              </a:rPr>
              <a:t> </a:t>
            </a:r>
            <a:r>
              <a:rPr sz="1600" b="1" spc="-10" dirty="0">
                <a:solidFill>
                  <a:srgbClr val="3582A3"/>
                </a:solidFill>
                <a:latin typeface="Verdana"/>
                <a:cs typeface="Verdana"/>
              </a:rPr>
              <a:t>incelenmesi</a:t>
            </a:r>
            <a:endParaRPr sz="1600">
              <a:latin typeface="Verdana"/>
              <a:cs typeface="Verdana"/>
            </a:endParaRPr>
          </a:p>
        </p:txBody>
      </p:sp>
      <p:sp>
        <p:nvSpPr>
          <p:cNvPr id="6" name="object 6"/>
          <p:cNvSpPr/>
          <p:nvPr/>
        </p:nvSpPr>
        <p:spPr>
          <a:xfrm>
            <a:off x="6069699" y="2479929"/>
            <a:ext cx="5715" cy="438784"/>
          </a:xfrm>
          <a:custGeom>
            <a:avLst/>
            <a:gdLst/>
            <a:ahLst/>
            <a:cxnLst/>
            <a:rect l="l" t="t" r="r" b="b"/>
            <a:pathLst>
              <a:path w="5714" h="438785">
                <a:moveTo>
                  <a:pt x="5689" y="438518"/>
                </a:moveTo>
                <a:lnTo>
                  <a:pt x="0" y="0"/>
                </a:lnTo>
              </a:path>
            </a:pathLst>
          </a:custGeom>
          <a:ln w="25400">
            <a:solidFill>
              <a:srgbClr val="6D9FB1"/>
            </a:solidFill>
          </a:ln>
        </p:spPr>
        <p:txBody>
          <a:bodyPr wrap="square" lIns="0" tIns="0" rIns="0" bIns="0" rtlCol="0"/>
          <a:lstStyle/>
          <a:p>
            <a:endParaRPr/>
          </a:p>
        </p:txBody>
      </p:sp>
      <p:sp>
        <p:nvSpPr>
          <p:cNvPr id="7" name="object 7"/>
          <p:cNvSpPr/>
          <p:nvPr/>
        </p:nvSpPr>
        <p:spPr>
          <a:xfrm>
            <a:off x="3345179" y="1173481"/>
            <a:ext cx="5431536" cy="1322831"/>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614814" y="1243902"/>
            <a:ext cx="4892675" cy="1157605"/>
          </a:xfrm>
          <a:prstGeom prst="rect">
            <a:avLst/>
          </a:prstGeom>
        </p:spPr>
        <p:txBody>
          <a:bodyPr vert="horz" wrap="square" lIns="0" tIns="33655" rIns="0" bIns="0" rtlCol="0">
            <a:spAutoFit/>
          </a:bodyPr>
          <a:lstStyle/>
          <a:p>
            <a:pPr marL="12065" marR="5080" algn="ctr">
              <a:lnSpc>
                <a:spcPct val="91100"/>
              </a:lnSpc>
              <a:spcBef>
                <a:spcPts val="265"/>
              </a:spcBef>
            </a:pPr>
            <a:r>
              <a:rPr sz="1600" b="1" spc="-5" dirty="0">
                <a:solidFill>
                  <a:srgbClr val="FFFFFF"/>
                </a:solidFill>
                <a:latin typeface="Verdana"/>
                <a:cs typeface="Verdana"/>
              </a:rPr>
              <a:t>Yasal süresi </a:t>
            </a:r>
            <a:r>
              <a:rPr sz="1600" b="1" spc="-10" dirty="0">
                <a:solidFill>
                  <a:srgbClr val="FFFFFF"/>
                </a:solidFill>
                <a:latin typeface="Verdana"/>
                <a:cs typeface="Verdana"/>
              </a:rPr>
              <a:t>dışında verilen </a:t>
            </a:r>
            <a:r>
              <a:rPr sz="1600" b="1" spc="-5" dirty="0">
                <a:solidFill>
                  <a:srgbClr val="FFFFFF"/>
                </a:solidFill>
                <a:latin typeface="Verdana"/>
                <a:cs typeface="Verdana"/>
              </a:rPr>
              <a:t>beyannamenin  </a:t>
            </a:r>
            <a:r>
              <a:rPr sz="1600" b="1" spc="-10" dirty="0">
                <a:solidFill>
                  <a:srgbClr val="FFFFFF"/>
                </a:solidFill>
                <a:latin typeface="Verdana"/>
                <a:cs typeface="Verdana"/>
              </a:rPr>
              <a:t>yetkili vergi dairesine (Çalışanların ücret  ödemeleri üzerinden yapılan gelir vergisi  kesintisinin </a:t>
            </a:r>
            <a:r>
              <a:rPr sz="1600" b="1" spc="-5" dirty="0">
                <a:solidFill>
                  <a:srgbClr val="FFFFFF"/>
                </a:solidFill>
                <a:latin typeface="Verdana"/>
                <a:cs typeface="Verdana"/>
              </a:rPr>
              <a:t>beyan </a:t>
            </a:r>
            <a:r>
              <a:rPr sz="1600" b="1" spc="-10" dirty="0">
                <a:solidFill>
                  <a:srgbClr val="FFFFFF"/>
                </a:solidFill>
                <a:latin typeface="Verdana"/>
                <a:cs typeface="Verdana"/>
              </a:rPr>
              <a:t>edileceği vergi dairesi)  elektronik </a:t>
            </a:r>
            <a:r>
              <a:rPr sz="1600" b="1" spc="-5" dirty="0">
                <a:solidFill>
                  <a:srgbClr val="FFFFFF"/>
                </a:solidFill>
                <a:latin typeface="Verdana"/>
                <a:cs typeface="Verdana"/>
              </a:rPr>
              <a:t>ortamda</a:t>
            </a:r>
            <a:r>
              <a:rPr sz="1600" b="1" spc="50" dirty="0">
                <a:solidFill>
                  <a:srgbClr val="FFFFFF"/>
                </a:solidFill>
                <a:latin typeface="Verdana"/>
                <a:cs typeface="Verdana"/>
              </a:rPr>
              <a:t> </a:t>
            </a:r>
            <a:r>
              <a:rPr sz="1600" b="1" spc="-10" dirty="0">
                <a:solidFill>
                  <a:srgbClr val="FFFFFF"/>
                </a:solidFill>
                <a:latin typeface="Verdana"/>
                <a:cs typeface="Verdana"/>
              </a:rPr>
              <a:t>gönderilmesi</a:t>
            </a:r>
            <a:endParaRPr sz="1600">
              <a:latin typeface="Verdana"/>
              <a:cs typeface="Verdana"/>
            </a:endParaRPr>
          </a:p>
        </p:txBody>
      </p:sp>
      <p:sp>
        <p:nvSpPr>
          <p:cNvPr id="9" name="object 9"/>
          <p:cNvSpPr/>
          <p:nvPr/>
        </p:nvSpPr>
        <p:spPr>
          <a:xfrm>
            <a:off x="7003465" y="4452214"/>
            <a:ext cx="483870" cy="404495"/>
          </a:xfrm>
          <a:custGeom>
            <a:avLst/>
            <a:gdLst/>
            <a:ahLst/>
            <a:cxnLst/>
            <a:rect l="l" t="t" r="r" b="b"/>
            <a:pathLst>
              <a:path w="483870" h="404495">
                <a:moveTo>
                  <a:pt x="0" y="0"/>
                </a:moveTo>
                <a:lnTo>
                  <a:pt x="483590" y="403923"/>
                </a:lnTo>
              </a:path>
            </a:pathLst>
          </a:custGeom>
          <a:ln w="25399">
            <a:solidFill>
              <a:srgbClr val="6D9FB1"/>
            </a:solidFill>
          </a:ln>
        </p:spPr>
        <p:txBody>
          <a:bodyPr wrap="square" lIns="0" tIns="0" rIns="0" bIns="0" rtlCol="0"/>
          <a:lstStyle/>
          <a:p>
            <a:endParaRPr/>
          </a:p>
        </p:txBody>
      </p:sp>
      <p:sp>
        <p:nvSpPr>
          <p:cNvPr id="10" name="object 10"/>
          <p:cNvSpPr/>
          <p:nvPr/>
        </p:nvSpPr>
        <p:spPr>
          <a:xfrm>
            <a:off x="6915912" y="4826508"/>
            <a:ext cx="2410967" cy="1126236"/>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7103199" y="5001018"/>
            <a:ext cx="1998345" cy="730328"/>
          </a:xfrm>
          <a:prstGeom prst="rect">
            <a:avLst/>
          </a:prstGeom>
        </p:spPr>
        <p:txBody>
          <a:bodyPr vert="horz" wrap="square" lIns="0" tIns="37465" rIns="0" bIns="0" rtlCol="0">
            <a:spAutoFit/>
          </a:bodyPr>
          <a:lstStyle/>
          <a:p>
            <a:pPr marL="12700" marR="5080" indent="38100" algn="just">
              <a:lnSpc>
                <a:spcPts val="1750"/>
              </a:lnSpc>
              <a:spcBef>
                <a:spcPts val="295"/>
              </a:spcBef>
            </a:pPr>
            <a:r>
              <a:rPr sz="1600" b="1" spc="-5" dirty="0">
                <a:solidFill>
                  <a:srgbClr val="046CA6"/>
                </a:solidFill>
                <a:latin typeface="Verdana"/>
                <a:cs typeface="Verdana"/>
              </a:rPr>
              <a:t>Uygun olmaması  </a:t>
            </a:r>
            <a:r>
              <a:rPr sz="1600" b="1" spc="-10" dirty="0">
                <a:solidFill>
                  <a:srgbClr val="046CA6"/>
                </a:solidFill>
                <a:latin typeface="Verdana"/>
                <a:cs typeface="Verdana"/>
              </a:rPr>
              <a:t>halinde </a:t>
            </a:r>
            <a:r>
              <a:rPr sz="1600" b="1" spc="-5" dirty="0">
                <a:solidFill>
                  <a:srgbClr val="046CA6"/>
                </a:solidFill>
                <a:latin typeface="Verdana"/>
                <a:cs typeface="Verdana"/>
              </a:rPr>
              <a:t>tahakkuk  oluşturulmaması</a:t>
            </a:r>
            <a:endParaRPr sz="1600">
              <a:latin typeface="Verdana"/>
              <a:cs typeface="Verdana"/>
            </a:endParaRPr>
          </a:p>
        </p:txBody>
      </p:sp>
      <p:sp>
        <p:nvSpPr>
          <p:cNvPr id="12" name="object 12"/>
          <p:cNvSpPr/>
          <p:nvPr/>
        </p:nvSpPr>
        <p:spPr>
          <a:xfrm>
            <a:off x="4650270" y="4452214"/>
            <a:ext cx="495300" cy="404495"/>
          </a:xfrm>
          <a:custGeom>
            <a:avLst/>
            <a:gdLst/>
            <a:ahLst/>
            <a:cxnLst/>
            <a:rect l="l" t="t" r="r" b="b"/>
            <a:pathLst>
              <a:path w="495300" h="404495">
                <a:moveTo>
                  <a:pt x="495084" y="0"/>
                </a:moveTo>
                <a:lnTo>
                  <a:pt x="0" y="403923"/>
                </a:lnTo>
              </a:path>
            </a:pathLst>
          </a:custGeom>
          <a:ln w="25399">
            <a:solidFill>
              <a:srgbClr val="6D9FB1"/>
            </a:solidFill>
          </a:ln>
        </p:spPr>
        <p:txBody>
          <a:bodyPr wrap="square" lIns="0" tIns="0" rIns="0" bIns="0" rtlCol="0"/>
          <a:lstStyle/>
          <a:p>
            <a:endParaRPr/>
          </a:p>
        </p:txBody>
      </p:sp>
      <p:sp>
        <p:nvSpPr>
          <p:cNvPr id="13" name="object 13"/>
          <p:cNvSpPr/>
          <p:nvPr/>
        </p:nvSpPr>
        <p:spPr>
          <a:xfrm>
            <a:off x="2831591" y="4815840"/>
            <a:ext cx="2378964" cy="1185672"/>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3101099" y="4889894"/>
            <a:ext cx="1838325" cy="934719"/>
          </a:xfrm>
          <a:prstGeom prst="rect">
            <a:avLst/>
          </a:prstGeom>
        </p:spPr>
        <p:txBody>
          <a:bodyPr vert="horz" wrap="square" lIns="0" tIns="33655" rIns="0" bIns="0" rtlCol="0">
            <a:spAutoFit/>
          </a:bodyPr>
          <a:lstStyle/>
          <a:p>
            <a:pPr marL="12065" marR="5080" algn="ctr">
              <a:lnSpc>
                <a:spcPct val="91000"/>
              </a:lnSpc>
              <a:spcBef>
                <a:spcPts val="265"/>
              </a:spcBef>
            </a:pPr>
            <a:r>
              <a:rPr sz="1600" b="1" spc="-10" dirty="0">
                <a:solidFill>
                  <a:srgbClr val="046CA6"/>
                </a:solidFill>
                <a:latin typeface="Verdana"/>
                <a:cs typeface="Verdana"/>
              </a:rPr>
              <a:t>İşleme</a:t>
            </a:r>
            <a:r>
              <a:rPr sz="1600" b="1" spc="-60" dirty="0">
                <a:solidFill>
                  <a:srgbClr val="046CA6"/>
                </a:solidFill>
                <a:latin typeface="Verdana"/>
                <a:cs typeface="Verdana"/>
              </a:rPr>
              <a:t> </a:t>
            </a:r>
            <a:r>
              <a:rPr sz="1600" b="1" spc="-5" dirty="0">
                <a:solidFill>
                  <a:srgbClr val="046CA6"/>
                </a:solidFill>
                <a:latin typeface="Verdana"/>
                <a:cs typeface="Verdana"/>
              </a:rPr>
              <a:t>alınması  uygunsa  tahakkukun  oluşturulması</a:t>
            </a:r>
            <a:endParaRPr sz="1600">
              <a:latin typeface="Verdana"/>
              <a:cs typeface="Verdana"/>
            </a:endParaRPr>
          </a:p>
        </p:txBody>
      </p:sp>
    </p:spTree>
    <p:extLst>
      <p:ext uri="{BB962C8B-B14F-4D97-AF65-F5344CB8AC3E}">
        <p14:creationId xmlns:p14="http://schemas.microsoft.com/office/powerpoint/2010/main" val="728284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84038" y="54898"/>
            <a:ext cx="8911687" cy="750847"/>
          </a:xfrm>
          <a:prstGeom prst="rect">
            <a:avLst/>
          </a:prstGeom>
        </p:spPr>
        <p:txBody>
          <a:bodyPr vert="horz" wrap="square" lIns="0" tIns="12065" rIns="0" bIns="0" rtlCol="0" anchor="t">
            <a:spAutoFit/>
          </a:bodyPr>
          <a:lstStyle/>
          <a:p>
            <a:pPr marL="2932430" marR="5080" indent="-996950">
              <a:spcBef>
                <a:spcPts val="95"/>
              </a:spcBef>
            </a:pPr>
            <a:r>
              <a:rPr sz="2400" b="1" dirty="0">
                <a:solidFill>
                  <a:schemeClr val="accent1"/>
                </a:solidFill>
              </a:rPr>
              <a:t>MUHTASAR VE PRİM HİZMET BEYANNAMESİNE  İLİŞKİN </a:t>
            </a:r>
            <a:r>
              <a:rPr sz="2400" b="1" dirty="0">
                <a:solidFill>
                  <a:srgbClr val="FF0000"/>
                </a:solidFill>
              </a:rPr>
              <a:t>DÜZELTME BEYANNAMESİ</a:t>
            </a:r>
          </a:p>
        </p:txBody>
      </p:sp>
      <p:sp>
        <p:nvSpPr>
          <p:cNvPr id="4" name="object 4"/>
          <p:cNvSpPr/>
          <p:nvPr/>
        </p:nvSpPr>
        <p:spPr>
          <a:xfrm>
            <a:off x="2568703" y="1448562"/>
            <a:ext cx="7416165" cy="1953895"/>
          </a:xfrm>
          <a:custGeom>
            <a:avLst/>
            <a:gdLst/>
            <a:ahLst/>
            <a:cxnLst/>
            <a:rect l="l" t="t" r="r" b="b"/>
            <a:pathLst>
              <a:path w="7416165" h="1953895">
                <a:moveTo>
                  <a:pt x="7090156" y="0"/>
                </a:moveTo>
                <a:lnTo>
                  <a:pt x="325628" y="0"/>
                </a:lnTo>
                <a:lnTo>
                  <a:pt x="277510" y="3530"/>
                </a:lnTo>
                <a:lnTo>
                  <a:pt x="231585" y="13786"/>
                </a:lnTo>
                <a:lnTo>
                  <a:pt x="188354" y="30263"/>
                </a:lnTo>
                <a:lnTo>
                  <a:pt x="148323" y="52459"/>
                </a:lnTo>
                <a:lnTo>
                  <a:pt x="111995" y="79869"/>
                </a:lnTo>
                <a:lnTo>
                  <a:pt x="79873" y="111989"/>
                </a:lnTo>
                <a:lnTo>
                  <a:pt x="52462" y="148317"/>
                </a:lnTo>
                <a:lnTo>
                  <a:pt x="30265" y="188349"/>
                </a:lnTo>
                <a:lnTo>
                  <a:pt x="13787" y="231580"/>
                </a:lnTo>
                <a:lnTo>
                  <a:pt x="3530" y="277507"/>
                </a:lnTo>
                <a:lnTo>
                  <a:pt x="0" y="325627"/>
                </a:lnTo>
                <a:lnTo>
                  <a:pt x="0" y="1628127"/>
                </a:lnTo>
                <a:lnTo>
                  <a:pt x="3530" y="1676247"/>
                </a:lnTo>
                <a:lnTo>
                  <a:pt x="13787" y="1722176"/>
                </a:lnTo>
                <a:lnTo>
                  <a:pt x="30265" y="1765408"/>
                </a:lnTo>
                <a:lnTo>
                  <a:pt x="52462" y="1805441"/>
                </a:lnTo>
                <a:lnTo>
                  <a:pt x="79873" y="1841770"/>
                </a:lnTo>
                <a:lnTo>
                  <a:pt x="111995" y="1873893"/>
                </a:lnTo>
                <a:lnTo>
                  <a:pt x="148323" y="1901304"/>
                </a:lnTo>
                <a:lnTo>
                  <a:pt x="188354" y="1923501"/>
                </a:lnTo>
                <a:lnTo>
                  <a:pt x="231585" y="1939980"/>
                </a:lnTo>
                <a:lnTo>
                  <a:pt x="277510" y="1950237"/>
                </a:lnTo>
                <a:lnTo>
                  <a:pt x="325628" y="1953767"/>
                </a:lnTo>
                <a:lnTo>
                  <a:pt x="7090156" y="1953767"/>
                </a:lnTo>
                <a:lnTo>
                  <a:pt x="7138273" y="1950237"/>
                </a:lnTo>
                <a:lnTo>
                  <a:pt x="7184198" y="1939980"/>
                </a:lnTo>
                <a:lnTo>
                  <a:pt x="7227429" y="1923501"/>
                </a:lnTo>
                <a:lnTo>
                  <a:pt x="7267460" y="1901304"/>
                </a:lnTo>
                <a:lnTo>
                  <a:pt x="7303788" y="1873893"/>
                </a:lnTo>
                <a:lnTo>
                  <a:pt x="7335910" y="1841770"/>
                </a:lnTo>
                <a:lnTo>
                  <a:pt x="7363321" y="1805441"/>
                </a:lnTo>
                <a:lnTo>
                  <a:pt x="7385518" y="1765408"/>
                </a:lnTo>
                <a:lnTo>
                  <a:pt x="7401996" y="1722176"/>
                </a:lnTo>
                <a:lnTo>
                  <a:pt x="7412253" y="1676247"/>
                </a:lnTo>
                <a:lnTo>
                  <a:pt x="7415783" y="1628127"/>
                </a:lnTo>
                <a:lnTo>
                  <a:pt x="7415783" y="325627"/>
                </a:lnTo>
                <a:lnTo>
                  <a:pt x="7412253" y="277507"/>
                </a:lnTo>
                <a:lnTo>
                  <a:pt x="7401996" y="231580"/>
                </a:lnTo>
                <a:lnTo>
                  <a:pt x="7385518" y="188349"/>
                </a:lnTo>
                <a:lnTo>
                  <a:pt x="7363321" y="148317"/>
                </a:lnTo>
                <a:lnTo>
                  <a:pt x="7335910" y="111989"/>
                </a:lnTo>
                <a:lnTo>
                  <a:pt x="7303788" y="79869"/>
                </a:lnTo>
                <a:lnTo>
                  <a:pt x="7267460" y="52459"/>
                </a:lnTo>
                <a:lnTo>
                  <a:pt x="7227429" y="30263"/>
                </a:lnTo>
                <a:lnTo>
                  <a:pt x="7184198" y="13786"/>
                </a:lnTo>
                <a:lnTo>
                  <a:pt x="7138273" y="3530"/>
                </a:lnTo>
                <a:lnTo>
                  <a:pt x="7090156" y="0"/>
                </a:lnTo>
                <a:close/>
              </a:path>
            </a:pathLst>
          </a:custGeom>
          <a:solidFill>
            <a:srgbClr val="6492A3"/>
          </a:solidFill>
        </p:spPr>
        <p:txBody>
          <a:bodyPr wrap="square" lIns="0" tIns="0" rIns="0" bIns="0" rtlCol="0"/>
          <a:lstStyle/>
          <a:p>
            <a:endParaRPr/>
          </a:p>
        </p:txBody>
      </p:sp>
      <p:sp>
        <p:nvSpPr>
          <p:cNvPr id="5" name="object 5"/>
          <p:cNvSpPr/>
          <p:nvPr/>
        </p:nvSpPr>
        <p:spPr>
          <a:xfrm>
            <a:off x="2568703" y="1448562"/>
            <a:ext cx="7416165" cy="1953895"/>
          </a:xfrm>
          <a:custGeom>
            <a:avLst/>
            <a:gdLst/>
            <a:ahLst/>
            <a:cxnLst/>
            <a:rect l="l" t="t" r="r" b="b"/>
            <a:pathLst>
              <a:path w="7416165" h="1953895">
                <a:moveTo>
                  <a:pt x="0" y="325627"/>
                </a:moveTo>
                <a:lnTo>
                  <a:pt x="3530" y="277507"/>
                </a:lnTo>
                <a:lnTo>
                  <a:pt x="13787" y="231580"/>
                </a:lnTo>
                <a:lnTo>
                  <a:pt x="30265" y="188349"/>
                </a:lnTo>
                <a:lnTo>
                  <a:pt x="52462" y="148317"/>
                </a:lnTo>
                <a:lnTo>
                  <a:pt x="79873" y="111989"/>
                </a:lnTo>
                <a:lnTo>
                  <a:pt x="111995" y="79869"/>
                </a:lnTo>
                <a:lnTo>
                  <a:pt x="148323" y="52459"/>
                </a:lnTo>
                <a:lnTo>
                  <a:pt x="188354" y="30263"/>
                </a:lnTo>
                <a:lnTo>
                  <a:pt x="231585" y="13786"/>
                </a:lnTo>
                <a:lnTo>
                  <a:pt x="277510" y="3530"/>
                </a:lnTo>
                <a:lnTo>
                  <a:pt x="325628" y="0"/>
                </a:lnTo>
                <a:lnTo>
                  <a:pt x="7090156" y="0"/>
                </a:lnTo>
                <a:lnTo>
                  <a:pt x="7138273" y="3530"/>
                </a:lnTo>
                <a:lnTo>
                  <a:pt x="7184198" y="13786"/>
                </a:lnTo>
                <a:lnTo>
                  <a:pt x="7227429" y="30263"/>
                </a:lnTo>
                <a:lnTo>
                  <a:pt x="7267460" y="52459"/>
                </a:lnTo>
                <a:lnTo>
                  <a:pt x="7303788" y="79869"/>
                </a:lnTo>
                <a:lnTo>
                  <a:pt x="7335910" y="111989"/>
                </a:lnTo>
                <a:lnTo>
                  <a:pt x="7363321" y="148317"/>
                </a:lnTo>
                <a:lnTo>
                  <a:pt x="7385518" y="188349"/>
                </a:lnTo>
                <a:lnTo>
                  <a:pt x="7401996" y="231580"/>
                </a:lnTo>
                <a:lnTo>
                  <a:pt x="7412253" y="277507"/>
                </a:lnTo>
                <a:lnTo>
                  <a:pt x="7415783" y="325627"/>
                </a:lnTo>
                <a:lnTo>
                  <a:pt x="7415783" y="1628127"/>
                </a:lnTo>
                <a:lnTo>
                  <a:pt x="7412253" y="1676247"/>
                </a:lnTo>
                <a:lnTo>
                  <a:pt x="7401996" y="1722176"/>
                </a:lnTo>
                <a:lnTo>
                  <a:pt x="7385518" y="1765408"/>
                </a:lnTo>
                <a:lnTo>
                  <a:pt x="7363321" y="1805441"/>
                </a:lnTo>
                <a:lnTo>
                  <a:pt x="7335910" y="1841770"/>
                </a:lnTo>
                <a:lnTo>
                  <a:pt x="7303788" y="1873893"/>
                </a:lnTo>
                <a:lnTo>
                  <a:pt x="7267460" y="1901304"/>
                </a:lnTo>
                <a:lnTo>
                  <a:pt x="7227429" y="1923501"/>
                </a:lnTo>
                <a:lnTo>
                  <a:pt x="7184198" y="1939980"/>
                </a:lnTo>
                <a:lnTo>
                  <a:pt x="7138273" y="1950237"/>
                </a:lnTo>
                <a:lnTo>
                  <a:pt x="7090156" y="1953767"/>
                </a:lnTo>
                <a:lnTo>
                  <a:pt x="325628" y="1953767"/>
                </a:lnTo>
                <a:lnTo>
                  <a:pt x="277510" y="1950237"/>
                </a:lnTo>
                <a:lnTo>
                  <a:pt x="231585" y="1939980"/>
                </a:lnTo>
                <a:lnTo>
                  <a:pt x="188354" y="1923501"/>
                </a:lnTo>
                <a:lnTo>
                  <a:pt x="148323" y="1901304"/>
                </a:lnTo>
                <a:lnTo>
                  <a:pt x="111995" y="1873893"/>
                </a:lnTo>
                <a:lnTo>
                  <a:pt x="79873" y="1841770"/>
                </a:lnTo>
                <a:lnTo>
                  <a:pt x="52462" y="1805441"/>
                </a:lnTo>
                <a:lnTo>
                  <a:pt x="30265" y="1765408"/>
                </a:lnTo>
                <a:lnTo>
                  <a:pt x="13787" y="1722176"/>
                </a:lnTo>
                <a:lnTo>
                  <a:pt x="3530" y="1676247"/>
                </a:lnTo>
                <a:lnTo>
                  <a:pt x="0" y="1628127"/>
                </a:lnTo>
                <a:lnTo>
                  <a:pt x="0" y="325627"/>
                </a:lnTo>
                <a:close/>
              </a:path>
            </a:pathLst>
          </a:custGeom>
          <a:ln w="25908">
            <a:solidFill>
              <a:srgbClr val="FFFFFF"/>
            </a:solidFill>
          </a:ln>
        </p:spPr>
        <p:txBody>
          <a:bodyPr wrap="square" lIns="0" tIns="0" rIns="0" bIns="0" rtlCol="0"/>
          <a:lstStyle/>
          <a:p>
            <a:endParaRPr/>
          </a:p>
        </p:txBody>
      </p:sp>
      <p:sp>
        <p:nvSpPr>
          <p:cNvPr id="6" name="object 6"/>
          <p:cNvSpPr/>
          <p:nvPr/>
        </p:nvSpPr>
        <p:spPr>
          <a:xfrm>
            <a:off x="2568703" y="3457195"/>
            <a:ext cx="7416165" cy="1953895"/>
          </a:xfrm>
          <a:custGeom>
            <a:avLst/>
            <a:gdLst/>
            <a:ahLst/>
            <a:cxnLst/>
            <a:rect l="l" t="t" r="r" b="b"/>
            <a:pathLst>
              <a:path w="7416165" h="1953895">
                <a:moveTo>
                  <a:pt x="7090156" y="0"/>
                </a:moveTo>
                <a:lnTo>
                  <a:pt x="325628" y="0"/>
                </a:lnTo>
                <a:lnTo>
                  <a:pt x="277510" y="3530"/>
                </a:lnTo>
                <a:lnTo>
                  <a:pt x="231585" y="13786"/>
                </a:lnTo>
                <a:lnTo>
                  <a:pt x="188354" y="30263"/>
                </a:lnTo>
                <a:lnTo>
                  <a:pt x="148323" y="52459"/>
                </a:lnTo>
                <a:lnTo>
                  <a:pt x="111995" y="79869"/>
                </a:lnTo>
                <a:lnTo>
                  <a:pt x="79873" y="111989"/>
                </a:lnTo>
                <a:lnTo>
                  <a:pt x="52462" y="148317"/>
                </a:lnTo>
                <a:lnTo>
                  <a:pt x="30265" y="188349"/>
                </a:lnTo>
                <a:lnTo>
                  <a:pt x="13787" y="231580"/>
                </a:lnTo>
                <a:lnTo>
                  <a:pt x="3530" y="277507"/>
                </a:lnTo>
                <a:lnTo>
                  <a:pt x="0" y="325627"/>
                </a:lnTo>
                <a:lnTo>
                  <a:pt x="0" y="1628127"/>
                </a:lnTo>
                <a:lnTo>
                  <a:pt x="3530" y="1676247"/>
                </a:lnTo>
                <a:lnTo>
                  <a:pt x="13787" y="1722176"/>
                </a:lnTo>
                <a:lnTo>
                  <a:pt x="30265" y="1765408"/>
                </a:lnTo>
                <a:lnTo>
                  <a:pt x="52462" y="1805441"/>
                </a:lnTo>
                <a:lnTo>
                  <a:pt x="79873" y="1841770"/>
                </a:lnTo>
                <a:lnTo>
                  <a:pt x="111995" y="1873893"/>
                </a:lnTo>
                <a:lnTo>
                  <a:pt x="148323" y="1901304"/>
                </a:lnTo>
                <a:lnTo>
                  <a:pt x="188354" y="1923501"/>
                </a:lnTo>
                <a:lnTo>
                  <a:pt x="231585" y="1939980"/>
                </a:lnTo>
                <a:lnTo>
                  <a:pt x="277510" y="1950237"/>
                </a:lnTo>
                <a:lnTo>
                  <a:pt x="325628" y="1953767"/>
                </a:lnTo>
                <a:lnTo>
                  <a:pt x="7090156" y="1953767"/>
                </a:lnTo>
                <a:lnTo>
                  <a:pt x="7138273" y="1950237"/>
                </a:lnTo>
                <a:lnTo>
                  <a:pt x="7184198" y="1939980"/>
                </a:lnTo>
                <a:lnTo>
                  <a:pt x="7227429" y="1923501"/>
                </a:lnTo>
                <a:lnTo>
                  <a:pt x="7267460" y="1901304"/>
                </a:lnTo>
                <a:lnTo>
                  <a:pt x="7303788" y="1873893"/>
                </a:lnTo>
                <a:lnTo>
                  <a:pt x="7335910" y="1841770"/>
                </a:lnTo>
                <a:lnTo>
                  <a:pt x="7363321" y="1805441"/>
                </a:lnTo>
                <a:lnTo>
                  <a:pt x="7385518" y="1765408"/>
                </a:lnTo>
                <a:lnTo>
                  <a:pt x="7401996" y="1722176"/>
                </a:lnTo>
                <a:lnTo>
                  <a:pt x="7412253" y="1676247"/>
                </a:lnTo>
                <a:lnTo>
                  <a:pt x="7415783" y="1628127"/>
                </a:lnTo>
                <a:lnTo>
                  <a:pt x="7415783" y="325627"/>
                </a:lnTo>
                <a:lnTo>
                  <a:pt x="7412253" y="277507"/>
                </a:lnTo>
                <a:lnTo>
                  <a:pt x="7401996" y="231580"/>
                </a:lnTo>
                <a:lnTo>
                  <a:pt x="7385518" y="188349"/>
                </a:lnTo>
                <a:lnTo>
                  <a:pt x="7363321" y="148317"/>
                </a:lnTo>
                <a:lnTo>
                  <a:pt x="7335910" y="111989"/>
                </a:lnTo>
                <a:lnTo>
                  <a:pt x="7303788" y="79869"/>
                </a:lnTo>
                <a:lnTo>
                  <a:pt x="7267460" y="52459"/>
                </a:lnTo>
                <a:lnTo>
                  <a:pt x="7227429" y="30263"/>
                </a:lnTo>
                <a:lnTo>
                  <a:pt x="7184198" y="13786"/>
                </a:lnTo>
                <a:lnTo>
                  <a:pt x="7138273" y="3530"/>
                </a:lnTo>
                <a:lnTo>
                  <a:pt x="7090156" y="0"/>
                </a:lnTo>
                <a:close/>
              </a:path>
            </a:pathLst>
          </a:custGeom>
          <a:solidFill>
            <a:srgbClr val="CAE3EE"/>
          </a:solidFill>
        </p:spPr>
        <p:txBody>
          <a:bodyPr wrap="square" lIns="0" tIns="0" rIns="0" bIns="0" rtlCol="0"/>
          <a:lstStyle/>
          <a:p>
            <a:endParaRPr/>
          </a:p>
        </p:txBody>
      </p:sp>
      <p:sp>
        <p:nvSpPr>
          <p:cNvPr id="7" name="object 7"/>
          <p:cNvSpPr/>
          <p:nvPr/>
        </p:nvSpPr>
        <p:spPr>
          <a:xfrm>
            <a:off x="2568703" y="3457195"/>
            <a:ext cx="7416165" cy="1953895"/>
          </a:xfrm>
          <a:custGeom>
            <a:avLst/>
            <a:gdLst/>
            <a:ahLst/>
            <a:cxnLst/>
            <a:rect l="l" t="t" r="r" b="b"/>
            <a:pathLst>
              <a:path w="7416165" h="1953895">
                <a:moveTo>
                  <a:pt x="0" y="325627"/>
                </a:moveTo>
                <a:lnTo>
                  <a:pt x="3530" y="277507"/>
                </a:lnTo>
                <a:lnTo>
                  <a:pt x="13787" y="231580"/>
                </a:lnTo>
                <a:lnTo>
                  <a:pt x="30265" y="188349"/>
                </a:lnTo>
                <a:lnTo>
                  <a:pt x="52462" y="148317"/>
                </a:lnTo>
                <a:lnTo>
                  <a:pt x="79873" y="111989"/>
                </a:lnTo>
                <a:lnTo>
                  <a:pt x="111995" y="79869"/>
                </a:lnTo>
                <a:lnTo>
                  <a:pt x="148323" y="52459"/>
                </a:lnTo>
                <a:lnTo>
                  <a:pt x="188354" y="30263"/>
                </a:lnTo>
                <a:lnTo>
                  <a:pt x="231585" y="13786"/>
                </a:lnTo>
                <a:lnTo>
                  <a:pt x="277510" y="3530"/>
                </a:lnTo>
                <a:lnTo>
                  <a:pt x="325628" y="0"/>
                </a:lnTo>
                <a:lnTo>
                  <a:pt x="7090156" y="0"/>
                </a:lnTo>
                <a:lnTo>
                  <a:pt x="7138273" y="3530"/>
                </a:lnTo>
                <a:lnTo>
                  <a:pt x="7184198" y="13786"/>
                </a:lnTo>
                <a:lnTo>
                  <a:pt x="7227429" y="30263"/>
                </a:lnTo>
                <a:lnTo>
                  <a:pt x="7267460" y="52459"/>
                </a:lnTo>
                <a:lnTo>
                  <a:pt x="7303788" y="79869"/>
                </a:lnTo>
                <a:lnTo>
                  <a:pt x="7335910" y="111989"/>
                </a:lnTo>
                <a:lnTo>
                  <a:pt x="7363321" y="148317"/>
                </a:lnTo>
                <a:lnTo>
                  <a:pt x="7385518" y="188349"/>
                </a:lnTo>
                <a:lnTo>
                  <a:pt x="7401996" y="231580"/>
                </a:lnTo>
                <a:lnTo>
                  <a:pt x="7412253" y="277507"/>
                </a:lnTo>
                <a:lnTo>
                  <a:pt x="7415783" y="325627"/>
                </a:lnTo>
                <a:lnTo>
                  <a:pt x="7415783" y="1628127"/>
                </a:lnTo>
                <a:lnTo>
                  <a:pt x="7412253" y="1676247"/>
                </a:lnTo>
                <a:lnTo>
                  <a:pt x="7401996" y="1722176"/>
                </a:lnTo>
                <a:lnTo>
                  <a:pt x="7385518" y="1765408"/>
                </a:lnTo>
                <a:lnTo>
                  <a:pt x="7363321" y="1805441"/>
                </a:lnTo>
                <a:lnTo>
                  <a:pt x="7335910" y="1841770"/>
                </a:lnTo>
                <a:lnTo>
                  <a:pt x="7303788" y="1873893"/>
                </a:lnTo>
                <a:lnTo>
                  <a:pt x="7267460" y="1901304"/>
                </a:lnTo>
                <a:lnTo>
                  <a:pt x="7227429" y="1923501"/>
                </a:lnTo>
                <a:lnTo>
                  <a:pt x="7184198" y="1939980"/>
                </a:lnTo>
                <a:lnTo>
                  <a:pt x="7138273" y="1950237"/>
                </a:lnTo>
                <a:lnTo>
                  <a:pt x="7090156" y="1953767"/>
                </a:lnTo>
                <a:lnTo>
                  <a:pt x="325628" y="1953767"/>
                </a:lnTo>
                <a:lnTo>
                  <a:pt x="277510" y="1950237"/>
                </a:lnTo>
                <a:lnTo>
                  <a:pt x="231585" y="1939980"/>
                </a:lnTo>
                <a:lnTo>
                  <a:pt x="188354" y="1923501"/>
                </a:lnTo>
                <a:lnTo>
                  <a:pt x="148323" y="1901304"/>
                </a:lnTo>
                <a:lnTo>
                  <a:pt x="111995" y="1873893"/>
                </a:lnTo>
                <a:lnTo>
                  <a:pt x="79873" y="1841770"/>
                </a:lnTo>
                <a:lnTo>
                  <a:pt x="52462" y="1805441"/>
                </a:lnTo>
                <a:lnTo>
                  <a:pt x="30265" y="1765408"/>
                </a:lnTo>
                <a:lnTo>
                  <a:pt x="13787" y="1722176"/>
                </a:lnTo>
                <a:lnTo>
                  <a:pt x="3530" y="1676247"/>
                </a:lnTo>
                <a:lnTo>
                  <a:pt x="0" y="1628127"/>
                </a:lnTo>
                <a:lnTo>
                  <a:pt x="0" y="325627"/>
                </a:lnTo>
                <a:close/>
              </a:path>
            </a:pathLst>
          </a:custGeom>
          <a:ln w="25908">
            <a:solidFill>
              <a:srgbClr val="FFFFFF"/>
            </a:solidFill>
          </a:ln>
        </p:spPr>
        <p:txBody>
          <a:bodyPr wrap="square" lIns="0" tIns="0" rIns="0" bIns="0" rtlCol="0"/>
          <a:lstStyle/>
          <a:p>
            <a:endParaRPr/>
          </a:p>
        </p:txBody>
      </p:sp>
      <p:sp>
        <p:nvSpPr>
          <p:cNvPr id="8" name="object 8"/>
          <p:cNvSpPr txBox="1"/>
          <p:nvPr/>
        </p:nvSpPr>
        <p:spPr>
          <a:xfrm>
            <a:off x="2722177" y="1725016"/>
            <a:ext cx="7108825" cy="3510915"/>
          </a:xfrm>
          <a:prstGeom prst="rect">
            <a:avLst/>
          </a:prstGeom>
        </p:spPr>
        <p:txBody>
          <a:bodyPr vert="horz" wrap="square" lIns="0" tIns="37465" rIns="0" bIns="0" rtlCol="0">
            <a:spAutoFit/>
          </a:bodyPr>
          <a:lstStyle/>
          <a:p>
            <a:pPr marL="12700" marR="7620" algn="just">
              <a:lnSpc>
                <a:spcPct val="91200"/>
              </a:lnSpc>
              <a:spcBef>
                <a:spcPts val="295"/>
              </a:spcBef>
            </a:pPr>
            <a:r>
              <a:rPr sz="1900" spc="-15" dirty="0">
                <a:solidFill>
                  <a:srgbClr val="FFFFFF"/>
                </a:solidFill>
                <a:latin typeface="Verdana"/>
                <a:cs typeface="Verdana"/>
              </a:rPr>
              <a:t>Kanuni </a:t>
            </a:r>
            <a:r>
              <a:rPr sz="1900" spc="-5" dirty="0">
                <a:solidFill>
                  <a:srgbClr val="FFFFFF"/>
                </a:solidFill>
                <a:latin typeface="Verdana"/>
                <a:cs typeface="Verdana"/>
              </a:rPr>
              <a:t>süresi içerisinde </a:t>
            </a:r>
            <a:r>
              <a:rPr sz="1900" spc="-20" dirty="0">
                <a:solidFill>
                  <a:srgbClr val="FFFFFF"/>
                </a:solidFill>
                <a:latin typeface="Verdana"/>
                <a:cs typeface="Verdana"/>
              </a:rPr>
              <a:t>veya </a:t>
            </a:r>
            <a:r>
              <a:rPr sz="1900" spc="-5" dirty="0">
                <a:solidFill>
                  <a:srgbClr val="FFFFFF"/>
                </a:solidFill>
                <a:latin typeface="Verdana"/>
                <a:cs typeface="Verdana"/>
              </a:rPr>
              <a:t>kanuni süresinden </a:t>
            </a:r>
            <a:r>
              <a:rPr sz="1900" spc="-25" dirty="0">
                <a:solidFill>
                  <a:srgbClr val="FFFFFF"/>
                </a:solidFill>
                <a:latin typeface="Verdana"/>
                <a:cs typeface="Verdana"/>
              </a:rPr>
              <a:t>sonra  </a:t>
            </a:r>
            <a:r>
              <a:rPr sz="1900" spc="-10" dirty="0">
                <a:solidFill>
                  <a:srgbClr val="FFFFFF"/>
                </a:solidFill>
                <a:latin typeface="Verdana"/>
                <a:cs typeface="Verdana"/>
              </a:rPr>
              <a:t>verilen beyannamenin </a:t>
            </a:r>
            <a:r>
              <a:rPr sz="1900" spc="-5" dirty="0" err="1">
                <a:solidFill>
                  <a:srgbClr val="FFFFFF"/>
                </a:solidFill>
                <a:latin typeface="Verdana"/>
                <a:cs typeface="Verdana"/>
              </a:rPr>
              <a:t>hatalı</a:t>
            </a:r>
            <a:r>
              <a:rPr sz="1900" spc="-5" dirty="0">
                <a:solidFill>
                  <a:srgbClr val="FFFFFF"/>
                </a:solidFill>
                <a:latin typeface="Verdana"/>
                <a:cs typeface="Verdana"/>
              </a:rPr>
              <a:t> </a:t>
            </a:r>
            <a:r>
              <a:rPr sz="1900" spc="-15" dirty="0" err="1" smtClean="0">
                <a:solidFill>
                  <a:srgbClr val="FFFFFF"/>
                </a:solidFill>
                <a:latin typeface="Verdana"/>
                <a:cs typeface="Verdana"/>
              </a:rPr>
              <a:t>ve</a:t>
            </a:r>
            <a:r>
              <a:rPr lang="tr-TR" sz="1900" spc="-15" dirty="0" smtClean="0">
                <a:solidFill>
                  <a:srgbClr val="FFFFFF"/>
                </a:solidFill>
                <a:latin typeface="Verdana"/>
                <a:cs typeface="Verdana"/>
              </a:rPr>
              <a:t> </a:t>
            </a:r>
            <a:r>
              <a:rPr sz="1900" spc="-15" dirty="0" smtClean="0">
                <a:solidFill>
                  <a:srgbClr val="FFFFFF"/>
                </a:solidFill>
                <a:latin typeface="Verdana"/>
                <a:cs typeface="Verdana"/>
              </a:rPr>
              <a:t> </a:t>
            </a:r>
            <a:r>
              <a:rPr sz="1900" spc="-10" dirty="0">
                <a:solidFill>
                  <a:srgbClr val="FFFFFF"/>
                </a:solidFill>
                <a:latin typeface="Verdana"/>
                <a:cs typeface="Verdana"/>
              </a:rPr>
              <a:t>eksik olduğu  </a:t>
            </a:r>
            <a:r>
              <a:rPr sz="1900" spc="-5" dirty="0">
                <a:solidFill>
                  <a:srgbClr val="FFFFFF"/>
                </a:solidFill>
                <a:latin typeface="Verdana"/>
                <a:cs typeface="Verdana"/>
              </a:rPr>
              <a:t>hallerde, </a:t>
            </a:r>
            <a:r>
              <a:rPr sz="1900" spc="-10" dirty="0">
                <a:solidFill>
                  <a:srgbClr val="FFFFFF"/>
                </a:solidFill>
                <a:latin typeface="Verdana"/>
                <a:cs typeface="Verdana"/>
              </a:rPr>
              <a:t>süresinde </a:t>
            </a:r>
            <a:r>
              <a:rPr sz="1900" spc="-15" dirty="0">
                <a:solidFill>
                  <a:srgbClr val="FFFFFF"/>
                </a:solidFill>
                <a:latin typeface="Verdana"/>
                <a:cs typeface="Verdana"/>
              </a:rPr>
              <a:t>veya </a:t>
            </a:r>
            <a:r>
              <a:rPr sz="1900" spc="-5" dirty="0">
                <a:solidFill>
                  <a:srgbClr val="FFFFFF"/>
                </a:solidFill>
                <a:latin typeface="Verdana"/>
                <a:cs typeface="Verdana"/>
              </a:rPr>
              <a:t>süresi geçtikten </a:t>
            </a:r>
            <a:r>
              <a:rPr sz="1900" spc="-15" dirty="0">
                <a:solidFill>
                  <a:srgbClr val="FFFFFF"/>
                </a:solidFill>
                <a:latin typeface="Verdana"/>
                <a:cs typeface="Verdana"/>
              </a:rPr>
              <a:t>sonra </a:t>
            </a:r>
            <a:r>
              <a:rPr sz="1900" spc="-10" dirty="0">
                <a:solidFill>
                  <a:srgbClr val="FFFFFF"/>
                </a:solidFill>
                <a:latin typeface="Verdana"/>
                <a:cs typeface="Verdana"/>
              </a:rPr>
              <a:t>bu </a:t>
            </a:r>
            <a:r>
              <a:rPr sz="1900" dirty="0" err="1">
                <a:solidFill>
                  <a:srgbClr val="FFFFFF"/>
                </a:solidFill>
                <a:latin typeface="Verdana"/>
                <a:cs typeface="Verdana"/>
              </a:rPr>
              <a:t>hata</a:t>
            </a:r>
            <a:r>
              <a:rPr sz="1900" dirty="0">
                <a:solidFill>
                  <a:srgbClr val="FFFFFF"/>
                </a:solidFill>
                <a:latin typeface="Verdana"/>
                <a:cs typeface="Verdana"/>
              </a:rPr>
              <a:t>  </a:t>
            </a:r>
            <a:r>
              <a:rPr lang="tr-TR" sz="1900" spc="-15" dirty="0" smtClean="0">
                <a:solidFill>
                  <a:srgbClr val="FFFFFF"/>
                </a:solidFill>
                <a:latin typeface="Verdana"/>
                <a:cs typeface="Verdana"/>
              </a:rPr>
              <a:t>ile </a:t>
            </a:r>
            <a:r>
              <a:rPr sz="1900" spc="-10" dirty="0" err="1" smtClean="0">
                <a:solidFill>
                  <a:srgbClr val="FFFFFF"/>
                </a:solidFill>
                <a:latin typeface="Verdana"/>
                <a:cs typeface="Verdana"/>
              </a:rPr>
              <a:t>eksiklikleri</a:t>
            </a:r>
            <a:r>
              <a:rPr sz="1900" spc="-10" dirty="0" smtClean="0">
                <a:solidFill>
                  <a:srgbClr val="FFFFFF"/>
                </a:solidFill>
                <a:latin typeface="Verdana"/>
                <a:cs typeface="Verdana"/>
              </a:rPr>
              <a:t> </a:t>
            </a:r>
            <a:r>
              <a:rPr sz="1900" spc="-10" dirty="0">
                <a:solidFill>
                  <a:srgbClr val="FFFFFF"/>
                </a:solidFill>
                <a:latin typeface="Verdana"/>
                <a:cs typeface="Verdana"/>
              </a:rPr>
              <a:t>düzeltici mahiyette </a:t>
            </a:r>
            <a:r>
              <a:rPr sz="1900" b="1" spc="-10" dirty="0">
                <a:solidFill>
                  <a:srgbClr val="FF0000"/>
                </a:solidFill>
                <a:latin typeface="Verdana"/>
                <a:cs typeface="Verdana"/>
              </a:rPr>
              <a:t>elektronik  ortamda yeni bir beyanname verilmesi</a:t>
            </a:r>
            <a:r>
              <a:rPr sz="1900" b="1" spc="125" dirty="0">
                <a:solidFill>
                  <a:srgbClr val="FF0000"/>
                </a:solidFill>
                <a:latin typeface="Verdana"/>
                <a:cs typeface="Verdana"/>
              </a:rPr>
              <a:t> </a:t>
            </a:r>
            <a:r>
              <a:rPr sz="1900" b="1" spc="-35" dirty="0">
                <a:solidFill>
                  <a:srgbClr val="FF0000"/>
                </a:solidFill>
                <a:latin typeface="Verdana"/>
                <a:cs typeface="Verdana"/>
              </a:rPr>
              <a:t>mümkündür.</a:t>
            </a:r>
            <a:endParaRPr sz="1900" b="1" dirty="0">
              <a:solidFill>
                <a:srgbClr val="FF0000"/>
              </a:solidFill>
              <a:latin typeface="Verdana"/>
              <a:cs typeface="Verdana"/>
            </a:endParaRPr>
          </a:p>
          <a:p>
            <a:pPr>
              <a:lnSpc>
                <a:spcPct val="100000"/>
              </a:lnSpc>
            </a:pPr>
            <a:endParaRPr sz="2300" dirty="0">
              <a:latin typeface="Times New Roman"/>
              <a:cs typeface="Times New Roman"/>
            </a:endParaRPr>
          </a:p>
          <a:p>
            <a:pPr marL="12700" marR="5080" algn="just">
              <a:lnSpc>
                <a:spcPct val="91200"/>
              </a:lnSpc>
              <a:spcBef>
                <a:spcPts val="1735"/>
              </a:spcBef>
            </a:pPr>
            <a:r>
              <a:rPr lang="tr-TR" sz="1900" b="1" spc="-5" dirty="0" smtClean="0">
                <a:solidFill>
                  <a:srgbClr val="046CA6"/>
                </a:solidFill>
                <a:latin typeface="Verdana"/>
                <a:cs typeface="Verdana"/>
              </a:rPr>
              <a:t>Düzeltme beyannamesi gönderilmek istenildiğinde ise, tabloya sadece iptal edilmek, değiştirilmek veya eklenmek istenilen bilgiler girilecektir. Daha önce beyan edilmiş ve düzeltme beyannamesinde de aynı şekilde yer alması istenilen bilgilerin tabloya tekrar yazılmasına gerek bulunmamaktadır.</a:t>
            </a:r>
            <a:endParaRPr sz="1900" dirty="0">
              <a:latin typeface="Verdana"/>
              <a:cs typeface="Verdana"/>
            </a:endParaRPr>
          </a:p>
        </p:txBody>
      </p:sp>
    </p:spTree>
    <p:extLst>
      <p:ext uri="{BB962C8B-B14F-4D97-AF65-F5344CB8AC3E}">
        <p14:creationId xmlns:p14="http://schemas.microsoft.com/office/powerpoint/2010/main" val="1579952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645920" y="233848"/>
            <a:ext cx="9921240" cy="1723933"/>
          </a:xfrm>
          <a:prstGeom prst="rect">
            <a:avLst/>
          </a:prstGeom>
        </p:spPr>
        <p:txBody>
          <a:bodyPr vert="horz" wrap="square" lIns="0" tIns="12065" rIns="0" bIns="0" rtlCol="0">
            <a:spAutoFit/>
          </a:bodyPr>
          <a:lstStyle/>
          <a:p>
            <a:pPr marL="12700">
              <a:lnSpc>
                <a:spcPct val="100000"/>
              </a:lnSpc>
              <a:spcBef>
                <a:spcPts val="95"/>
              </a:spcBef>
            </a:pPr>
            <a:r>
              <a:rPr lang="tr-TR" sz="3200" b="1" dirty="0" smtClean="0">
                <a:solidFill>
                  <a:schemeClr val="accent1"/>
                </a:solidFill>
                <a:latin typeface="+mj-lt"/>
                <a:ea typeface="+mj-ea"/>
                <a:cs typeface="+mj-cs"/>
              </a:rPr>
              <a:t>Örneklerle; Muhtasar </a:t>
            </a:r>
            <a:r>
              <a:rPr lang="tr-TR" sz="3200" b="1" dirty="0" smtClean="0">
                <a:solidFill>
                  <a:schemeClr val="accent1"/>
                </a:solidFill>
                <a:latin typeface="+mj-lt"/>
                <a:ea typeface="+mj-ea"/>
                <a:cs typeface="+mj-cs"/>
              </a:rPr>
              <a:t>Ve Prim Hizmet </a:t>
            </a:r>
            <a:r>
              <a:rPr lang="tr-TR" sz="3200" b="1" dirty="0" smtClean="0">
                <a:solidFill>
                  <a:schemeClr val="accent1"/>
                </a:solidFill>
                <a:latin typeface="+mj-lt"/>
                <a:ea typeface="+mj-ea"/>
                <a:cs typeface="+mj-cs"/>
              </a:rPr>
              <a:t>Beyannamesi:</a:t>
            </a:r>
            <a:endParaRPr lang="tr-TR" sz="3200" b="1" dirty="0" smtClean="0">
              <a:solidFill>
                <a:schemeClr val="accent1"/>
              </a:solidFill>
              <a:latin typeface="+mj-lt"/>
              <a:ea typeface="+mj-ea"/>
              <a:cs typeface="+mj-cs"/>
            </a:endParaRPr>
          </a:p>
          <a:p>
            <a:pPr marL="12700" marR="5080" indent="456565" algn="just">
              <a:lnSpc>
                <a:spcPct val="115399"/>
              </a:lnSpc>
              <a:spcBef>
                <a:spcPts val="730"/>
              </a:spcBef>
            </a:pPr>
            <a:r>
              <a:rPr spc="-5" dirty="0" err="1" smtClean="0">
                <a:solidFill>
                  <a:srgbClr val="000009"/>
                </a:solidFill>
                <a:latin typeface="Times New Roman"/>
                <a:cs typeface="Times New Roman"/>
              </a:rPr>
              <a:t>Beyanname</a:t>
            </a:r>
            <a:r>
              <a:rPr spc="-5" dirty="0" smtClean="0">
                <a:solidFill>
                  <a:srgbClr val="000009"/>
                </a:solidFill>
                <a:latin typeface="Times New Roman"/>
                <a:cs typeface="Times New Roman"/>
              </a:rPr>
              <a:t> </a:t>
            </a:r>
            <a:r>
              <a:rPr spc="-5" dirty="0">
                <a:solidFill>
                  <a:srgbClr val="000009"/>
                </a:solidFill>
                <a:latin typeface="Times New Roman"/>
                <a:cs typeface="Times New Roman"/>
              </a:rPr>
              <a:t>Düzenleme Programı </a:t>
            </a:r>
            <a:r>
              <a:rPr u="sng" spc="-5" dirty="0">
                <a:solidFill>
                  <a:srgbClr val="000080"/>
                </a:solidFill>
                <a:uFill>
                  <a:solidFill>
                    <a:srgbClr val="000080"/>
                  </a:solidFill>
                </a:uFill>
                <a:latin typeface="Times New Roman"/>
                <a:cs typeface="Times New Roman"/>
                <a:hlinkClick r:id="rId2"/>
              </a:rPr>
              <a:t>www.gib.gov.tr</a:t>
            </a:r>
            <a:r>
              <a:rPr spc="-5" dirty="0">
                <a:solidFill>
                  <a:srgbClr val="000080"/>
                </a:solidFill>
                <a:latin typeface="Times New Roman"/>
                <a:cs typeface="Times New Roman"/>
              </a:rPr>
              <a:t> </a:t>
            </a:r>
            <a:r>
              <a:rPr spc="-5" dirty="0">
                <a:solidFill>
                  <a:srgbClr val="000009"/>
                </a:solidFill>
                <a:latin typeface="Times New Roman"/>
                <a:cs typeface="Times New Roman"/>
              </a:rPr>
              <a:t>adresinde e-İşlemler </a:t>
            </a:r>
            <a:r>
              <a:rPr dirty="0">
                <a:solidFill>
                  <a:srgbClr val="000009"/>
                </a:solidFill>
                <a:latin typeface="Times New Roman"/>
                <a:cs typeface="Times New Roman"/>
              </a:rPr>
              <a:t>bölümünde e-  </a:t>
            </a:r>
            <a:r>
              <a:rPr spc="-5" dirty="0">
                <a:solidFill>
                  <a:srgbClr val="000009"/>
                </a:solidFill>
                <a:latin typeface="Times New Roman"/>
                <a:cs typeface="Times New Roman"/>
              </a:rPr>
              <a:t>Beyanname </a:t>
            </a:r>
            <a:r>
              <a:rPr dirty="0">
                <a:solidFill>
                  <a:srgbClr val="000009"/>
                </a:solidFill>
                <a:latin typeface="Times New Roman"/>
                <a:cs typeface="Times New Roman"/>
              </a:rPr>
              <a:t>bölümünden </a:t>
            </a:r>
            <a:r>
              <a:rPr spc="-5" dirty="0">
                <a:solidFill>
                  <a:srgbClr val="000009"/>
                </a:solidFill>
                <a:latin typeface="Times New Roman"/>
                <a:cs typeface="Times New Roman"/>
              </a:rPr>
              <a:t>veya </a:t>
            </a:r>
            <a:r>
              <a:rPr u="sng" spc="-5" dirty="0">
                <a:solidFill>
                  <a:srgbClr val="000080"/>
                </a:solidFill>
                <a:uFill>
                  <a:solidFill>
                    <a:srgbClr val="000080"/>
                  </a:solidFill>
                </a:uFill>
                <a:latin typeface="Times New Roman"/>
                <a:cs typeface="Times New Roman"/>
                <a:hlinkClick r:id="rId3"/>
              </a:rPr>
              <a:t>https://ebeyanname.gib.gov.tr/download.html</a:t>
            </a:r>
            <a:r>
              <a:rPr spc="-5" dirty="0">
                <a:solidFill>
                  <a:srgbClr val="000080"/>
                </a:solidFill>
                <a:latin typeface="Times New Roman"/>
                <a:cs typeface="Times New Roman"/>
              </a:rPr>
              <a:t> </a:t>
            </a:r>
            <a:r>
              <a:rPr spc="-5" dirty="0">
                <a:solidFill>
                  <a:srgbClr val="000009"/>
                </a:solidFill>
                <a:latin typeface="Times New Roman"/>
                <a:cs typeface="Times New Roman"/>
              </a:rPr>
              <a:t>adresinden  indirilebilir.</a:t>
            </a:r>
            <a:endParaRPr dirty="0">
              <a:latin typeface="Times New Roman"/>
              <a:cs typeface="Times New Roman"/>
            </a:endParaRPr>
          </a:p>
        </p:txBody>
      </p:sp>
      <p:sp>
        <p:nvSpPr>
          <p:cNvPr id="6" name="object 4"/>
          <p:cNvSpPr/>
          <p:nvPr/>
        </p:nvSpPr>
        <p:spPr>
          <a:xfrm>
            <a:off x="914400" y="1880233"/>
            <a:ext cx="10963656" cy="4977767"/>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16362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548640" y="-73152"/>
            <a:ext cx="11219688" cy="707745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01985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3665" y="237744"/>
            <a:ext cx="9620948" cy="676656"/>
          </a:xfrm>
        </p:spPr>
        <p:txBody>
          <a:bodyPr>
            <a:noAutofit/>
          </a:bodyPr>
          <a:lstStyle/>
          <a:p>
            <a:r>
              <a:rPr lang="tr-TR" sz="4000" b="1" dirty="0">
                <a:solidFill>
                  <a:schemeClr val="accent1"/>
                </a:solidFill>
              </a:rPr>
              <a:t>MPHB </a:t>
            </a:r>
            <a:r>
              <a:rPr lang="tr-TR" sz="4000" b="1" dirty="0">
                <a:solidFill>
                  <a:srgbClr val="FF0000"/>
                </a:solidFill>
              </a:rPr>
              <a:t>BEYANNAMENİN</a:t>
            </a:r>
            <a:r>
              <a:rPr lang="tr-TR" sz="4000" b="1" dirty="0">
                <a:solidFill>
                  <a:schemeClr val="accent1"/>
                </a:solidFill>
              </a:rPr>
              <a:t> DÜZENLENMESİ</a:t>
            </a:r>
            <a:br>
              <a:rPr lang="tr-TR" sz="4000" b="1" dirty="0">
                <a:solidFill>
                  <a:schemeClr val="accent1"/>
                </a:solidFill>
              </a:rPr>
            </a:br>
            <a:endParaRPr lang="tr-TR" sz="4000" b="1" dirty="0">
              <a:solidFill>
                <a:schemeClr val="accent1"/>
              </a:solidFill>
            </a:endParaRPr>
          </a:p>
        </p:txBody>
      </p:sp>
      <p:sp>
        <p:nvSpPr>
          <p:cNvPr id="3" name="İçerik Yer Tutucusu 2"/>
          <p:cNvSpPr>
            <a:spLocks noGrp="1"/>
          </p:cNvSpPr>
          <p:nvPr>
            <p:ph idx="1"/>
          </p:nvPr>
        </p:nvSpPr>
        <p:spPr>
          <a:xfrm>
            <a:off x="1335024" y="1353312"/>
            <a:ext cx="10460736" cy="5212080"/>
          </a:xfrm>
        </p:spPr>
        <p:txBody>
          <a:bodyPr>
            <a:normAutofit fontScale="92500"/>
          </a:bodyPr>
          <a:lstStyle/>
          <a:p>
            <a:r>
              <a:rPr lang="tr-TR" b="1" dirty="0" smtClean="0"/>
              <a:t>Hali hazırda verilen Muhtasar Beyannamesi ile MPHB beyannamesi birebir aynı olmakla beraber, yeni beyannamede SGK Bildirimleri bölümü eklenmiştir.</a:t>
            </a:r>
          </a:p>
          <a:p>
            <a:r>
              <a:rPr lang="tr-TR" dirty="0" smtClean="0"/>
              <a:t>Muhtasar </a:t>
            </a:r>
            <a:r>
              <a:rPr lang="tr-TR" dirty="0"/>
              <a:t>ve Prim Hizmet Beyannamesi; Genel Bilgiler, Vergiye Tabi İşlemler, Ödemeler, Vergi Bildirimi, SGK Bilgileri, Düzenleme Bilgileri ve Ekler bölümlerinden oluşmaktadır. </a:t>
            </a:r>
          </a:p>
          <a:p>
            <a:r>
              <a:rPr lang="tr-TR" b="1" dirty="0"/>
              <a:t>1. Genel Bilgiler </a:t>
            </a:r>
            <a:r>
              <a:rPr lang="tr-TR" dirty="0"/>
              <a:t> </a:t>
            </a:r>
            <a:r>
              <a:rPr lang="tr-TR" dirty="0" smtClean="0"/>
              <a:t>Genel </a:t>
            </a:r>
            <a:r>
              <a:rPr lang="tr-TR" dirty="0"/>
              <a:t>Bilgiler bölümü “İdari Bilgiler” ve “Vergi Sorumlusunun” bölümlerinden oluşmaktadır. </a:t>
            </a:r>
          </a:p>
          <a:p>
            <a:r>
              <a:rPr lang="tr-TR" b="1" dirty="0"/>
              <a:t>1.1. İdari Bilgiler </a:t>
            </a:r>
            <a:r>
              <a:rPr lang="tr-TR" b="1" dirty="0" smtClean="0"/>
              <a:t> </a:t>
            </a:r>
            <a:r>
              <a:rPr lang="tr-TR" dirty="0" smtClean="0"/>
              <a:t>İdari </a:t>
            </a:r>
            <a:r>
              <a:rPr lang="tr-TR" dirty="0"/>
              <a:t>Bilgiler bölümünde Vergi Dairesi, Dönem Tipi, Ay, Yıl alanları bulunur. </a:t>
            </a:r>
          </a:p>
          <a:p>
            <a:r>
              <a:rPr lang="tr-TR" dirty="0"/>
              <a:t>İşçi çalıştıranlar için dönem tipi aylık seçilmek zorundadır. Üç aylık dönem tipi seçilmesi durumunda SGK Bilgileri kulakçığı doldurulamaz. Gelir stopaj mükellefiyeti üç aylık iken işçi çalıştırılmaya başlanması durumunda, çalışanların aylık prim ve hizmet bilgilerinin bildirilebilmesi için mükellefiyetin aylığa çevrilmesi gerekmektedir. </a:t>
            </a:r>
          </a:p>
          <a:p>
            <a:r>
              <a:rPr lang="tr-TR" b="1" dirty="0"/>
              <a:t>1.2. Şube No </a:t>
            </a:r>
            <a:r>
              <a:rPr lang="tr-TR" b="1" dirty="0" smtClean="0"/>
              <a:t> </a:t>
            </a:r>
            <a:r>
              <a:rPr lang="tr-TR" dirty="0" smtClean="0"/>
              <a:t>Vergi </a:t>
            </a:r>
            <a:r>
              <a:rPr lang="tr-TR" dirty="0"/>
              <a:t>dairesinde şube açılış işlemleri sırasında sicil bölümünce şube için verilen kod numarası yazılmalıdır. Şube kodu bilinmiyorsa, internet vergi dairesinden sorgulanabilir. </a:t>
            </a:r>
          </a:p>
          <a:p>
            <a:r>
              <a:rPr lang="tr-TR" b="1" dirty="0"/>
              <a:t>1.3. Vergi Sorumlusu Bölümü </a:t>
            </a:r>
            <a:r>
              <a:rPr lang="tr-TR" b="1" dirty="0" smtClean="0"/>
              <a:t> </a:t>
            </a:r>
            <a:r>
              <a:rPr lang="tr-TR" dirty="0" smtClean="0"/>
              <a:t>“</a:t>
            </a:r>
            <a:r>
              <a:rPr lang="tr-TR" dirty="0"/>
              <a:t>Vergi Sorumlusunun” bilgilerinin bulunduğu bölüm, vergi sorumlusunun Vergi Kimlik Numarası (T.C. Kimlik No), Vergi Kimlik Numarası, Soyadı (Unvanı), Adı (Unvanın Devamı), Ticaret Sicil No, E-Posta Adresi, İrtibat Telefon No alanlarından oluşmaktadır. </a:t>
            </a:r>
          </a:p>
        </p:txBody>
      </p:sp>
    </p:spTree>
    <p:extLst>
      <p:ext uri="{BB962C8B-B14F-4D97-AF65-F5344CB8AC3E}">
        <p14:creationId xmlns:p14="http://schemas.microsoft.com/office/powerpoint/2010/main" val="3706924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5685" y="148622"/>
            <a:ext cx="8911687" cy="610330"/>
          </a:xfrm>
        </p:spPr>
        <p:txBody>
          <a:bodyPr>
            <a:normAutofit fontScale="90000"/>
          </a:bodyPr>
          <a:lstStyle/>
          <a:p>
            <a:r>
              <a:rPr lang="tr-TR" sz="4400" b="1" dirty="0" smtClean="0">
                <a:solidFill>
                  <a:schemeClr val="accent1"/>
                </a:solidFill>
              </a:rPr>
              <a:t>SGK </a:t>
            </a:r>
            <a:r>
              <a:rPr lang="tr-TR" sz="4400" b="1" dirty="0">
                <a:solidFill>
                  <a:schemeClr val="accent1"/>
                </a:solidFill>
              </a:rPr>
              <a:t>Bildirimleri Bölümü: </a:t>
            </a:r>
            <a:r>
              <a:rPr lang="tr-TR" dirty="0"/>
              <a:t/>
            </a:r>
            <a:br>
              <a:rPr lang="tr-TR" dirty="0"/>
            </a:br>
            <a:endParaRPr lang="tr-TR" dirty="0"/>
          </a:p>
        </p:txBody>
      </p:sp>
      <p:sp>
        <p:nvSpPr>
          <p:cNvPr id="3" name="İçerik Yer Tutucusu 2"/>
          <p:cNvSpPr>
            <a:spLocks noGrp="1"/>
          </p:cNvSpPr>
          <p:nvPr>
            <p:ph idx="1"/>
          </p:nvPr>
        </p:nvSpPr>
        <p:spPr>
          <a:xfrm>
            <a:off x="1400492" y="990600"/>
            <a:ext cx="10002076" cy="1844040"/>
          </a:xfrm>
        </p:spPr>
        <p:txBody>
          <a:bodyPr>
            <a:normAutofit/>
          </a:bodyPr>
          <a:lstStyle/>
          <a:p>
            <a:r>
              <a:rPr lang="tr-TR" dirty="0"/>
              <a:t>5510 sayılı Kanunun 4 üncü maddesinin birinci fıkrasının (a) bendi (SSK) kapsamında sigortalı çalıştıran </a:t>
            </a:r>
            <a:r>
              <a:rPr lang="tr-TR" dirty="0" smtClean="0"/>
              <a:t>sigortalılara </a:t>
            </a:r>
            <a:r>
              <a:rPr lang="tr-TR" dirty="0"/>
              <a:t>ait hizmet ve prim bilgilerinin gösterileceği bölümdür. </a:t>
            </a:r>
            <a:endParaRPr lang="tr-TR" dirty="0" smtClean="0"/>
          </a:p>
          <a:p>
            <a:r>
              <a:rPr lang="tr-TR" dirty="0" smtClean="0"/>
              <a:t>SGK </a:t>
            </a:r>
            <a:r>
              <a:rPr lang="tr-TR" dirty="0"/>
              <a:t>Bildirimleri kulakçığı, Sigortalı Çalışan Bilgileri (Kapsar Nitelikli) ve SGK Bildirge Değişiklikleri (Önceki Beyannameden Farklar) tabloları olarak 2 bölümden oluşmaktadır. </a:t>
            </a:r>
          </a:p>
        </p:txBody>
      </p:sp>
      <p:sp>
        <p:nvSpPr>
          <p:cNvPr id="4" name="object 9"/>
          <p:cNvSpPr/>
          <p:nvPr/>
        </p:nvSpPr>
        <p:spPr>
          <a:xfrm>
            <a:off x="210312" y="2514600"/>
            <a:ext cx="11981688" cy="43434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16163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83"/>
            <a:ext cx="12192000" cy="6926185"/>
          </a:xfrm>
          <a:prstGeom prst="rect">
            <a:avLst/>
          </a:prstGeom>
        </p:spPr>
      </p:pic>
    </p:spTree>
    <p:extLst>
      <p:ext uri="{BB962C8B-B14F-4D97-AF65-F5344CB8AC3E}">
        <p14:creationId xmlns:p14="http://schemas.microsoft.com/office/powerpoint/2010/main" val="2677595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789" y="176054"/>
            <a:ext cx="8911687" cy="793210"/>
          </a:xfrm>
        </p:spPr>
        <p:txBody>
          <a:bodyPr>
            <a:noAutofit/>
          </a:bodyPr>
          <a:lstStyle/>
          <a:p>
            <a:pPr algn="ctr"/>
            <a:r>
              <a:rPr lang="tr-TR" sz="2800" b="1" dirty="0" smtClean="0">
                <a:solidFill>
                  <a:srgbClr val="FF0000"/>
                </a:solidFill>
              </a:rPr>
              <a:t>Sigortalı Çalışan Bilgileri (Kapsar Nitelikli) Tablosunda Doldurulacak Bölgeler</a:t>
            </a:r>
            <a:r>
              <a:rPr lang="tr-TR" sz="2800" dirty="0" smtClean="0">
                <a:solidFill>
                  <a:srgbClr val="FF0000"/>
                </a:solidFill>
              </a:rPr>
              <a:t/>
            </a:r>
            <a:br>
              <a:rPr lang="tr-TR" sz="2800" dirty="0" smtClean="0">
                <a:solidFill>
                  <a:srgbClr val="FF0000"/>
                </a:solidFill>
              </a:rPr>
            </a:br>
            <a:endParaRPr lang="tr-TR" sz="2800" dirty="0">
              <a:solidFill>
                <a:srgbClr val="FF0000"/>
              </a:solidFill>
            </a:endParaRPr>
          </a:p>
        </p:txBody>
      </p:sp>
      <p:sp>
        <p:nvSpPr>
          <p:cNvPr id="3" name="İçerik Yer Tutucusu 2"/>
          <p:cNvSpPr>
            <a:spLocks noGrp="1"/>
          </p:cNvSpPr>
          <p:nvPr>
            <p:ph idx="1"/>
          </p:nvPr>
        </p:nvSpPr>
        <p:spPr>
          <a:xfrm>
            <a:off x="740664" y="1292352"/>
            <a:ext cx="11311128" cy="5373624"/>
          </a:xfrm>
        </p:spPr>
        <p:txBody>
          <a:bodyPr>
            <a:normAutofit fontScale="92500" lnSpcReduction="20000"/>
          </a:bodyPr>
          <a:lstStyle/>
          <a:p>
            <a:r>
              <a:rPr lang="tr-TR" dirty="0"/>
              <a:t>Bu bölüm tüm çalışanlara ilişkin bilgileri içerecek şekilde düzenlenecektir. Muhtasar ve Prim Hizmet Beyannamesi bir dönem için ilk defa verileceği zaman SGK Bildirimleri bölümünde sadece bu tablo doldurulacaktır. Bu tabloda yer alan bilgiler her zaman çalışanlara ait bilgilerin son geçerli durumunu yansıtacak şekilde düzenlenecektir. </a:t>
            </a:r>
            <a:endParaRPr lang="tr-TR" dirty="0" smtClean="0"/>
          </a:p>
          <a:p>
            <a:r>
              <a:rPr lang="tr-TR" b="1" dirty="0" smtClean="0"/>
              <a:t>Belge </a:t>
            </a:r>
            <a:r>
              <a:rPr lang="tr-TR" b="1" dirty="0"/>
              <a:t>Türü: </a:t>
            </a:r>
            <a:r>
              <a:rPr lang="tr-TR" dirty="0"/>
              <a:t>Sigortalıların çalışmalarının niteliğine uygun belge türlerinden biri seçilmelidir. </a:t>
            </a:r>
          </a:p>
          <a:p>
            <a:r>
              <a:rPr lang="tr-TR" b="1" dirty="0" smtClean="0"/>
              <a:t>Düzenlemeye </a:t>
            </a:r>
            <a:r>
              <a:rPr lang="tr-TR" b="1" dirty="0"/>
              <a:t>Esas Kanun No: </a:t>
            </a:r>
            <a:r>
              <a:rPr lang="tr-TR" dirty="0"/>
              <a:t>Bu alandan ilgili işyeri ve sigortalılar için, varsa uygulanabilecek sigorta primi işveren hissesi desteği seçilebilmektedir. Herhangi bir teşvikten yararlanılmıyorsa “Kanun türü yoktur.” seçilmelidir. </a:t>
            </a:r>
            <a:r>
              <a:rPr lang="tr-TR" b="1" dirty="0" smtClean="0">
                <a:solidFill>
                  <a:srgbClr val="FF0000"/>
                </a:solidFill>
              </a:rPr>
              <a:t>Örneğin: 5510- 6111,4447, 0687-1687 gibi</a:t>
            </a:r>
            <a:endParaRPr lang="tr-TR" b="1" dirty="0">
              <a:solidFill>
                <a:srgbClr val="FF0000"/>
              </a:solidFill>
            </a:endParaRPr>
          </a:p>
          <a:p>
            <a:r>
              <a:rPr lang="tr-TR" b="1" dirty="0" smtClean="0"/>
              <a:t>İşyeri </a:t>
            </a:r>
            <a:r>
              <a:rPr lang="tr-TR" b="1" dirty="0"/>
              <a:t>Sıra Numarası : </a:t>
            </a:r>
            <a:r>
              <a:rPr lang="tr-TR" dirty="0"/>
              <a:t>26 karakterli işyeri SGK numarasının 10-16. karakterleridir. </a:t>
            </a:r>
          </a:p>
          <a:p>
            <a:r>
              <a:rPr lang="tr-TR" b="1" dirty="0" smtClean="0"/>
              <a:t>İl </a:t>
            </a:r>
            <a:r>
              <a:rPr lang="tr-TR" b="1" dirty="0"/>
              <a:t>: </a:t>
            </a:r>
            <a:r>
              <a:rPr lang="tr-TR" dirty="0"/>
              <a:t>26 karakterli işyeri SGK numarasının 17-19. karakterleridir. </a:t>
            </a:r>
          </a:p>
          <a:p>
            <a:r>
              <a:rPr lang="tr-TR" b="1" dirty="0" smtClean="0"/>
              <a:t>Alt </a:t>
            </a:r>
            <a:r>
              <a:rPr lang="tr-TR" b="1" dirty="0"/>
              <a:t>İşveren Kodu : </a:t>
            </a:r>
            <a:r>
              <a:rPr lang="tr-TR" dirty="0"/>
              <a:t>26 karakterli işyeri SGK numarasının 24-26. karakterleridir. </a:t>
            </a:r>
          </a:p>
          <a:p>
            <a:r>
              <a:rPr lang="tr-TR" b="1" dirty="0" smtClean="0"/>
              <a:t>SSK </a:t>
            </a:r>
            <a:r>
              <a:rPr lang="tr-TR" b="1" dirty="0"/>
              <a:t>Sicil No: </a:t>
            </a:r>
            <a:r>
              <a:rPr lang="tr-TR" dirty="0"/>
              <a:t>Sosyal Güvenlik Kurumu tarafından sigortalıya verilen 7 haneli numaradır. </a:t>
            </a:r>
          </a:p>
          <a:p>
            <a:r>
              <a:rPr lang="tr-TR" b="1" dirty="0" smtClean="0"/>
              <a:t>SG </a:t>
            </a:r>
            <a:r>
              <a:rPr lang="tr-TR" b="1" dirty="0"/>
              <a:t>No (TC Kimlik No): </a:t>
            </a:r>
            <a:r>
              <a:rPr lang="tr-TR" dirty="0"/>
              <a:t>TC Uyruklular için TC kimlik numarası, yabancı uyruklu sigortalılar için </a:t>
            </a:r>
            <a:r>
              <a:rPr lang="tr-TR" dirty="0" err="1"/>
              <a:t>NVİGM'den</a:t>
            </a:r>
            <a:r>
              <a:rPr lang="tr-TR" dirty="0"/>
              <a:t> verilen ve 9 ile başlayan 11 haneli numaradır. </a:t>
            </a:r>
          </a:p>
          <a:p>
            <a:r>
              <a:rPr lang="tr-TR" b="1" dirty="0" smtClean="0"/>
              <a:t>Adı </a:t>
            </a:r>
            <a:r>
              <a:rPr lang="tr-TR" b="1" dirty="0"/>
              <a:t>/ Soyadı : </a:t>
            </a:r>
            <a:r>
              <a:rPr lang="tr-TR" dirty="0"/>
              <a:t>Çalışanın adı SGK kayıtlarına uygun olarak doldurulmalıdır. Farklı bir şekilde yazılması durumunda bildirim hatalı kabul edilir. </a:t>
            </a:r>
          </a:p>
          <a:p>
            <a:r>
              <a:rPr lang="tr-TR" b="1" dirty="0" smtClean="0"/>
              <a:t>Prim </a:t>
            </a:r>
            <a:r>
              <a:rPr lang="tr-TR" b="1" dirty="0"/>
              <a:t>Ödeme Günü: </a:t>
            </a:r>
            <a:r>
              <a:rPr lang="tr-TR" dirty="0"/>
              <a:t>Sigortalıların ay içinde prim almaya hak kazandıkları gün sayıları yazılır. Ay içinde tam çalışılması halinde, ay içindeki gün sayısına bakılmaksızın, 30 gün olarak dikkate alınmalıdır. Ay içinde tam çalışılmamışsa buraya yazılan gün sayısı ile eksik gün sayısı toplamı 30 olmalıdır. </a:t>
            </a:r>
          </a:p>
          <a:p>
            <a:endParaRPr lang="tr-TR" dirty="0"/>
          </a:p>
          <a:p>
            <a:endParaRPr lang="tr-TR" dirty="0"/>
          </a:p>
        </p:txBody>
      </p:sp>
    </p:spTree>
    <p:extLst>
      <p:ext uri="{BB962C8B-B14F-4D97-AF65-F5344CB8AC3E}">
        <p14:creationId xmlns:p14="http://schemas.microsoft.com/office/powerpoint/2010/main" val="1400840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3544" y="310896"/>
            <a:ext cx="10981944" cy="6483096"/>
          </a:xfrm>
        </p:spPr>
        <p:txBody>
          <a:bodyPr>
            <a:normAutofit fontScale="70000" lnSpcReduction="20000"/>
          </a:bodyPr>
          <a:lstStyle/>
          <a:p>
            <a:endParaRPr lang="tr-TR" dirty="0"/>
          </a:p>
          <a:p>
            <a:r>
              <a:rPr lang="tr-TR" b="1" dirty="0" smtClean="0"/>
              <a:t>Hak </a:t>
            </a:r>
            <a:r>
              <a:rPr lang="tr-TR" b="1" dirty="0"/>
              <a:t>Edilen Ücret : </a:t>
            </a:r>
            <a:r>
              <a:rPr lang="tr-TR" dirty="0"/>
              <a:t>Sigortalının ay içinde çalışması karşılığında hak ettiği ücret yazılacaktır. En fazla asgari ücretin 7.5 katı yazılabilir. </a:t>
            </a:r>
          </a:p>
          <a:p>
            <a:r>
              <a:rPr lang="tr-TR" b="1" dirty="0" smtClean="0"/>
              <a:t>Prim</a:t>
            </a:r>
            <a:r>
              <a:rPr lang="tr-TR" b="1" dirty="0"/>
              <a:t>, İkramiye ve Bu Nitelikteki İstihkak : </a:t>
            </a:r>
            <a:r>
              <a:rPr lang="tr-TR" dirty="0"/>
              <a:t>Prim, ikramiye gibi istihkaklardan ilgili ay içinde yapılan ödemelerin brüt toplamı yazılacaktır. </a:t>
            </a:r>
          </a:p>
          <a:p>
            <a:r>
              <a:rPr lang="tr-TR" b="1" dirty="0" smtClean="0"/>
              <a:t>İşe </a:t>
            </a:r>
            <a:r>
              <a:rPr lang="tr-TR" b="1" dirty="0"/>
              <a:t>Giriş Gün/Ay: </a:t>
            </a:r>
            <a:r>
              <a:rPr lang="tr-TR" dirty="0"/>
              <a:t>Sigortalının ay içinde işe başlaması durumunda doldurulacaktır. </a:t>
            </a:r>
          </a:p>
          <a:p>
            <a:r>
              <a:rPr lang="tr-TR" b="1" dirty="0" smtClean="0"/>
              <a:t>İşten </a:t>
            </a:r>
            <a:r>
              <a:rPr lang="tr-TR" b="1" dirty="0"/>
              <a:t>Çıkış Gün/Ay : </a:t>
            </a:r>
            <a:r>
              <a:rPr lang="tr-TR" dirty="0"/>
              <a:t>Sigortalının ay içinde işten çıkması durumunda doldurulacaktır. </a:t>
            </a:r>
          </a:p>
          <a:p>
            <a:r>
              <a:rPr lang="tr-TR" b="1" dirty="0" smtClean="0"/>
              <a:t>İşten </a:t>
            </a:r>
            <a:r>
              <a:rPr lang="tr-TR" b="1" dirty="0"/>
              <a:t>Çıkış Nedeni : </a:t>
            </a:r>
            <a:r>
              <a:rPr lang="tr-TR" dirty="0"/>
              <a:t>Sigortalı işten çıkmış ise, durumuna uygun işten çıkış nedeni seçilecektir. İşten çıkılmamışsa boş bırakılmalıdır. </a:t>
            </a:r>
          </a:p>
          <a:p>
            <a:r>
              <a:rPr lang="tr-TR" b="1" dirty="0" smtClean="0"/>
              <a:t>Eksik </a:t>
            </a:r>
            <a:r>
              <a:rPr lang="tr-TR" b="1" dirty="0"/>
              <a:t>Gün Sayısı : </a:t>
            </a:r>
            <a:r>
              <a:rPr lang="tr-TR" dirty="0"/>
              <a:t>Ay içinde bazı iş günlerinde çalışılmayan ve çalışılmayan bu günler için ücret alınmayan günler yazılacaktır. </a:t>
            </a:r>
          </a:p>
          <a:p>
            <a:r>
              <a:rPr lang="tr-TR" b="1" dirty="0" smtClean="0"/>
              <a:t>Eksik </a:t>
            </a:r>
            <a:r>
              <a:rPr lang="tr-TR" b="1" dirty="0"/>
              <a:t>Gün Nedeni : </a:t>
            </a:r>
            <a:r>
              <a:rPr lang="tr-TR" dirty="0"/>
              <a:t>Sigortalının eksik günü varsa nedeni listeden seçilmelidir. Eksik gün yoksa boş bırakılmalıdır. </a:t>
            </a:r>
          </a:p>
          <a:p>
            <a:r>
              <a:rPr lang="tr-TR" b="1" dirty="0" smtClean="0"/>
              <a:t>Meslek </a:t>
            </a:r>
            <a:r>
              <a:rPr lang="tr-TR" b="1" dirty="0"/>
              <a:t>Kodu : </a:t>
            </a:r>
            <a:r>
              <a:rPr lang="tr-TR" dirty="0"/>
              <a:t>Sigortalının tabi olduğu meslek kodu yazılacaktır. </a:t>
            </a:r>
          </a:p>
          <a:p>
            <a:r>
              <a:rPr lang="tr-TR" b="1" dirty="0" smtClean="0"/>
              <a:t>İstirahat </a:t>
            </a:r>
            <a:r>
              <a:rPr lang="tr-TR" b="1" dirty="0"/>
              <a:t>Süresinde Çalışmamıştır (E/H) : </a:t>
            </a:r>
            <a:r>
              <a:rPr lang="tr-TR" dirty="0"/>
              <a:t>Evet veya hayır seçilecektir. </a:t>
            </a:r>
          </a:p>
          <a:p>
            <a:r>
              <a:rPr lang="tr-TR" b="1" dirty="0" smtClean="0"/>
              <a:t>Tahakkuk </a:t>
            </a:r>
            <a:r>
              <a:rPr lang="tr-TR" b="1" dirty="0"/>
              <a:t>Nedeni : </a:t>
            </a:r>
            <a:r>
              <a:rPr lang="tr-TR" dirty="0"/>
              <a:t>Tahakkuk nedenlerinden çalışanın durumuna uygun olan seçilecektir. Farklı tahakkuk nedenleri için farklı tahakkuk fişleri oluşur. </a:t>
            </a:r>
          </a:p>
          <a:p>
            <a:r>
              <a:rPr lang="tr-TR" b="1" dirty="0" smtClean="0"/>
              <a:t>Hizmet </a:t>
            </a:r>
            <a:r>
              <a:rPr lang="tr-TR" b="1" dirty="0"/>
              <a:t>Dönem Ay / Yıl: </a:t>
            </a:r>
            <a:r>
              <a:rPr lang="tr-TR" dirty="0"/>
              <a:t>Hizmetin ait olduğu dönem normal yasal süresindeki beyannameler için tahakkuk dönemi ile aynı olmalıdır. Hizmetin ait olduğu dönem beyannamenin döneminden sonra olamaz. </a:t>
            </a:r>
          </a:p>
          <a:p>
            <a:r>
              <a:rPr lang="tr-TR" b="1" dirty="0" smtClean="0"/>
              <a:t>Gelir </a:t>
            </a:r>
            <a:r>
              <a:rPr lang="tr-TR" b="1" dirty="0"/>
              <a:t>Vergisinden Muaf: </a:t>
            </a:r>
            <a:r>
              <a:rPr lang="tr-TR" dirty="0"/>
              <a:t>Sigortalı gelir vergisinden muaf ise “evet” seçilecektir. Bu durumda gelir vergisi matrahı ve gelir vergisi kesintisi boş bırakılacaktır. </a:t>
            </a:r>
          </a:p>
          <a:p>
            <a:r>
              <a:rPr lang="tr-TR" b="1" dirty="0" smtClean="0"/>
              <a:t>Asgari </a:t>
            </a:r>
            <a:r>
              <a:rPr lang="tr-TR" b="1" dirty="0"/>
              <a:t>Geçim İndirimi : </a:t>
            </a:r>
            <a:r>
              <a:rPr lang="tr-TR" dirty="0"/>
              <a:t>Sigortalı için hesaplanacak asgari geçim indirimi tutarı bu bölüme yazılacaktır. Burada belirtilen asgari geçim indirimi toplamları vergi bildirimi bölümünde belirtilen asgari geçim indirimi ile tutarlı olmalıdır. </a:t>
            </a:r>
          </a:p>
          <a:p>
            <a:r>
              <a:rPr lang="tr-TR" b="1" dirty="0" smtClean="0"/>
              <a:t>İlgili </a:t>
            </a:r>
            <a:r>
              <a:rPr lang="tr-TR" b="1" dirty="0"/>
              <a:t>Döneme Ait Gelir Vergisi Matrahı : </a:t>
            </a:r>
            <a:r>
              <a:rPr lang="tr-TR" dirty="0"/>
              <a:t>Sigortalının gelir vergisine tabi olması durumunda bu bölüme gelir vergisi matrahı yazılacaktır. Bu bölümde yer alan tutarların toplamı ile vergi bildirimi bölümünde ilgili kod altında yer alan toplam gelir vergisi matrahının tutarlı olması gerekmektedir. </a:t>
            </a:r>
          </a:p>
          <a:p>
            <a:r>
              <a:rPr lang="tr-TR" b="1" dirty="0" smtClean="0"/>
              <a:t>Gelir </a:t>
            </a:r>
            <a:r>
              <a:rPr lang="tr-TR" b="1" dirty="0"/>
              <a:t>Vergisi Engellilik Oranı : </a:t>
            </a:r>
            <a:r>
              <a:rPr lang="tr-TR" dirty="0"/>
              <a:t>Sigortalı engellilik indirimine tabi ise engellilik oranı belirtilecektir. </a:t>
            </a:r>
          </a:p>
          <a:p>
            <a:r>
              <a:rPr lang="tr-TR" b="1" dirty="0" smtClean="0"/>
              <a:t>Gelir </a:t>
            </a:r>
            <a:r>
              <a:rPr lang="tr-TR" b="1" dirty="0"/>
              <a:t>Vergisi Kesintisi : </a:t>
            </a:r>
            <a:r>
              <a:rPr lang="tr-TR" dirty="0"/>
              <a:t>Sigortalının gelir vergisi kesintisi tutarı yazılacaktır. Bildirilen tüm sigortalıların bu alanda yer alan toplamları ile vergi bildirimi bölümünde çalışanlardan yapılan kesintilere ilişkin beyanların toplamı tutarlı olmalıdır. Örneğin: Asgari ücretle çalışan sigortalıların bu bölümde yer alan tutarlarının toplamı ile vergi bildirimi bölümünde 011 kodundan yapılan beyanın tutarlı olması gerekmektedir. </a:t>
            </a:r>
          </a:p>
          <a:p>
            <a:endParaRPr lang="tr-TR" dirty="0"/>
          </a:p>
        </p:txBody>
      </p:sp>
    </p:spTree>
    <p:extLst>
      <p:ext uri="{BB962C8B-B14F-4D97-AF65-F5344CB8AC3E}">
        <p14:creationId xmlns:p14="http://schemas.microsoft.com/office/powerpoint/2010/main" val="2092754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8176" y="91440"/>
            <a:ext cx="10552175" cy="1499616"/>
          </a:xfrm>
        </p:spPr>
        <p:txBody>
          <a:bodyPr>
            <a:normAutofit/>
          </a:bodyPr>
          <a:lstStyle/>
          <a:p>
            <a:pPr algn="ctr"/>
            <a:r>
              <a:rPr lang="tr-TR" sz="1100" dirty="0"/>
              <a:t/>
            </a:r>
            <a:br>
              <a:rPr lang="tr-TR" sz="1100" dirty="0"/>
            </a:br>
            <a:r>
              <a:rPr lang="tr-TR" sz="1600" b="1" dirty="0">
                <a:solidFill>
                  <a:srgbClr val="FF0000"/>
                </a:solidFill>
              </a:rPr>
              <a:t>Bir Döneme İlişkin SGK Bildiriminin İlk Defa Verilmesi </a:t>
            </a:r>
            <a:r>
              <a:rPr lang="tr-TR" sz="1600" b="1" u="sng" dirty="0" smtClean="0">
                <a:solidFill>
                  <a:srgbClr val="FF0000"/>
                </a:solidFill>
              </a:rPr>
              <a:t>ÖRNEK</a:t>
            </a:r>
            <a:r>
              <a:rPr lang="tr-TR" sz="1200" dirty="0"/>
              <a:t/>
            </a:r>
            <a:br>
              <a:rPr lang="tr-TR" sz="1200" dirty="0"/>
            </a:br>
            <a:r>
              <a:rPr lang="tr-TR" sz="1200" dirty="0"/>
              <a:t>Bir döneme ilişkin beyanname ilk defa veriliyorsa yalnızca “Sigortalı Çalışan Bilgileri (Kapsar Nitelikli)” tablosu doldurulacaktır. Önceki beyannameden farklar tablosu boş bırakılacaktır. </a:t>
            </a:r>
            <a:r>
              <a:rPr lang="tr-TR" sz="1200" dirty="0" smtClean="0"/>
              <a:t> </a:t>
            </a:r>
            <a:br>
              <a:rPr lang="tr-TR" sz="1200" dirty="0" smtClean="0"/>
            </a:br>
            <a:r>
              <a:rPr lang="tr-TR" sz="1200" dirty="0"/>
              <a:t/>
            </a:r>
            <a:br>
              <a:rPr lang="tr-TR" sz="1200" dirty="0"/>
            </a:br>
            <a:r>
              <a:rPr lang="tr-TR" sz="1200" b="1" dirty="0"/>
              <a:t>Örnek: Mükellef A, Haziran/2016 dönemi muhtasar ve prim hizmet beyannamesinde bir işyerine ilişkin 3 çalışan beyan etmiştir. </a:t>
            </a:r>
          </a:p>
        </p:txBody>
      </p:sp>
      <p:sp>
        <p:nvSpPr>
          <p:cNvPr id="4" name="object 3"/>
          <p:cNvSpPr>
            <a:spLocks noGrp="1"/>
          </p:cNvSpPr>
          <p:nvPr>
            <p:ph idx="1"/>
          </p:nvPr>
        </p:nvSpPr>
        <p:spPr>
          <a:xfrm>
            <a:off x="274320" y="1435608"/>
            <a:ext cx="11917680" cy="6922008"/>
          </a:xfrm>
          <a:prstGeom prst="rect">
            <a:avLst/>
          </a:prstGeom>
          <a:blipFill>
            <a:blip r:embed="rId2" cstate="print"/>
            <a:stretch>
              <a:fillRect/>
            </a:stretch>
          </a:blipFill>
        </p:spPr>
        <p:txBody>
          <a:bodyPr wrap="square" lIns="0" tIns="0" rIns="0" bIns="0" rtlCol="0"/>
          <a:lstStyle/>
          <a:p>
            <a:endParaRPr lang="tr-TR" dirty="0"/>
          </a:p>
        </p:txBody>
      </p:sp>
    </p:spTree>
    <p:extLst>
      <p:ext uri="{BB962C8B-B14F-4D97-AF65-F5344CB8AC3E}">
        <p14:creationId xmlns:p14="http://schemas.microsoft.com/office/powerpoint/2010/main" val="2034627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14517" y="130334"/>
            <a:ext cx="8911687" cy="1280890"/>
          </a:xfrm>
        </p:spPr>
        <p:txBody>
          <a:bodyPr>
            <a:normAutofit fontScale="90000"/>
          </a:bodyPr>
          <a:lstStyle/>
          <a:p>
            <a:r>
              <a:rPr lang="tr-TR" b="1" dirty="0" smtClean="0"/>
              <a:t>BEYANNAMENİN </a:t>
            </a:r>
            <a:r>
              <a:rPr lang="tr-TR" b="1" dirty="0"/>
              <a:t>E-BEYANNAME SİSTEMİNE GÖNDERİLMESİ </a:t>
            </a:r>
            <a:r>
              <a:rPr lang="tr-TR" dirty="0"/>
              <a:t/>
            </a:r>
            <a:br>
              <a:rPr lang="tr-TR" dirty="0"/>
            </a:br>
            <a:endParaRPr lang="tr-TR" dirty="0"/>
          </a:p>
        </p:txBody>
      </p:sp>
      <p:sp>
        <p:nvSpPr>
          <p:cNvPr id="3" name="İçerik Yer Tutucusu 2"/>
          <p:cNvSpPr>
            <a:spLocks noGrp="1"/>
          </p:cNvSpPr>
          <p:nvPr>
            <p:ph idx="1"/>
          </p:nvPr>
        </p:nvSpPr>
        <p:spPr>
          <a:xfrm>
            <a:off x="1254188" y="1146048"/>
            <a:ext cx="10633012" cy="3810000"/>
          </a:xfrm>
        </p:spPr>
        <p:txBody>
          <a:bodyPr/>
          <a:lstStyle/>
          <a:p>
            <a:r>
              <a:rPr lang="tr-TR" dirty="0"/>
              <a:t>Beyanname Düzenleme Programında veya başka bir platformda hazırlanan beyanname dosyası </a:t>
            </a:r>
            <a:r>
              <a:rPr lang="tr-TR" dirty="0" err="1"/>
              <a:t>xml</a:t>
            </a:r>
            <a:r>
              <a:rPr lang="tr-TR" dirty="0"/>
              <a:t> formatında kaydedilir. Beyanname düzenleme programında veya herhangi bir </a:t>
            </a:r>
            <a:r>
              <a:rPr lang="tr-TR" dirty="0" err="1"/>
              <a:t>zip</a:t>
            </a:r>
            <a:r>
              <a:rPr lang="tr-TR" dirty="0"/>
              <a:t> programında sıkıştırılarak paketlenir. </a:t>
            </a:r>
            <a:r>
              <a:rPr lang="tr-TR" dirty="0" smtClean="0"/>
              <a:t> </a:t>
            </a:r>
            <a:endParaRPr lang="tr-TR" dirty="0"/>
          </a:p>
          <a:p>
            <a:r>
              <a:rPr lang="tr-TR" dirty="0"/>
              <a:t>İnternet Vergi Dairesi e-Beyanname bölümüne kullanıcı kodu, parola ve şifre ile bağlanılır. Paket gönder menüsünden sisteme gönderilecek paket seçilir. “Gönder” butonuna basılarak sisteme gönderilir. </a:t>
            </a:r>
          </a:p>
        </p:txBody>
      </p:sp>
      <p:sp>
        <p:nvSpPr>
          <p:cNvPr id="4" name="object 4"/>
          <p:cNvSpPr/>
          <p:nvPr/>
        </p:nvSpPr>
        <p:spPr>
          <a:xfrm>
            <a:off x="1915667" y="3264409"/>
            <a:ext cx="8042149" cy="35935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5057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75104" y="168002"/>
            <a:ext cx="7214615" cy="285223"/>
          </a:xfrm>
          <a:prstGeom prst="rect">
            <a:avLst/>
          </a:prstGeom>
        </p:spPr>
        <p:txBody>
          <a:bodyPr vert="horz" wrap="square" lIns="0" tIns="8145" rIns="0" bIns="0" rtlCol="0">
            <a:spAutoFit/>
          </a:bodyPr>
          <a:lstStyle/>
          <a:p>
            <a:pPr marL="8145">
              <a:spcBef>
                <a:spcPts val="64"/>
              </a:spcBef>
            </a:pPr>
            <a:r>
              <a:rPr b="1" spc="-3" dirty="0">
                <a:solidFill>
                  <a:srgbClr val="000009"/>
                </a:solidFill>
                <a:latin typeface="Times New Roman"/>
                <a:cs typeface="Times New Roman"/>
              </a:rPr>
              <a:t>Sisteme gönderilen beyanname “Kontrol </a:t>
            </a:r>
            <a:r>
              <a:rPr b="1" dirty="0">
                <a:solidFill>
                  <a:srgbClr val="000009"/>
                </a:solidFill>
                <a:latin typeface="Times New Roman"/>
                <a:cs typeface="Times New Roman"/>
              </a:rPr>
              <a:t>Et” butonu ile kontrol</a:t>
            </a:r>
            <a:r>
              <a:rPr b="1" spc="32" dirty="0">
                <a:solidFill>
                  <a:srgbClr val="000009"/>
                </a:solidFill>
                <a:latin typeface="Times New Roman"/>
                <a:cs typeface="Times New Roman"/>
              </a:rPr>
              <a:t> </a:t>
            </a:r>
            <a:r>
              <a:rPr b="1" spc="-3" dirty="0">
                <a:solidFill>
                  <a:srgbClr val="000009"/>
                </a:solidFill>
                <a:latin typeface="Times New Roman"/>
                <a:cs typeface="Times New Roman"/>
              </a:rPr>
              <a:t>edilir</a:t>
            </a:r>
            <a:r>
              <a:rPr sz="1200" spc="-3" dirty="0">
                <a:solidFill>
                  <a:srgbClr val="000009"/>
                </a:solidFill>
                <a:latin typeface="Times New Roman"/>
                <a:cs typeface="Times New Roman"/>
              </a:rPr>
              <a:t>.</a:t>
            </a:r>
            <a:endParaRPr sz="1200" dirty="0">
              <a:latin typeface="Times New Roman"/>
              <a:cs typeface="Times New Roman"/>
            </a:endParaRPr>
          </a:p>
        </p:txBody>
      </p:sp>
      <p:sp>
        <p:nvSpPr>
          <p:cNvPr id="5" name="object 5"/>
          <p:cNvSpPr/>
          <p:nvPr/>
        </p:nvSpPr>
        <p:spPr>
          <a:xfrm>
            <a:off x="1682496" y="502920"/>
            <a:ext cx="9491472" cy="2596896"/>
          </a:xfrm>
          <a:prstGeom prst="rect">
            <a:avLst/>
          </a:prstGeom>
          <a:blipFill>
            <a:blip r:embed="rId2" cstate="print"/>
            <a:stretch>
              <a:fillRect/>
            </a:stretch>
          </a:blipFill>
        </p:spPr>
        <p:txBody>
          <a:bodyPr wrap="square" lIns="0" tIns="0" rIns="0" bIns="0" rtlCol="0"/>
          <a:lstStyle/>
          <a:p>
            <a:endParaRPr sz="1154"/>
          </a:p>
        </p:txBody>
      </p:sp>
      <p:sp>
        <p:nvSpPr>
          <p:cNvPr id="7" name="object 8"/>
          <p:cNvSpPr/>
          <p:nvPr/>
        </p:nvSpPr>
        <p:spPr>
          <a:xfrm>
            <a:off x="1682497" y="3149511"/>
            <a:ext cx="9637776" cy="349817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43616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object 9"/>
          <p:cNvSpPr/>
          <p:nvPr/>
        </p:nvSpPr>
        <p:spPr>
          <a:xfrm>
            <a:off x="301752" y="0"/>
            <a:ext cx="11704320" cy="6757416"/>
          </a:xfrm>
          <a:prstGeom prst="rect">
            <a:avLst/>
          </a:prstGeom>
          <a:blipFill>
            <a:blip r:embed="rId2" cstate="print"/>
            <a:stretch>
              <a:fillRect/>
            </a:stretch>
          </a:blipFill>
        </p:spPr>
        <p:txBody>
          <a:bodyPr wrap="square" lIns="0" tIns="0" rIns="0" bIns="0" rtlCol="0"/>
          <a:lstStyle/>
          <a:p>
            <a:endParaRPr/>
          </a:p>
        </p:txBody>
      </p:sp>
      <p:sp>
        <p:nvSpPr>
          <p:cNvPr id="3" name="Yukarı Ok 2"/>
          <p:cNvSpPr/>
          <p:nvPr/>
        </p:nvSpPr>
        <p:spPr>
          <a:xfrm>
            <a:off x="1325880" y="5596128"/>
            <a:ext cx="475488" cy="8778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24662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object 3"/>
          <p:cNvSpPr>
            <a:spLocks noGrp="1"/>
          </p:cNvSpPr>
          <p:nvPr>
            <p:ph idx="1"/>
          </p:nvPr>
        </p:nvSpPr>
        <p:spPr>
          <a:xfrm>
            <a:off x="347472" y="109728"/>
            <a:ext cx="11844528" cy="6547104"/>
          </a:xfrm>
          <a:prstGeom prst="rect">
            <a:avLst/>
          </a:prstGeom>
          <a:blipFill>
            <a:blip r:embed="rId2" cstate="print"/>
            <a:stretch>
              <a:fillRect/>
            </a:stretch>
          </a:blipFill>
        </p:spPr>
        <p:txBody>
          <a:bodyPr wrap="square" lIns="0" tIns="0" rIns="0" bIns="0" rtlCol="0"/>
          <a:lstStyle/>
          <a:p>
            <a:endParaRPr lang="tr-TR" dirty="0"/>
          </a:p>
        </p:txBody>
      </p:sp>
      <p:sp>
        <p:nvSpPr>
          <p:cNvPr id="5" name="Sağ Ok 4"/>
          <p:cNvSpPr/>
          <p:nvPr/>
        </p:nvSpPr>
        <p:spPr>
          <a:xfrm rot="2460973">
            <a:off x="3017521" y="4526281"/>
            <a:ext cx="1453896" cy="5943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426464" y="2606040"/>
            <a:ext cx="9848088" cy="11155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solidFill>
                  <a:srgbClr val="FF0000"/>
                </a:solidFill>
              </a:rPr>
              <a:t>Görüldüğü Üzere SGK-Muhtasar Beyannamesinin Gönderilmesi, </a:t>
            </a:r>
            <a:r>
              <a:rPr lang="tr-TR" b="1" dirty="0" err="1" smtClean="0">
                <a:solidFill>
                  <a:srgbClr val="FF0000"/>
                </a:solidFill>
              </a:rPr>
              <a:t>Şuanki</a:t>
            </a:r>
            <a:r>
              <a:rPr lang="tr-TR" b="1" dirty="0" smtClean="0">
                <a:solidFill>
                  <a:srgbClr val="FF0000"/>
                </a:solidFill>
              </a:rPr>
              <a:t> Muhtasar Beyanname Gönderimi ile aynı şekilde</a:t>
            </a:r>
            <a:endParaRPr lang="tr-TR" b="1" dirty="0">
              <a:solidFill>
                <a:srgbClr val="FF0000"/>
              </a:solidFill>
            </a:endParaRPr>
          </a:p>
        </p:txBody>
      </p:sp>
    </p:spTree>
    <p:extLst>
      <p:ext uri="{BB962C8B-B14F-4D97-AF65-F5344CB8AC3E}">
        <p14:creationId xmlns:p14="http://schemas.microsoft.com/office/powerpoint/2010/main" val="4064054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9110" y="99854"/>
            <a:ext cx="8911687" cy="677386"/>
          </a:xfrm>
        </p:spPr>
        <p:txBody>
          <a:bodyPr/>
          <a:lstStyle/>
          <a:p>
            <a:r>
              <a:rPr lang="tr-TR" b="1" spc="-5" dirty="0">
                <a:solidFill>
                  <a:srgbClr val="000009"/>
                </a:solidFill>
                <a:latin typeface="Calibri"/>
                <a:cs typeface="Calibri"/>
              </a:rPr>
              <a:t>TAHAKKUKLARIN</a:t>
            </a:r>
            <a:r>
              <a:rPr lang="tr-TR" b="1" spc="-10" dirty="0">
                <a:solidFill>
                  <a:srgbClr val="000009"/>
                </a:solidFill>
                <a:latin typeface="Calibri"/>
                <a:cs typeface="Calibri"/>
              </a:rPr>
              <a:t> </a:t>
            </a:r>
            <a:r>
              <a:rPr lang="tr-TR" b="1" spc="-5" dirty="0" smtClean="0">
                <a:solidFill>
                  <a:srgbClr val="000009"/>
                </a:solidFill>
                <a:latin typeface="Calibri"/>
                <a:cs typeface="Calibri"/>
              </a:rPr>
              <a:t>ONAYLANMASI</a:t>
            </a:r>
            <a:endParaRPr lang="tr-TR" dirty="0"/>
          </a:p>
        </p:txBody>
      </p:sp>
      <p:sp>
        <p:nvSpPr>
          <p:cNvPr id="3" name="İçerik Yer Tutucusu 2"/>
          <p:cNvSpPr>
            <a:spLocks noGrp="1"/>
          </p:cNvSpPr>
          <p:nvPr>
            <p:ph idx="1"/>
          </p:nvPr>
        </p:nvSpPr>
        <p:spPr>
          <a:xfrm>
            <a:off x="1225295" y="777240"/>
            <a:ext cx="10279316" cy="2962656"/>
          </a:xfrm>
        </p:spPr>
        <p:txBody>
          <a:bodyPr>
            <a:normAutofit/>
          </a:bodyPr>
          <a:lstStyle/>
          <a:p>
            <a:pPr marL="12700" marR="5080" indent="456565" algn="just">
              <a:lnSpc>
                <a:spcPct val="104200"/>
              </a:lnSpc>
              <a:spcBef>
                <a:spcPts val="860"/>
              </a:spcBef>
            </a:pPr>
            <a:r>
              <a:rPr lang="tr-TR" spc="-5" dirty="0" smtClean="0">
                <a:solidFill>
                  <a:srgbClr val="000009"/>
                </a:solidFill>
                <a:latin typeface="Times New Roman"/>
                <a:cs typeface="Times New Roman"/>
              </a:rPr>
              <a:t>Sisteme </a:t>
            </a:r>
            <a:r>
              <a:rPr lang="tr-TR" spc="-5" dirty="0">
                <a:solidFill>
                  <a:srgbClr val="000009"/>
                </a:solidFill>
                <a:latin typeface="Times New Roman"/>
                <a:cs typeface="Times New Roman"/>
              </a:rPr>
              <a:t>gönderilen beyannamelerde vergi kesintilerine </a:t>
            </a:r>
            <a:r>
              <a:rPr lang="tr-TR" dirty="0">
                <a:solidFill>
                  <a:srgbClr val="000009"/>
                </a:solidFill>
                <a:latin typeface="Times New Roman"/>
                <a:cs typeface="Times New Roman"/>
              </a:rPr>
              <a:t>ilişkin </a:t>
            </a:r>
            <a:r>
              <a:rPr lang="tr-TR" spc="-5" dirty="0">
                <a:solidFill>
                  <a:srgbClr val="000009"/>
                </a:solidFill>
                <a:latin typeface="Times New Roman"/>
                <a:cs typeface="Times New Roman"/>
              </a:rPr>
              <a:t>hata olmaması </a:t>
            </a:r>
            <a:r>
              <a:rPr lang="tr-TR" dirty="0">
                <a:solidFill>
                  <a:srgbClr val="000009"/>
                </a:solidFill>
                <a:latin typeface="Times New Roman"/>
                <a:cs typeface="Times New Roman"/>
              </a:rPr>
              <a:t>durumunda  bir </a:t>
            </a:r>
            <a:r>
              <a:rPr lang="tr-TR" spc="-5" dirty="0">
                <a:solidFill>
                  <a:srgbClr val="000009"/>
                </a:solidFill>
                <a:latin typeface="Times New Roman"/>
                <a:cs typeface="Times New Roman"/>
              </a:rPr>
              <a:t>adet tahakkuk fişi </a:t>
            </a:r>
            <a:r>
              <a:rPr lang="tr-TR" dirty="0">
                <a:solidFill>
                  <a:srgbClr val="000009"/>
                </a:solidFill>
                <a:latin typeface="Times New Roman"/>
                <a:cs typeface="Times New Roman"/>
              </a:rPr>
              <a:t>elektronik </a:t>
            </a:r>
            <a:r>
              <a:rPr lang="tr-TR" spc="-5" dirty="0">
                <a:solidFill>
                  <a:srgbClr val="000009"/>
                </a:solidFill>
                <a:latin typeface="Times New Roman"/>
                <a:cs typeface="Times New Roman"/>
              </a:rPr>
              <a:t>ortamda mükellefe</a:t>
            </a:r>
            <a:r>
              <a:rPr lang="tr-TR" spc="25" dirty="0">
                <a:solidFill>
                  <a:srgbClr val="000009"/>
                </a:solidFill>
                <a:latin typeface="Times New Roman"/>
                <a:cs typeface="Times New Roman"/>
              </a:rPr>
              <a:t> </a:t>
            </a:r>
            <a:r>
              <a:rPr lang="tr-TR" spc="-5" dirty="0">
                <a:solidFill>
                  <a:srgbClr val="000009"/>
                </a:solidFill>
                <a:latin typeface="Times New Roman"/>
                <a:cs typeface="Times New Roman"/>
              </a:rPr>
              <a:t>gösterilir.</a:t>
            </a:r>
            <a:endParaRPr lang="tr-TR" dirty="0">
              <a:latin typeface="Times New Roman"/>
              <a:cs typeface="Times New Roman"/>
            </a:endParaRPr>
          </a:p>
          <a:p>
            <a:pPr>
              <a:lnSpc>
                <a:spcPct val="100000"/>
              </a:lnSpc>
              <a:spcBef>
                <a:spcPts val="50"/>
              </a:spcBef>
            </a:pPr>
            <a:endParaRPr lang="tr-TR" sz="2000" dirty="0">
              <a:latin typeface="Times New Roman"/>
              <a:cs typeface="Times New Roman"/>
            </a:endParaRPr>
          </a:p>
          <a:p>
            <a:pPr marL="12700" marR="5080" indent="456565" algn="just">
              <a:lnSpc>
                <a:spcPct val="103299"/>
              </a:lnSpc>
              <a:spcBef>
                <a:spcPts val="5"/>
              </a:spcBef>
            </a:pPr>
            <a:r>
              <a:rPr lang="tr-TR" spc="-5" dirty="0">
                <a:solidFill>
                  <a:srgbClr val="000009"/>
                </a:solidFill>
                <a:latin typeface="Times New Roman"/>
                <a:cs typeface="Times New Roman"/>
              </a:rPr>
              <a:t>Sigortalılara </a:t>
            </a:r>
            <a:r>
              <a:rPr lang="tr-TR" dirty="0">
                <a:solidFill>
                  <a:srgbClr val="000009"/>
                </a:solidFill>
                <a:latin typeface="Times New Roman"/>
                <a:cs typeface="Times New Roman"/>
              </a:rPr>
              <a:t>ilişkin prim ve hizmet </a:t>
            </a:r>
            <a:r>
              <a:rPr lang="tr-TR" spc="-5" dirty="0">
                <a:solidFill>
                  <a:srgbClr val="000009"/>
                </a:solidFill>
                <a:latin typeface="Times New Roman"/>
                <a:cs typeface="Times New Roman"/>
              </a:rPr>
              <a:t>bildirimleri </a:t>
            </a:r>
            <a:r>
              <a:rPr lang="tr-TR" dirty="0">
                <a:solidFill>
                  <a:srgbClr val="000009"/>
                </a:solidFill>
                <a:latin typeface="Times New Roman"/>
                <a:cs typeface="Times New Roman"/>
              </a:rPr>
              <a:t>bölümü için, </a:t>
            </a:r>
            <a:r>
              <a:rPr lang="tr-TR" spc="-5" dirty="0">
                <a:solidFill>
                  <a:srgbClr val="000009"/>
                </a:solidFill>
                <a:latin typeface="Times New Roman"/>
                <a:cs typeface="Times New Roman"/>
              </a:rPr>
              <a:t>sisteme girilen bilgilerde  hata olmaması durumunda, mükellefin </a:t>
            </a:r>
            <a:r>
              <a:rPr lang="tr-TR" dirty="0">
                <a:solidFill>
                  <a:srgbClr val="000009"/>
                </a:solidFill>
                <a:latin typeface="Times New Roman"/>
                <a:cs typeface="Times New Roman"/>
              </a:rPr>
              <a:t>durumuna </a:t>
            </a:r>
            <a:r>
              <a:rPr lang="tr-TR" spc="-5" dirty="0">
                <a:solidFill>
                  <a:srgbClr val="000009"/>
                </a:solidFill>
                <a:latin typeface="Times New Roman"/>
                <a:cs typeface="Times New Roman"/>
              </a:rPr>
              <a:t>uygun olarak, en az </a:t>
            </a:r>
            <a:r>
              <a:rPr lang="tr-TR" dirty="0">
                <a:solidFill>
                  <a:srgbClr val="000009"/>
                </a:solidFill>
                <a:latin typeface="Times New Roman"/>
                <a:cs typeface="Times New Roman"/>
              </a:rPr>
              <a:t>bir tane </a:t>
            </a:r>
            <a:r>
              <a:rPr lang="tr-TR" spc="-5" dirty="0">
                <a:solidFill>
                  <a:srgbClr val="000009"/>
                </a:solidFill>
                <a:latin typeface="Times New Roman"/>
                <a:cs typeface="Times New Roman"/>
              </a:rPr>
              <a:t>olmak üzere </a:t>
            </a:r>
            <a:r>
              <a:rPr lang="tr-TR" dirty="0">
                <a:solidFill>
                  <a:srgbClr val="000009"/>
                </a:solidFill>
                <a:latin typeface="Times New Roman"/>
                <a:cs typeface="Times New Roman"/>
              </a:rPr>
              <a:t>tüm  </a:t>
            </a:r>
            <a:r>
              <a:rPr lang="tr-TR" spc="-5" dirty="0">
                <a:solidFill>
                  <a:srgbClr val="000009"/>
                </a:solidFill>
                <a:latin typeface="Times New Roman"/>
                <a:cs typeface="Times New Roman"/>
              </a:rPr>
              <a:t>tahakkuk fişleri elektronik ortamda </a:t>
            </a:r>
            <a:r>
              <a:rPr lang="tr-TR" dirty="0">
                <a:solidFill>
                  <a:srgbClr val="000009"/>
                </a:solidFill>
                <a:latin typeface="Times New Roman"/>
                <a:cs typeface="Times New Roman"/>
              </a:rPr>
              <a:t>mükellefe</a:t>
            </a:r>
            <a:r>
              <a:rPr lang="tr-TR" spc="25" dirty="0">
                <a:solidFill>
                  <a:srgbClr val="000009"/>
                </a:solidFill>
                <a:latin typeface="Times New Roman"/>
                <a:cs typeface="Times New Roman"/>
              </a:rPr>
              <a:t> </a:t>
            </a:r>
            <a:r>
              <a:rPr lang="tr-TR" spc="-5" dirty="0">
                <a:solidFill>
                  <a:srgbClr val="000009"/>
                </a:solidFill>
                <a:latin typeface="Times New Roman"/>
                <a:cs typeface="Times New Roman"/>
              </a:rPr>
              <a:t>gösterilir.</a:t>
            </a:r>
            <a:endParaRPr lang="tr-TR" dirty="0">
              <a:latin typeface="Times New Roman"/>
              <a:cs typeface="Times New Roman"/>
            </a:endParaRPr>
          </a:p>
          <a:p>
            <a:pPr marL="12700" marR="5080" indent="456565" algn="just">
              <a:lnSpc>
                <a:spcPct val="103400"/>
              </a:lnSpc>
              <a:spcBef>
                <a:spcPts val="5"/>
              </a:spcBef>
            </a:pPr>
            <a:r>
              <a:rPr lang="tr-TR" spc="-5" dirty="0" smtClean="0">
                <a:solidFill>
                  <a:srgbClr val="000009"/>
                </a:solidFill>
                <a:latin typeface="Times New Roman"/>
                <a:cs typeface="Times New Roman"/>
              </a:rPr>
              <a:t>Oluşan </a:t>
            </a:r>
            <a:r>
              <a:rPr lang="tr-TR" spc="-5" dirty="0">
                <a:solidFill>
                  <a:srgbClr val="000009"/>
                </a:solidFill>
                <a:latin typeface="Times New Roman"/>
                <a:cs typeface="Times New Roman"/>
              </a:rPr>
              <a:t>tahakkuklar mükellef tarafından “Onay” </a:t>
            </a:r>
            <a:r>
              <a:rPr lang="tr-TR" dirty="0">
                <a:solidFill>
                  <a:srgbClr val="000009"/>
                </a:solidFill>
                <a:latin typeface="Times New Roman"/>
                <a:cs typeface="Times New Roman"/>
              </a:rPr>
              <a:t>tuşuna </a:t>
            </a:r>
            <a:r>
              <a:rPr lang="tr-TR" spc="-5" dirty="0">
                <a:solidFill>
                  <a:srgbClr val="000009"/>
                </a:solidFill>
                <a:latin typeface="Times New Roman"/>
                <a:cs typeface="Times New Roman"/>
              </a:rPr>
              <a:t>veya “Özel Onay” </a:t>
            </a:r>
            <a:r>
              <a:rPr lang="tr-TR" dirty="0">
                <a:solidFill>
                  <a:srgbClr val="000009"/>
                </a:solidFill>
                <a:latin typeface="Times New Roman"/>
                <a:cs typeface="Times New Roman"/>
              </a:rPr>
              <a:t>tuşuna  </a:t>
            </a:r>
            <a:r>
              <a:rPr lang="tr-TR" spc="-5" dirty="0">
                <a:solidFill>
                  <a:srgbClr val="000009"/>
                </a:solidFill>
                <a:latin typeface="Times New Roman"/>
                <a:cs typeface="Times New Roman"/>
              </a:rPr>
              <a:t>basılarak onaylanır. “Özel Onay” vergi kesintileri tahakkuku </a:t>
            </a:r>
            <a:r>
              <a:rPr lang="tr-TR" dirty="0">
                <a:solidFill>
                  <a:srgbClr val="000009"/>
                </a:solidFill>
                <a:latin typeface="Times New Roman"/>
                <a:cs typeface="Times New Roman"/>
              </a:rPr>
              <a:t>için </a:t>
            </a:r>
            <a:r>
              <a:rPr lang="tr-TR" spc="-5" dirty="0">
                <a:solidFill>
                  <a:srgbClr val="000009"/>
                </a:solidFill>
                <a:latin typeface="Times New Roman"/>
                <a:cs typeface="Times New Roman"/>
              </a:rPr>
              <a:t>sonuç doğurmakta </a:t>
            </a:r>
            <a:r>
              <a:rPr lang="tr-TR" dirty="0">
                <a:solidFill>
                  <a:srgbClr val="000009"/>
                </a:solidFill>
                <a:latin typeface="Times New Roman"/>
                <a:cs typeface="Times New Roman"/>
              </a:rPr>
              <a:t>olup,  </a:t>
            </a:r>
            <a:r>
              <a:rPr lang="tr-TR" b="1" spc="-5" dirty="0">
                <a:solidFill>
                  <a:srgbClr val="000009"/>
                </a:solidFill>
                <a:latin typeface="Times New Roman"/>
                <a:cs typeface="Times New Roman"/>
              </a:rPr>
              <a:t>sigortalılara </a:t>
            </a:r>
            <a:r>
              <a:rPr lang="tr-TR" b="1" dirty="0">
                <a:solidFill>
                  <a:srgbClr val="000009"/>
                </a:solidFill>
                <a:latin typeface="Times New Roman"/>
                <a:cs typeface="Times New Roman"/>
              </a:rPr>
              <a:t>ilişkin </a:t>
            </a:r>
            <a:r>
              <a:rPr lang="tr-TR" b="1" spc="-5" dirty="0">
                <a:solidFill>
                  <a:srgbClr val="000009"/>
                </a:solidFill>
                <a:latin typeface="Times New Roman"/>
                <a:cs typeface="Times New Roman"/>
              </a:rPr>
              <a:t>tahakkuklar açısından “Onay” </a:t>
            </a:r>
            <a:r>
              <a:rPr lang="tr-TR" b="1" dirty="0">
                <a:solidFill>
                  <a:srgbClr val="000009"/>
                </a:solidFill>
                <a:latin typeface="Times New Roman"/>
                <a:cs typeface="Times New Roman"/>
              </a:rPr>
              <a:t>ve </a:t>
            </a:r>
            <a:r>
              <a:rPr lang="tr-TR" b="1" spc="-5" dirty="0">
                <a:solidFill>
                  <a:srgbClr val="000009"/>
                </a:solidFill>
                <a:latin typeface="Times New Roman"/>
                <a:cs typeface="Times New Roman"/>
              </a:rPr>
              <a:t>“Özel Onay” arasında </a:t>
            </a:r>
            <a:r>
              <a:rPr lang="tr-TR" b="1" dirty="0">
                <a:solidFill>
                  <a:srgbClr val="000009"/>
                </a:solidFill>
                <a:latin typeface="Times New Roman"/>
                <a:cs typeface="Times New Roman"/>
              </a:rPr>
              <a:t>bir </a:t>
            </a:r>
            <a:r>
              <a:rPr lang="tr-TR" b="1" spc="-5" dirty="0">
                <a:solidFill>
                  <a:srgbClr val="000009"/>
                </a:solidFill>
                <a:latin typeface="Times New Roman"/>
                <a:cs typeface="Times New Roman"/>
              </a:rPr>
              <a:t>fark  bulunmamaktadır.</a:t>
            </a:r>
            <a:endParaRPr lang="tr-TR" b="1" dirty="0">
              <a:latin typeface="Times New Roman"/>
              <a:cs typeface="Times New Roman"/>
            </a:endParaRPr>
          </a:p>
          <a:p>
            <a:endParaRPr lang="tr-TR" b="1" dirty="0"/>
          </a:p>
        </p:txBody>
      </p:sp>
      <p:sp>
        <p:nvSpPr>
          <p:cNvPr id="4" name="object 4"/>
          <p:cNvSpPr/>
          <p:nvPr/>
        </p:nvSpPr>
        <p:spPr>
          <a:xfrm>
            <a:off x="109728" y="3438144"/>
            <a:ext cx="11996928" cy="3419856"/>
          </a:xfrm>
          <a:prstGeom prst="rect">
            <a:avLst/>
          </a:prstGeom>
          <a:blipFill>
            <a:blip r:embed="rId2" cstate="print"/>
            <a:stretch>
              <a:fillRect/>
            </a:stretch>
          </a:blipFill>
          <a:ln>
            <a:solidFill>
              <a:srgbClr val="FF0000"/>
            </a:solidFill>
          </a:ln>
        </p:spPr>
        <p:txBody>
          <a:bodyPr wrap="square" lIns="0" tIns="0" rIns="0" bIns="0" rtlCol="0"/>
          <a:lstStyle/>
          <a:p>
            <a:r>
              <a:rPr lang="tr-TR" dirty="0" smtClean="0"/>
              <a:t>s</a:t>
            </a:r>
            <a:endParaRPr dirty="0"/>
          </a:p>
        </p:txBody>
      </p:sp>
      <p:sp>
        <p:nvSpPr>
          <p:cNvPr id="5" name="Aşağı Ok 4"/>
          <p:cNvSpPr/>
          <p:nvPr/>
        </p:nvSpPr>
        <p:spPr>
          <a:xfrm>
            <a:off x="635507" y="4956048"/>
            <a:ext cx="1179576" cy="128016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şağı Ok 5"/>
          <p:cNvSpPr/>
          <p:nvPr/>
        </p:nvSpPr>
        <p:spPr>
          <a:xfrm>
            <a:off x="10480547" y="4797552"/>
            <a:ext cx="1179576" cy="1280160"/>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93775" y="6400800"/>
            <a:ext cx="10844785"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solidFill>
                  <a:srgbClr val="FF0000"/>
                </a:solidFill>
              </a:rPr>
              <a:t>MPHB Beyannamesi onaylandıktan sonra TEK Beyanname İKİ </a:t>
            </a:r>
            <a:r>
              <a:rPr lang="tr-TR" b="1" dirty="0" err="1" smtClean="0">
                <a:solidFill>
                  <a:srgbClr val="FF0000"/>
                </a:solidFill>
              </a:rPr>
              <a:t>Tahakuk</a:t>
            </a:r>
            <a:r>
              <a:rPr lang="tr-TR" b="1" dirty="0" smtClean="0">
                <a:solidFill>
                  <a:srgbClr val="FF0000"/>
                </a:solidFill>
              </a:rPr>
              <a:t> çıkmaktadır.</a:t>
            </a:r>
            <a:endParaRPr lang="tr-TR" b="1" dirty="0">
              <a:solidFill>
                <a:srgbClr val="FF0000"/>
              </a:solidFill>
            </a:endParaRPr>
          </a:p>
        </p:txBody>
      </p:sp>
    </p:spTree>
    <p:extLst>
      <p:ext uri="{BB962C8B-B14F-4D97-AF65-F5344CB8AC3E}">
        <p14:creationId xmlns:p14="http://schemas.microsoft.com/office/powerpoint/2010/main" val="2251794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4205" y="66326"/>
            <a:ext cx="8911687" cy="1280890"/>
          </a:xfrm>
        </p:spPr>
        <p:txBody>
          <a:bodyPr>
            <a:normAutofit fontScale="90000"/>
          </a:bodyPr>
          <a:lstStyle/>
          <a:p>
            <a:r>
              <a:rPr lang="tr-TR" b="1" dirty="0"/>
              <a:t>Muhtasar Ve Prim Hizmet Beyannamesi </a:t>
            </a:r>
            <a:r>
              <a:rPr lang="tr-TR" b="1" dirty="0" smtClean="0"/>
              <a:t>Onaylamasıyla </a:t>
            </a:r>
            <a:r>
              <a:rPr lang="tr-TR" b="1" dirty="0"/>
              <a:t>Birlikte Kaç adet Tahakkuk Fişi ve Ne Şekilde Düzenlenecektir? </a:t>
            </a:r>
            <a:endParaRPr lang="tr-TR" dirty="0"/>
          </a:p>
        </p:txBody>
      </p:sp>
      <p:sp>
        <p:nvSpPr>
          <p:cNvPr id="3" name="İçerik Yer Tutucusu 2"/>
          <p:cNvSpPr>
            <a:spLocks noGrp="1"/>
          </p:cNvSpPr>
          <p:nvPr>
            <p:ph idx="1"/>
          </p:nvPr>
        </p:nvSpPr>
        <p:spPr>
          <a:xfrm>
            <a:off x="987552" y="1755648"/>
            <a:ext cx="10661904" cy="4864608"/>
          </a:xfrm>
        </p:spPr>
        <p:txBody>
          <a:bodyPr>
            <a:normAutofit/>
          </a:bodyPr>
          <a:lstStyle/>
          <a:p>
            <a:r>
              <a:rPr lang="tr-TR" dirty="0"/>
              <a:t>Muhtasar ve Prim Hizmet Beyannamesi ile beyan edilen vergi kesintileri ile sigortalıların prime esas kazanç ve hizmet bilgileri için </a:t>
            </a:r>
            <a:r>
              <a:rPr lang="tr-TR" b="1" u="sng" dirty="0">
                <a:solidFill>
                  <a:srgbClr val="FF0000"/>
                </a:solidFill>
              </a:rPr>
              <a:t>ayrı ayrı tahakkuk fişi kesilmiş olacaktır</a:t>
            </a:r>
            <a:r>
              <a:rPr lang="tr-TR" dirty="0"/>
              <a:t>. </a:t>
            </a:r>
            <a:r>
              <a:rPr lang="tr-TR" b="1" dirty="0"/>
              <a:t>Ödeme süreleri farklı olan iki ayrı tahakkuk kesilecektir</a:t>
            </a:r>
            <a:r>
              <a:rPr lang="tr-TR" b="1" dirty="0">
                <a:solidFill>
                  <a:srgbClr val="FF0000"/>
                </a:solidFill>
              </a:rPr>
              <a:t>. </a:t>
            </a:r>
            <a:r>
              <a:rPr lang="tr-TR" b="1" dirty="0" smtClean="0">
                <a:solidFill>
                  <a:srgbClr val="FF0000"/>
                </a:solidFill>
              </a:rPr>
              <a:t>(SGK Ayın sonu, Muhtasar 26’sı)</a:t>
            </a:r>
          </a:p>
          <a:p>
            <a:r>
              <a:rPr lang="tr-TR" dirty="0"/>
              <a:t>Prime esas kazanç ve hizmet bilgileri, Muhtasar ve Prim Hizmet Beyannamesi ile elektronik ortamda gönderilirken beyannameyi gönderen tarafından beyannamenin ilgili alanlarında yer alan </a:t>
            </a:r>
            <a:r>
              <a:rPr lang="tr-TR" b="1" dirty="0"/>
              <a:t>asıl/ek/iptal seçeneklerinden işverenin durumuna uygun olanını her bir işyeri için sigortalı bazında </a:t>
            </a:r>
            <a:r>
              <a:rPr lang="tr-TR" b="1" dirty="0" smtClean="0"/>
              <a:t>belirtilecektir</a:t>
            </a:r>
          </a:p>
          <a:p>
            <a:r>
              <a:rPr lang="tr-TR" dirty="0"/>
              <a:t>Beyannamenin onaylanması ile birlikte Muhtasar beyannameye ait vergi kesintilerine ilişkin tahakkuk fişi düzenlenecektir. </a:t>
            </a:r>
            <a:endParaRPr lang="tr-TR" dirty="0" smtClean="0"/>
          </a:p>
          <a:p>
            <a:r>
              <a:rPr lang="tr-TR" dirty="0" smtClean="0"/>
              <a:t>SGK mevzuatı için ise emekliler için ayrı bir tahakkuk fişi diğer tüm sigorta kollarına tabi olanlar için ayrı bir tahakkuk fişi düzenlenecektir. Yine şirket bünyesinde çeşitli teşvik kanunları </a:t>
            </a:r>
            <a:r>
              <a:rPr lang="tr-TR" b="1" dirty="0" smtClean="0">
                <a:solidFill>
                  <a:srgbClr val="FF0000"/>
                </a:solidFill>
              </a:rPr>
              <a:t>(</a:t>
            </a:r>
            <a:r>
              <a:rPr lang="tr-TR" b="1" dirty="0">
                <a:solidFill>
                  <a:srgbClr val="FF0000"/>
                </a:solidFill>
              </a:rPr>
              <a:t>Örn:5510-6111-0687-1687-SGDP </a:t>
            </a:r>
            <a:r>
              <a:rPr lang="tr-TR" b="1" dirty="0" smtClean="0">
                <a:solidFill>
                  <a:srgbClr val="FF0000"/>
                </a:solidFill>
              </a:rPr>
              <a:t>gibi) maddesine istinaden istihdam edilen personel varsa bunlar için de ayrı bir tahakkuk fişi düzenlenecektir.  </a:t>
            </a:r>
            <a:endParaRPr lang="tr-TR" b="1" dirty="0">
              <a:solidFill>
                <a:srgbClr val="FF0000"/>
              </a:solidFill>
            </a:endParaRPr>
          </a:p>
        </p:txBody>
      </p:sp>
    </p:spTree>
    <p:extLst>
      <p:ext uri="{BB962C8B-B14F-4D97-AF65-F5344CB8AC3E}">
        <p14:creationId xmlns:p14="http://schemas.microsoft.com/office/powerpoint/2010/main" val="1975757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3077" y="0"/>
            <a:ext cx="4658267" cy="859536"/>
          </a:xfrm>
        </p:spPr>
        <p:txBody>
          <a:bodyPr/>
          <a:lstStyle/>
          <a:p>
            <a:r>
              <a:rPr lang="tr-TR" b="1" dirty="0" smtClean="0">
                <a:solidFill>
                  <a:srgbClr val="FF0000"/>
                </a:solidFill>
              </a:rPr>
              <a:t>Örnek;</a:t>
            </a:r>
            <a:endParaRPr lang="tr-TR" b="1" dirty="0">
              <a:solidFill>
                <a:srgbClr val="FF0000"/>
              </a:solidFill>
            </a:endParaRPr>
          </a:p>
        </p:txBody>
      </p:sp>
      <p:sp>
        <p:nvSpPr>
          <p:cNvPr id="3" name="İçerik Yer Tutucusu 2"/>
          <p:cNvSpPr>
            <a:spLocks noGrp="1"/>
          </p:cNvSpPr>
          <p:nvPr>
            <p:ph idx="1"/>
          </p:nvPr>
        </p:nvSpPr>
        <p:spPr>
          <a:xfrm>
            <a:off x="996696" y="603504"/>
            <a:ext cx="11195304" cy="6455664"/>
          </a:xfrm>
        </p:spPr>
        <p:txBody>
          <a:bodyPr>
            <a:normAutofit/>
          </a:bodyPr>
          <a:lstStyle/>
          <a:p>
            <a:r>
              <a:rPr lang="tr-TR" dirty="0" smtClean="0"/>
              <a:t>İşlev YMM’nin Ocak/2018 döneminde </a:t>
            </a:r>
            <a:r>
              <a:rPr lang="tr-TR" dirty="0" err="1" smtClean="0"/>
              <a:t>MERKEZ’de</a:t>
            </a:r>
            <a:r>
              <a:rPr lang="tr-TR" dirty="0" smtClean="0"/>
              <a:t> </a:t>
            </a:r>
            <a:r>
              <a:rPr lang="tr-TR" dirty="0"/>
              <a:t>5510 sayılı Kanuna istinaden tüm sigorta kollarına tabi </a:t>
            </a:r>
            <a:r>
              <a:rPr lang="tr-TR" b="1" dirty="0"/>
              <a:t>6</a:t>
            </a:r>
            <a:r>
              <a:rPr lang="tr-TR" dirty="0" smtClean="0"/>
              <a:t>, SGDP tabi </a:t>
            </a:r>
            <a:r>
              <a:rPr lang="tr-TR" b="1" dirty="0"/>
              <a:t>1</a:t>
            </a:r>
            <a:r>
              <a:rPr lang="tr-TR" dirty="0"/>
              <a:t>, 4447 </a:t>
            </a:r>
            <a:r>
              <a:rPr lang="tr-TR" dirty="0" smtClean="0"/>
              <a:t>teşvikli </a:t>
            </a:r>
            <a:r>
              <a:rPr lang="tr-TR" b="1" dirty="0" smtClean="0"/>
              <a:t>4</a:t>
            </a:r>
            <a:r>
              <a:rPr lang="tr-TR" dirty="0" smtClean="0"/>
              <a:t> </a:t>
            </a:r>
            <a:r>
              <a:rPr lang="tr-TR" dirty="0"/>
              <a:t>olmak üzere toplam 11 sigortalı çalışanı </a:t>
            </a:r>
            <a:r>
              <a:rPr lang="tr-TR" b="1" dirty="0" smtClean="0"/>
              <a:t>BEYKOZ ŞUBESİNDE İSE </a:t>
            </a:r>
            <a:r>
              <a:rPr lang="tr-TR" dirty="0" smtClean="0"/>
              <a:t>3 adet </a:t>
            </a:r>
            <a:r>
              <a:rPr lang="tr-TR" dirty="0"/>
              <a:t>sigortalı çalışanı </a:t>
            </a:r>
            <a:r>
              <a:rPr lang="tr-TR" dirty="0" smtClean="0"/>
              <a:t>bulunmaktadır</a:t>
            </a:r>
            <a:r>
              <a:rPr lang="tr-TR" dirty="0"/>
              <a:t>. </a:t>
            </a:r>
            <a:endParaRPr lang="tr-TR" dirty="0" smtClean="0"/>
          </a:p>
          <a:p>
            <a:r>
              <a:rPr lang="tr-TR" dirty="0" smtClean="0"/>
              <a:t>Beyannamenin </a:t>
            </a:r>
            <a:r>
              <a:rPr lang="tr-TR" dirty="0"/>
              <a:t>onaylanmasıyla birlikte </a:t>
            </a:r>
            <a:r>
              <a:rPr lang="tr-TR" b="1" dirty="0"/>
              <a:t>İşlev YMM’nin  </a:t>
            </a:r>
            <a:r>
              <a:rPr lang="tr-TR" dirty="0"/>
              <a:t>; </a:t>
            </a:r>
          </a:p>
          <a:p>
            <a:r>
              <a:rPr lang="fi-FI" dirty="0" smtClean="0"/>
              <a:t>Vergi </a:t>
            </a:r>
            <a:r>
              <a:rPr lang="fi-FI" dirty="0"/>
              <a:t>kesintisine ilişkin </a:t>
            </a:r>
            <a:r>
              <a:rPr lang="fi-FI" b="1" dirty="0"/>
              <a:t>1 adet </a:t>
            </a:r>
            <a:r>
              <a:rPr lang="tr-TR" b="1" dirty="0" smtClean="0"/>
              <a:t> Muhtasar Tahakkuku (Kira Stopajı, Gelir Vergisi gibi)</a:t>
            </a:r>
            <a:endParaRPr lang="fi-FI" b="1" dirty="0"/>
          </a:p>
          <a:p>
            <a:r>
              <a:rPr lang="tr-TR" b="1" dirty="0"/>
              <a:t>6 </a:t>
            </a:r>
            <a:r>
              <a:rPr lang="tr-TR" dirty="0"/>
              <a:t>sigortalı 1 </a:t>
            </a:r>
            <a:r>
              <a:rPr lang="tr-TR" dirty="0" err="1"/>
              <a:t>nolu</a:t>
            </a:r>
            <a:r>
              <a:rPr lang="tr-TR" dirty="0"/>
              <a:t> belge türünü ve </a:t>
            </a:r>
            <a:r>
              <a:rPr lang="tr-TR" b="1" dirty="0"/>
              <a:t>05510</a:t>
            </a:r>
            <a:r>
              <a:rPr lang="tr-TR" dirty="0"/>
              <a:t> sayılı kanun türünü gösterir 1 adet </a:t>
            </a:r>
            <a:r>
              <a:rPr lang="tr-TR" b="1" dirty="0" smtClean="0"/>
              <a:t>(SGK </a:t>
            </a:r>
            <a:r>
              <a:rPr lang="tr-TR" b="1" dirty="0" err="1" smtClean="0"/>
              <a:t>Tahakuku</a:t>
            </a:r>
            <a:r>
              <a:rPr lang="tr-TR" b="1" dirty="0"/>
              <a:t>)</a:t>
            </a:r>
            <a:endParaRPr lang="tr-TR" b="1" dirty="0"/>
          </a:p>
          <a:p>
            <a:r>
              <a:rPr lang="tr-TR" dirty="0"/>
              <a:t>1 sigortalı 2 </a:t>
            </a:r>
            <a:r>
              <a:rPr lang="tr-TR" dirty="0" err="1"/>
              <a:t>nolu</a:t>
            </a:r>
            <a:r>
              <a:rPr lang="tr-TR" dirty="0"/>
              <a:t> belge türünü gösterir 1 adet </a:t>
            </a:r>
            <a:r>
              <a:rPr lang="tr-TR" b="1" dirty="0"/>
              <a:t>(SGK </a:t>
            </a:r>
            <a:r>
              <a:rPr lang="tr-TR" b="1" dirty="0" err="1"/>
              <a:t>Tahakuku</a:t>
            </a:r>
            <a:r>
              <a:rPr lang="tr-TR" b="1" dirty="0" smtClean="0"/>
              <a:t>)</a:t>
            </a:r>
            <a:endParaRPr lang="tr-TR" dirty="0"/>
          </a:p>
          <a:p>
            <a:r>
              <a:rPr lang="tr-TR" dirty="0"/>
              <a:t>4 sigortalı 1 </a:t>
            </a:r>
            <a:r>
              <a:rPr lang="tr-TR" dirty="0" err="1"/>
              <a:t>nolu</a:t>
            </a:r>
            <a:r>
              <a:rPr lang="tr-TR" dirty="0"/>
              <a:t> belge türünü ve 06111 sayılı kanun türünü gösterir 1 adet </a:t>
            </a:r>
            <a:r>
              <a:rPr lang="tr-TR" b="1" dirty="0"/>
              <a:t>(SGK </a:t>
            </a:r>
            <a:r>
              <a:rPr lang="tr-TR" b="1" dirty="0" err="1"/>
              <a:t>Tahakuku</a:t>
            </a:r>
            <a:r>
              <a:rPr lang="tr-TR" b="1" dirty="0" smtClean="0"/>
              <a:t>)</a:t>
            </a:r>
          </a:p>
          <a:p>
            <a:r>
              <a:rPr lang="tr-TR" b="1" dirty="0" smtClean="0"/>
              <a:t>Beykoz Şubesindeki 3 </a:t>
            </a:r>
            <a:r>
              <a:rPr lang="tr-TR" dirty="0"/>
              <a:t>sigortalı </a:t>
            </a:r>
            <a:r>
              <a:rPr lang="tr-TR" dirty="0" smtClean="0"/>
              <a:t> </a:t>
            </a:r>
            <a:r>
              <a:rPr lang="tr-TR" b="1" dirty="0"/>
              <a:t>05510</a:t>
            </a:r>
            <a:r>
              <a:rPr lang="tr-TR" dirty="0"/>
              <a:t> sayılı kanun türünü gösterir 1 adet </a:t>
            </a:r>
            <a:r>
              <a:rPr lang="tr-TR" b="1" dirty="0"/>
              <a:t>(SGK </a:t>
            </a:r>
            <a:r>
              <a:rPr lang="tr-TR" b="1" dirty="0" err="1"/>
              <a:t>Tahakuku</a:t>
            </a:r>
            <a:r>
              <a:rPr lang="tr-TR" b="1" dirty="0"/>
              <a:t>)</a:t>
            </a:r>
          </a:p>
          <a:p>
            <a:r>
              <a:rPr lang="tr-TR" b="1" dirty="0" smtClean="0">
                <a:solidFill>
                  <a:srgbClr val="00B050"/>
                </a:solidFill>
              </a:rPr>
              <a:t>Olmak </a:t>
            </a:r>
            <a:r>
              <a:rPr lang="tr-TR" b="1" dirty="0">
                <a:solidFill>
                  <a:srgbClr val="00B050"/>
                </a:solidFill>
              </a:rPr>
              <a:t>üzere toplam </a:t>
            </a:r>
            <a:r>
              <a:rPr lang="tr-TR" b="1" dirty="0" smtClean="0">
                <a:solidFill>
                  <a:srgbClr val="00B050"/>
                </a:solidFill>
              </a:rPr>
              <a:t>5 </a:t>
            </a:r>
            <a:r>
              <a:rPr lang="tr-TR" b="1" dirty="0">
                <a:solidFill>
                  <a:srgbClr val="00B050"/>
                </a:solidFill>
              </a:rPr>
              <a:t>adet tahakkuk düzenlenmiştir. </a:t>
            </a:r>
            <a:endParaRPr lang="tr-TR" b="1" dirty="0" smtClean="0">
              <a:solidFill>
                <a:srgbClr val="00B050"/>
              </a:solidFill>
            </a:endParaRPr>
          </a:p>
          <a:p>
            <a:pPr marL="0" indent="0" algn="ctr">
              <a:buNone/>
            </a:pPr>
            <a:r>
              <a:rPr lang="tr-TR" sz="2400" b="1" dirty="0" smtClean="0">
                <a:solidFill>
                  <a:srgbClr val="FF0000"/>
                </a:solidFill>
              </a:rPr>
              <a:t>Yani Eskiden olduğu gibi her bir beyan ve bildirge için AYRI Tahakkuk çıkmaktadır. </a:t>
            </a:r>
          </a:p>
          <a:p>
            <a:pPr marL="0" indent="0" algn="ctr">
              <a:buNone/>
            </a:pPr>
            <a:r>
              <a:rPr lang="tr-TR" sz="2800" b="1" u="sng" dirty="0" smtClean="0">
                <a:solidFill>
                  <a:srgbClr val="FF0000"/>
                </a:solidFill>
              </a:rPr>
              <a:t>!!!</a:t>
            </a:r>
            <a:r>
              <a:rPr lang="tr-TR" sz="2800" b="1" u="sng" dirty="0" smtClean="0">
                <a:solidFill>
                  <a:schemeClr val="tx1"/>
                </a:solidFill>
              </a:rPr>
              <a:t>ŞUBELER İÇİNDE AYRI TAHAKKUK ÇIKMAKTADIR.!!!</a:t>
            </a:r>
          </a:p>
          <a:p>
            <a:pPr marL="0" indent="0" algn="ctr">
              <a:buNone/>
            </a:pPr>
            <a:r>
              <a:rPr lang="tr-TR" sz="2000" dirty="0" smtClean="0">
                <a:solidFill>
                  <a:srgbClr val="FF0000"/>
                </a:solidFill>
              </a:rPr>
              <a:t>Ancak GİB yetkililerinin ilettiğine göre ileride TEK tahakkukta birleştirilmesi hedeflenmekteymiş…</a:t>
            </a:r>
            <a:endParaRPr lang="tr-TR" sz="2000" dirty="0">
              <a:solidFill>
                <a:srgbClr val="FF0000"/>
              </a:solidFill>
            </a:endParaRPr>
          </a:p>
        </p:txBody>
      </p:sp>
    </p:spTree>
    <p:extLst>
      <p:ext uri="{BB962C8B-B14F-4D97-AF65-F5344CB8AC3E}">
        <p14:creationId xmlns:p14="http://schemas.microsoft.com/office/powerpoint/2010/main" val="311918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97818" y="128016"/>
            <a:ext cx="9273476" cy="1609344"/>
          </a:xfrm>
        </p:spPr>
        <p:txBody>
          <a:bodyPr>
            <a:normAutofit fontScale="90000"/>
          </a:bodyPr>
          <a:lstStyle/>
          <a:p>
            <a:r>
              <a:rPr lang="tr-TR" sz="4900" b="1" dirty="0">
                <a:solidFill>
                  <a:schemeClr val="accent1"/>
                </a:solidFill>
              </a:rPr>
              <a:t>MUHTASAR VE PRİM HİZMET </a:t>
            </a:r>
            <a:r>
              <a:rPr lang="tr-TR" sz="4900" b="1" dirty="0" smtClean="0">
                <a:solidFill>
                  <a:schemeClr val="accent1"/>
                </a:solidFill>
              </a:rPr>
              <a:t>BEYANNAMESİ Nedir</a:t>
            </a:r>
            <a:r>
              <a:rPr lang="tr-TR" dirty="0">
                <a:latin typeface="Times New Roman"/>
                <a:cs typeface="Times New Roman"/>
              </a:rPr>
              <a:t/>
            </a:r>
            <a:br>
              <a:rPr lang="tr-TR" dirty="0">
                <a:latin typeface="Times New Roman"/>
                <a:cs typeface="Times New Roman"/>
              </a:rPr>
            </a:br>
            <a:endParaRPr lang="tr-TR" dirty="0"/>
          </a:p>
        </p:txBody>
      </p:sp>
      <p:sp>
        <p:nvSpPr>
          <p:cNvPr id="3" name="İçerik Yer Tutucusu 2"/>
          <p:cNvSpPr>
            <a:spLocks noGrp="1"/>
          </p:cNvSpPr>
          <p:nvPr>
            <p:ph idx="1"/>
          </p:nvPr>
        </p:nvSpPr>
        <p:spPr>
          <a:xfrm>
            <a:off x="1088136" y="1472184"/>
            <a:ext cx="10671048" cy="4919472"/>
          </a:xfrm>
        </p:spPr>
        <p:txBody>
          <a:bodyPr>
            <a:normAutofit fontScale="77500" lnSpcReduction="20000"/>
          </a:bodyPr>
          <a:lstStyle/>
          <a:p>
            <a:pPr>
              <a:lnSpc>
                <a:spcPct val="100000"/>
              </a:lnSpc>
              <a:spcBef>
                <a:spcPts val="10"/>
              </a:spcBef>
            </a:pPr>
            <a:endParaRPr lang="tr-TR" sz="3200" dirty="0" smtClean="0">
              <a:latin typeface="Times New Roman"/>
              <a:cs typeface="Times New Roman"/>
            </a:endParaRPr>
          </a:p>
          <a:p>
            <a:r>
              <a:rPr lang="tr-TR" sz="3200" dirty="0"/>
              <a:t>Muhtasar ve Prim Hizmet Beyannamesi, </a:t>
            </a:r>
            <a:r>
              <a:rPr lang="tr-TR" sz="3200" dirty="0" smtClean="0"/>
              <a:t>VERGİ kanunlarına </a:t>
            </a:r>
            <a:r>
              <a:rPr lang="tr-TR" sz="3200" dirty="0"/>
              <a:t>göre verilmesi gereken  </a:t>
            </a:r>
            <a:r>
              <a:rPr lang="tr-TR" sz="3200" b="1" dirty="0" smtClean="0"/>
              <a:t>MUHTASAR beyanname </a:t>
            </a:r>
            <a:r>
              <a:rPr lang="tr-TR" sz="3200" dirty="0"/>
              <a:t>ile </a:t>
            </a:r>
            <a:r>
              <a:rPr lang="tr-TR" sz="3200" dirty="0" smtClean="0"/>
              <a:t>5510 </a:t>
            </a:r>
            <a:r>
              <a:rPr lang="tr-TR" sz="3200" dirty="0"/>
              <a:t>sayılı Sosyal Sigortalar </a:t>
            </a:r>
            <a:r>
              <a:rPr lang="tr-TR" sz="3200" dirty="0" smtClean="0"/>
              <a:t>Kanunu </a:t>
            </a:r>
            <a:r>
              <a:rPr lang="tr-TR" sz="3200" dirty="0"/>
              <a:t>uyarınca verilmesi gereken </a:t>
            </a:r>
            <a:r>
              <a:rPr lang="tr-TR" sz="3200" b="1" dirty="0" smtClean="0"/>
              <a:t>Aylık Prim </a:t>
            </a:r>
            <a:r>
              <a:rPr lang="tr-TR" sz="3200" b="1" dirty="0"/>
              <a:t>ve </a:t>
            </a:r>
            <a:r>
              <a:rPr lang="tr-TR" sz="3200" b="1" dirty="0" smtClean="0"/>
              <a:t>Hizmet </a:t>
            </a:r>
            <a:r>
              <a:rPr lang="tr-TR" sz="3200" b="1" dirty="0"/>
              <a:t>B</a:t>
            </a:r>
            <a:r>
              <a:rPr lang="tr-TR" sz="3200" b="1" dirty="0" smtClean="0"/>
              <a:t>elgesinin </a:t>
            </a:r>
            <a:r>
              <a:rPr lang="tr-TR" sz="3200" dirty="0" smtClean="0"/>
              <a:t>(APHB) </a:t>
            </a:r>
            <a:r>
              <a:rPr lang="tr-TR" sz="3200" dirty="0"/>
              <a:t>birleştirilerek,  kesilen vergilerin matrahlarıyla birlikte sigortalının sigorta primleri ve kazançları toplamı ile  prim ödeme gün sayılarının </a:t>
            </a:r>
            <a:r>
              <a:rPr lang="tr-TR" sz="3200" dirty="0" smtClean="0"/>
              <a:t>bildirilmesidir. </a:t>
            </a:r>
          </a:p>
          <a:p>
            <a:r>
              <a:rPr lang="tr-TR" sz="3200" dirty="0" smtClean="0"/>
              <a:t>Birleştirilen beyannamenin yeni adı </a:t>
            </a:r>
            <a:r>
              <a:rPr lang="tr-TR" sz="3200" b="1" dirty="0">
                <a:solidFill>
                  <a:srgbClr val="FF0000"/>
                </a:solidFill>
              </a:rPr>
              <a:t>MUHTASAR VE PRİM HİZMET </a:t>
            </a:r>
            <a:r>
              <a:rPr lang="tr-TR" sz="3200" b="1" dirty="0" err="1" smtClean="0">
                <a:solidFill>
                  <a:srgbClr val="FF0000"/>
                </a:solidFill>
              </a:rPr>
              <a:t>BEYANNAMESİ’dir</a:t>
            </a:r>
            <a:r>
              <a:rPr lang="tr-TR" sz="3200" b="1" dirty="0" smtClean="0">
                <a:solidFill>
                  <a:srgbClr val="FF0000"/>
                </a:solidFill>
              </a:rPr>
              <a:t>.</a:t>
            </a:r>
            <a:r>
              <a:rPr lang="tr-TR" sz="1400" dirty="0">
                <a:latin typeface="Times New Roman"/>
                <a:cs typeface="Times New Roman"/>
              </a:rPr>
              <a:t/>
            </a:r>
            <a:br>
              <a:rPr lang="tr-TR" sz="1400" dirty="0">
                <a:latin typeface="Times New Roman"/>
                <a:cs typeface="Times New Roman"/>
              </a:rPr>
            </a:br>
            <a:endParaRPr lang="tr-TR" sz="3200" dirty="0" smtClean="0"/>
          </a:p>
          <a:p>
            <a:r>
              <a:rPr lang="tr-TR" sz="3200" dirty="0" smtClean="0"/>
              <a:t>Gelir </a:t>
            </a:r>
            <a:r>
              <a:rPr lang="tr-TR" sz="3200" dirty="0"/>
              <a:t>İdaresi </a:t>
            </a:r>
            <a:r>
              <a:rPr lang="tr-TR" sz="3200" dirty="0" smtClean="0"/>
              <a:t>Başkanlığı </a:t>
            </a:r>
            <a:r>
              <a:rPr lang="tr-TR" sz="3200" dirty="0"/>
              <a:t>tarafından çıkarılan MUHTASAR VE PRİM HİZMET BEYANNAMESİ GENEL </a:t>
            </a:r>
            <a:r>
              <a:rPr lang="tr-TR" sz="3200" dirty="0" err="1" smtClean="0"/>
              <a:t>TEBLİĞİ’nde</a:t>
            </a:r>
            <a:r>
              <a:rPr lang="tr-TR" sz="3200" dirty="0" smtClean="0"/>
              <a:t> </a:t>
            </a:r>
            <a:r>
              <a:rPr lang="tr-TR" sz="3200" b="1" dirty="0"/>
              <a:t>muhtasar beyanname ile aylık prim ve hizmet belgesinin birleştirilerek alınması </a:t>
            </a:r>
            <a:r>
              <a:rPr lang="tr-TR" sz="3200" dirty="0"/>
              <a:t>konusunda düzenleme ve açıklamalar </a:t>
            </a:r>
            <a:r>
              <a:rPr lang="tr-TR" sz="3200" dirty="0" smtClean="0"/>
              <a:t>yapılmıştır.</a:t>
            </a:r>
            <a:r>
              <a:rPr lang="tr-TR" sz="3200" dirty="0"/>
              <a:t>	</a:t>
            </a:r>
            <a:endParaRPr lang="tr-TR" sz="3200" dirty="0" smtClean="0"/>
          </a:p>
          <a:p>
            <a:endParaRPr lang="tr-TR" sz="2400" dirty="0"/>
          </a:p>
          <a:p>
            <a:pPr marL="0" indent="0">
              <a:buNone/>
            </a:pPr>
            <a:endParaRPr lang="tr-TR" sz="2400" dirty="0"/>
          </a:p>
        </p:txBody>
      </p:sp>
    </p:spTree>
    <p:extLst>
      <p:ext uri="{BB962C8B-B14F-4D97-AF65-F5344CB8AC3E}">
        <p14:creationId xmlns:p14="http://schemas.microsoft.com/office/powerpoint/2010/main" val="32627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889651"/>
            <a:ext cx="12192000" cy="5980176"/>
          </a:xfrm>
          <a:prstGeom prst="rect">
            <a:avLst/>
          </a:prstGeom>
          <a:blipFill>
            <a:blip r:embed="rId2" cstate="print"/>
            <a:stretch>
              <a:fillRect/>
            </a:stretch>
          </a:blipFill>
        </p:spPr>
        <p:txBody>
          <a:bodyPr wrap="square" lIns="0" tIns="0" rIns="0" bIns="0" rtlCol="0"/>
          <a:lstStyle/>
          <a:p>
            <a:endParaRPr/>
          </a:p>
        </p:txBody>
      </p:sp>
      <p:sp>
        <p:nvSpPr>
          <p:cNvPr id="6" name="Unvan 1"/>
          <p:cNvSpPr>
            <a:spLocks noGrp="1"/>
          </p:cNvSpPr>
          <p:nvPr>
            <p:ph type="title"/>
          </p:nvPr>
        </p:nvSpPr>
        <p:spPr>
          <a:xfrm>
            <a:off x="1596229" y="249206"/>
            <a:ext cx="8911687" cy="1280890"/>
          </a:xfrm>
        </p:spPr>
        <p:txBody>
          <a:bodyPr/>
          <a:lstStyle/>
          <a:p>
            <a:r>
              <a:rPr lang="tr-TR" b="1" dirty="0" err="1" smtClean="0"/>
              <a:t>MPHB’nin</a:t>
            </a:r>
            <a:r>
              <a:rPr lang="tr-TR" b="1" dirty="0" smtClean="0"/>
              <a:t> Onaylanması</a:t>
            </a:r>
            <a:endParaRPr lang="tr-TR" b="1" dirty="0"/>
          </a:p>
        </p:txBody>
      </p:sp>
      <p:sp>
        <p:nvSpPr>
          <p:cNvPr id="7" name="Yukarı Ok 6"/>
          <p:cNvSpPr/>
          <p:nvPr/>
        </p:nvSpPr>
        <p:spPr>
          <a:xfrm rot="1851422">
            <a:off x="9099736" y="4869253"/>
            <a:ext cx="1435608" cy="168529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SGK </a:t>
            </a:r>
            <a:r>
              <a:rPr lang="tr-TR" dirty="0" err="1" smtClean="0"/>
              <a:t>Tahakuku</a:t>
            </a:r>
            <a:r>
              <a:rPr lang="tr-TR" dirty="0" smtClean="0"/>
              <a:t> </a:t>
            </a:r>
            <a:endParaRPr lang="tr-TR" dirty="0"/>
          </a:p>
        </p:txBody>
      </p:sp>
      <p:sp>
        <p:nvSpPr>
          <p:cNvPr id="8" name="Yukarı Ok 7"/>
          <p:cNvSpPr/>
          <p:nvPr/>
        </p:nvSpPr>
        <p:spPr>
          <a:xfrm rot="9406636">
            <a:off x="9043209" y="2848802"/>
            <a:ext cx="1251085" cy="146190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Muhtasar</a:t>
            </a:r>
            <a:endParaRPr lang="tr-TR" dirty="0"/>
          </a:p>
        </p:txBody>
      </p:sp>
      <p:sp>
        <p:nvSpPr>
          <p:cNvPr id="9" name="Yukarı Ok 8"/>
          <p:cNvSpPr/>
          <p:nvPr/>
        </p:nvSpPr>
        <p:spPr>
          <a:xfrm rot="19515841">
            <a:off x="10768980" y="4810662"/>
            <a:ext cx="868680" cy="164789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smtClean="0"/>
              <a:t>Hizmet Listesi</a:t>
            </a:r>
            <a:endParaRPr lang="tr-TR" sz="1400" dirty="0"/>
          </a:p>
        </p:txBody>
      </p:sp>
    </p:spTree>
    <p:extLst>
      <p:ext uri="{BB962C8B-B14F-4D97-AF65-F5344CB8AC3E}">
        <p14:creationId xmlns:p14="http://schemas.microsoft.com/office/powerpoint/2010/main" val="30080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8213" y="313214"/>
            <a:ext cx="8911687" cy="1280890"/>
          </a:xfrm>
        </p:spPr>
        <p:txBody>
          <a:bodyPr/>
          <a:lstStyle/>
          <a:p>
            <a:r>
              <a:rPr lang="tr-TR" b="1" dirty="0" err="1" smtClean="0">
                <a:solidFill>
                  <a:srgbClr val="FF0000"/>
                </a:solidFill>
              </a:rPr>
              <a:t>MPHB’ne</a:t>
            </a:r>
            <a:r>
              <a:rPr lang="tr-TR" b="1" dirty="0" smtClean="0">
                <a:solidFill>
                  <a:srgbClr val="FF0000"/>
                </a:solidFill>
              </a:rPr>
              <a:t> Düzeltme Beyanı Verilmesi Durumu</a:t>
            </a:r>
            <a:endParaRPr lang="tr-TR" b="1" dirty="0">
              <a:solidFill>
                <a:srgbClr val="FF0000"/>
              </a:solidFill>
            </a:endParaRPr>
          </a:p>
        </p:txBody>
      </p:sp>
      <p:sp>
        <p:nvSpPr>
          <p:cNvPr id="3" name="İçerik Yer Tutucusu 2"/>
          <p:cNvSpPr>
            <a:spLocks noGrp="1"/>
          </p:cNvSpPr>
          <p:nvPr>
            <p:ph idx="1"/>
          </p:nvPr>
        </p:nvSpPr>
        <p:spPr>
          <a:xfrm>
            <a:off x="1216152" y="1490472"/>
            <a:ext cx="10872216" cy="5102352"/>
          </a:xfrm>
        </p:spPr>
        <p:txBody>
          <a:bodyPr>
            <a:normAutofit/>
          </a:bodyPr>
          <a:lstStyle/>
          <a:p>
            <a:r>
              <a:rPr lang="tr-TR" dirty="0" smtClean="0"/>
              <a:t>Bilindiği üzere Muhtasar Beyannamesine süresi içinde veya süresinden sonra düzeltme beyanı verilirken, düzeltmeye esas bilgiler ile birlikte TÜM Bilgiler girilerek Özel Onay ile onaylanmaktadır.</a:t>
            </a:r>
          </a:p>
          <a:p>
            <a:r>
              <a:rPr lang="tr-TR" dirty="0" smtClean="0"/>
              <a:t>SGK bildirgelerinde ise hali hazırda süresi içinde Düzeltme Beyanı yerine önce İPTAL  ardından EK bildirge verilerek düzelme işlemi yapılır. Süresinden sonra ise bu işlem ancak ilgili SGK Merkezine dilekçe ile ELDEN Yapılmaktadır.</a:t>
            </a:r>
          </a:p>
          <a:p>
            <a:r>
              <a:rPr lang="tr-TR" dirty="0" smtClean="0"/>
              <a:t>Muhtasar Prim Hizmet Beyannamesinde bu durum tamamen değişmektedir.</a:t>
            </a:r>
          </a:p>
          <a:p>
            <a:r>
              <a:rPr lang="tr-TR" sz="2200" b="1" dirty="0" smtClean="0">
                <a:solidFill>
                  <a:srgbClr val="FF0000"/>
                </a:solidFill>
              </a:rPr>
              <a:t>Artık </a:t>
            </a:r>
            <a:r>
              <a:rPr lang="tr-TR" sz="2200" b="1" dirty="0" err="1" smtClean="0">
                <a:solidFill>
                  <a:srgbClr val="FF0000"/>
                </a:solidFill>
              </a:rPr>
              <a:t>SGK’ya</a:t>
            </a:r>
            <a:r>
              <a:rPr lang="tr-TR" sz="2200" b="1" dirty="0" smtClean="0">
                <a:solidFill>
                  <a:srgbClr val="FF0000"/>
                </a:solidFill>
              </a:rPr>
              <a:t> çalışan işlerin hatalı bildirimlerine ilişkin Düzeltme Beyanı MPHB ile internet üzerinden süresinden sonra da olsa verilebilecektir. (Ocak 2018 Beyannamelerinden itibaren)</a:t>
            </a:r>
          </a:p>
          <a:p>
            <a:r>
              <a:rPr lang="tr-TR" dirty="0" smtClean="0"/>
              <a:t>Ancak, Düzeltme </a:t>
            </a:r>
            <a:r>
              <a:rPr lang="tr-TR" dirty="0"/>
              <a:t>beyannamesi gönderilmek </a:t>
            </a:r>
            <a:r>
              <a:rPr lang="tr-TR" dirty="0" smtClean="0"/>
              <a:t>istenildiğinde, </a:t>
            </a:r>
            <a:r>
              <a:rPr lang="tr-TR" b="1" dirty="0"/>
              <a:t>tabloya sadece iptal edilmek, değiştirilmek veya eklenmek istenilen bilgiler girilecektir</a:t>
            </a:r>
            <a:r>
              <a:rPr lang="tr-TR" dirty="0"/>
              <a:t>. </a:t>
            </a:r>
            <a:r>
              <a:rPr lang="tr-TR" b="1" dirty="0">
                <a:solidFill>
                  <a:srgbClr val="FF0000"/>
                </a:solidFill>
              </a:rPr>
              <a:t>Daha önce beyan edilmiş ve düzeltme beyannamesinde de aynı şekilde yer alması istenilen bilgilerin tabloya tekrar yazılmasına gerek bulunmamaktadır</a:t>
            </a:r>
            <a:r>
              <a:rPr lang="tr-TR" dirty="0"/>
              <a:t>. </a:t>
            </a:r>
            <a:endParaRPr lang="tr-TR" dirty="0"/>
          </a:p>
        </p:txBody>
      </p:sp>
    </p:spTree>
    <p:extLst>
      <p:ext uri="{BB962C8B-B14F-4D97-AF65-F5344CB8AC3E}">
        <p14:creationId xmlns:p14="http://schemas.microsoft.com/office/powerpoint/2010/main" val="2100985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2493" y="93758"/>
            <a:ext cx="8911687" cy="1280890"/>
          </a:xfrm>
        </p:spPr>
        <p:txBody>
          <a:bodyPr>
            <a:normAutofit fontScale="90000"/>
          </a:bodyPr>
          <a:lstStyle/>
          <a:p>
            <a:r>
              <a:rPr lang="tr-TR" sz="2000" b="1" dirty="0"/>
              <a:t>Örnek olarak ilk beyannamede beyan edilen 222222222 SSK sicil numaralı çalışana ilişkin olarak belge ve kanun türünde düzeltme yapılmasının gerektiği durumlarda düzeltme beyannamesi verilirken ilgili tablo aşağıdaki şekilde </a:t>
            </a:r>
            <a:r>
              <a:rPr lang="tr-TR" sz="2000" b="1" dirty="0" smtClean="0"/>
              <a:t>doldurulmalıdır</a:t>
            </a:r>
            <a:r>
              <a:rPr lang="tr-TR" sz="2000" b="1" dirty="0"/>
              <a:t>:</a:t>
            </a:r>
            <a:r>
              <a:rPr lang="tr-TR" dirty="0"/>
              <a:t> </a:t>
            </a:r>
            <a:br>
              <a:rPr lang="tr-TR" dirty="0"/>
            </a:br>
            <a:endParaRPr lang="tr-TR" dirty="0"/>
          </a:p>
        </p:txBody>
      </p:sp>
      <p:pic>
        <p:nvPicPr>
          <p:cNvPr id="4" name="Resim 3" descr="https://3.bp.blogspot.com/-4CpfiEKeWuA/WcvEoc2Z8NI/AAAAAAAAIBA/MyIvSn3bvVwc6_ZIjUHbISy-IuRJRPE4ACLcBGAs/s1600/MPHB2.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728" y="1591056"/>
            <a:ext cx="11896344" cy="5266944"/>
          </a:xfrm>
          <a:prstGeom prst="rect">
            <a:avLst/>
          </a:prstGeom>
          <a:noFill/>
          <a:ln>
            <a:noFill/>
          </a:ln>
        </p:spPr>
      </p:pic>
      <p:sp>
        <p:nvSpPr>
          <p:cNvPr id="5" name="Yukarı Ok 4"/>
          <p:cNvSpPr/>
          <p:nvPr/>
        </p:nvSpPr>
        <p:spPr>
          <a:xfrm rot="19159109">
            <a:off x="1455392" y="2190642"/>
            <a:ext cx="2212848" cy="520719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938528" y="3593592"/>
            <a:ext cx="8869680" cy="20848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İlk beyannamede diğer çalışanlara ilişkin sigortalı çalışan bilgileri beyan edilmiş olduğundan, düzeltme beyannamesinde tablonun üzerinde yer alan “Bu döneme ilişkin önceki beyannamemde/beyannamelerimde beyan ettiğim sigortalı çalışan bilgilerinin, aşağıdaki tabloda yapmış olduğum değişiklik ve eklemeler dışında aynı olduğunu beyan ederim.” </a:t>
            </a:r>
            <a:r>
              <a:rPr lang="tr-TR" b="1" u="sng" dirty="0">
                <a:solidFill>
                  <a:schemeClr val="tx1"/>
                </a:solidFill>
              </a:rPr>
              <a:t>ifadesinin kabul edildiğini gösteren kutucuğun işaretlenmesi zorunludur. </a:t>
            </a:r>
          </a:p>
          <a:p>
            <a:pPr algn="ctr"/>
            <a:endParaRPr lang="tr-TR" sz="1400" b="1" dirty="0">
              <a:solidFill>
                <a:schemeClr val="tx1"/>
              </a:solidFill>
            </a:endParaRPr>
          </a:p>
        </p:txBody>
      </p:sp>
    </p:spTree>
    <p:extLst>
      <p:ext uri="{BB962C8B-B14F-4D97-AF65-F5344CB8AC3E}">
        <p14:creationId xmlns:p14="http://schemas.microsoft.com/office/powerpoint/2010/main" val="2630363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6000" b="1" dirty="0" smtClean="0">
                <a:solidFill>
                  <a:schemeClr val="tx2">
                    <a:lumMod val="60000"/>
                    <a:lumOff val="40000"/>
                  </a:schemeClr>
                </a:solidFill>
              </a:rPr>
              <a:t>Teşekkürler…</a:t>
            </a:r>
            <a:endParaRPr lang="tr-TR" sz="6000" b="1" dirty="0">
              <a:solidFill>
                <a:schemeClr val="tx2">
                  <a:lumMod val="60000"/>
                  <a:lumOff val="40000"/>
                </a:schemeClr>
              </a:solidFill>
            </a:endParaRPr>
          </a:p>
        </p:txBody>
      </p:sp>
      <p:pic>
        <p:nvPicPr>
          <p:cNvPr id="4" name="Resim 3" descr="C:\Users\SERDAR\Pictures\logo.jpg"/>
          <p:cNvPicPr/>
          <p:nvPr/>
        </p:nvPicPr>
        <p:blipFill>
          <a:blip r:embed="rId2">
            <a:extLst>
              <a:ext uri="{28A0092B-C50C-407E-A947-70E740481C1C}">
                <a14:useLocalDpi xmlns:a14="http://schemas.microsoft.com/office/drawing/2010/main" val="0"/>
              </a:ext>
            </a:extLst>
          </a:blip>
          <a:srcRect/>
          <a:stretch>
            <a:fillRect/>
          </a:stretch>
        </p:blipFill>
        <p:spPr bwMode="auto">
          <a:xfrm>
            <a:off x="2679192" y="2966279"/>
            <a:ext cx="6108192" cy="2112264"/>
          </a:xfrm>
          <a:prstGeom prst="rect">
            <a:avLst/>
          </a:prstGeom>
          <a:ln>
            <a:noFill/>
          </a:ln>
          <a:effectLst>
            <a:softEdge rad="112500"/>
          </a:effectLst>
        </p:spPr>
      </p:pic>
    </p:spTree>
    <p:extLst>
      <p:ext uri="{BB962C8B-B14F-4D97-AF65-F5344CB8AC3E}">
        <p14:creationId xmlns:p14="http://schemas.microsoft.com/office/powerpoint/2010/main" val="91293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6193" y="329184"/>
            <a:ext cx="9968420" cy="1575816"/>
          </a:xfrm>
        </p:spPr>
        <p:txBody>
          <a:bodyPr/>
          <a:lstStyle/>
          <a:p>
            <a:r>
              <a:rPr lang="tr-TR" b="1" dirty="0">
                <a:solidFill>
                  <a:schemeClr val="accent1"/>
                </a:solidFill>
              </a:rPr>
              <a:t>MUHTASAR VE PRİM HİZMET BEYANNAMESİ </a:t>
            </a:r>
            <a:r>
              <a:rPr lang="tr-TR" b="1" dirty="0" smtClean="0">
                <a:solidFill>
                  <a:schemeClr val="accent1"/>
                </a:solidFill>
              </a:rPr>
              <a:t>AMACI;</a:t>
            </a:r>
            <a:endParaRPr lang="tr-TR" dirty="0"/>
          </a:p>
        </p:txBody>
      </p:sp>
      <p:sp>
        <p:nvSpPr>
          <p:cNvPr id="3" name="İçerik Yer Tutucusu 2"/>
          <p:cNvSpPr>
            <a:spLocks noGrp="1"/>
          </p:cNvSpPr>
          <p:nvPr>
            <p:ph idx="1"/>
          </p:nvPr>
        </p:nvSpPr>
        <p:spPr>
          <a:xfrm>
            <a:off x="786384" y="1609344"/>
            <a:ext cx="10853928" cy="4681728"/>
          </a:xfrm>
        </p:spPr>
        <p:txBody>
          <a:bodyPr/>
          <a:lstStyle/>
          <a:p>
            <a:r>
              <a:rPr lang="tr-TR" dirty="0"/>
              <a:t>Vergiye uyum maliyetlerinin azaltılması, gönüllü uyumun teşvik edilmesi ve kayıt dışı ekonomi ile mücadelede etkinliğin artırılması </a:t>
            </a:r>
            <a:endParaRPr lang="tr-TR" dirty="0" smtClean="0"/>
          </a:p>
          <a:p>
            <a:r>
              <a:rPr lang="tr-TR" dirty="0" smtClean="0"/>
              <a:t>İş yükünün hafifletilmesi</a:t>
            </a:r>
          </a:p>
          <a:p>
            <a:r>
              <a:rPr lang="tr-TR" dirty="0" smtClean="0"/>
              <a:t>İki kuruma ayrı ayrı verilen beyannamelerin birleştirilerek zamandan tasarruf </a:t>
            </a:r>
            <a:r>
              <a:rPr lang="tr-TR" dirty="0" smtClean="0"/>
              <a:t>edilmesi …………  … </a:t>
            </a:r>
            <a:r>
              <a:rPr lang="tr-TR" dirty="0" err="1" smtClean="0">
                <a:solidFill>
                  <a:srgbClr val="FF0000"/>
                </a:solidFill>
              </a:rPr>
              <a:t>GİB’</a:t>
            </a:r>
            <a:r>
              <a:rPr lang="tr-TR" dirty="0" err="1" smtClean="0"/>
              <a:t>i</a:t>
            </a:r>
            <a:r>
              <a:rPr lang="tr-TR" dirty="0" smtClean="0"/>
              <a:t> </a:t>
            </a:r>
            <a:r>
              <a:rPr lang="tr-TR" dirty="0" err="1">
                <a:solidFill>
                  <a:srgbClr val="FF0000"/>
                </a:solidFill>
              </a:rPr>
              <a:t>GİB’</a:t>
            </a:r>
            <a:r>
              <a:rPr lang="tr-TR" dirty="0" err="1"/>
              <a:t>i</a:t>
            </a:r>
            <a:r>
              <a:rPr lang="tr-TR" dirty="0"/>
              <a:t> , </a:t>
            </a:r>
            <a:r>
              <a:rPr lang="tr-TR" dirty="0" smtClean="0"/>
              <a:t>maddeler </a:t>
            </a:r>
            <a:r>
              <a:rPr lang="tr-TR" dirty="0" smtClean="0"/>
              <a:t>amaç </a:t>
            </a:r>
            <a:r>
              <a:rPr lang="tr-TR" dirty="0"/>
              <a:t>olmakla </a:t>
            </a:r>
            <a:r>
              <a:rPr lang="tr-TR" dirty="0" smtClean="0"/>
              <a:t>beraber;</a:t>
            </a:r>
          </a:p>
          <a:p>
            <a:r>
              <a:rPr lang="tr-TR" sz="2400" b="1" dirty="0" smtClean="0">
                <a:solidFill>
                  <a:srgbClr val="FF0000"/>
                </a:solidFill>
              </a:rPr>
              <a:t>Esas </a:t>
            </a:r>
            <a:r>
              <a:rPr lang="tr-TR" sz="2400" b="1" dirty="0" smtClean="0">
                <a:solidFill>
                  <a:srgbClr val="FF0000"/>
                </a:solidFill>
              </a:rPr>
              <a:t>Amaç</a:t>
            </a:r>
            <a:r>
              <a:rPr lang="tr-TR" sz="2400" b="1" dirty="0" smtClean="0"/>
              <a:t>:::</a:t>
            </a:r>
            <a:endParaRPr lang="tr-TR" sz="2400" b="1" dirty="0" smtClean="0"/>
          </a:p>
          <a:p>
            <a:r>
              <a:rPr lang="tr-TR" dirty="0" smtClean="0"/>
              <a:t> Gelir İdaresi Tarafından </a:t>
            </a:r>
            <a:r>
              <a:rPr lang="tr-TR" dirty="0" err="1" smtClean="0"/>
              <a:t>SGK’ya</a:t>
            </a:r>
            <a:r>
              <a:rPr lang="tr-TR" dirty="0" smtClean="0"/>
              <a:t> bildirilen Brüt ücret matrahlarının detaylarını öğrenmek bir anlamda </a:t>
            </a:r>
            <a:r>
              <a:rPr lang="tr-TR" b="1" dirty="0" smtClean="0">
                <a:solidFill>
                  <a:srgbClr val="FF0000"/>
                </a:solidFill>
              </a:rPr>
              <a:t>ÜCRET </a:t>
            </a:r>
            <a:r>
              <a:rPr lang="tr-TR" b="1" dirty="0" err="1" smtClean="0">
                <a:solidFill>
                  <a:srgbClr val="FF0000"/>
                </a:solidFill>
              </a:rPr>
              <a:t>BORDRO’sunun</a:t>
            </a:r>
            <a:r>
              <a:rPr lang="tr-TR" b="1" dirty="0" smtClean="0">
                <a:solidFill>
                  <a:srgbClr val="FF0000"/>
                </a:solidFill>
              </a:rPr>
              <a:t> tamamını almak</a:t>
            </a:r>
            <a:r>
              <a:rPr lang="tr-TR" dirty="0" smtClean="0">
                <a:solidFill>
                  <a:srgbClr val="FF0000"/>
                </a:solidFill>
              </a:rPr>
              <a:t>,</a:t>
            </a:r>
          </a:p>
          <a:p>
            <a:r>
              <a:rPr lang="tr-TR" dirty="0" smtClean="0"/>
              <a:t>Brüt Ücret ile Gelir Vergisi Hesaplanan Matrahın </a:t>
            </a:r>
            <a:r>
              <a:rPr lang="tr-TR" b="1" dirty="0" smtClean="0">
                <a:solidFill>
                  <a:srgbClr val="FF0000"/>
                </a:solidFill>
              </a:rPr>
              <a:t>KİŞİ BAZINDA takibi</a:t>
            </a:r>
            <a:r>
              <a:rPr lang="tr-TR" b="1" dirty="0" smtClean="0"/>
              <a:t>,</a:t>
            </a:r>
          </a:p>
          <a:p>
            <a:r>
              <a:rPr lang="tr-TR" dirty="0" smtClean="0"/>
              <a:t>Birden fazla işyerinden ücret alan kişilerin tespiti ve </a:t>
            </a:r>
            <a:r>
              <a:rPr lang="tr-TR" b="1" dirty="0" smtClean="0">
                <a:solidFill>
                  <a:srgbClr val="FF0000"/>
                </a:solidFill>
              </a:rPr>
              <a:t>HAZIR </a:t>
            </a:r>
            <a:r>
              <a:rPr lang="tr-TR" b="1" dirty="0" err="1" smtClean="0">
                <a:solidFill>
                  <a:srgbClr val="FF0000"/>
                </a:solidFill>
              </a:rPr>
              <a:t>BEYAN’ının</a:t>
            </a:r>
            <a:r>
              <a:rPr lang="tr-TR" b="1" dirty="0" smtClean="0">
                <a:solidFill>
                  <a:srgbClr val="FF0000"/>
                </a:solidFill>
              </a:rPr>
              <a:t> oluşturulmasıdır</a:t>
            </a:r>
            <a:r>
              <a:rPr lang="tr-TR" b="1" dirty="0" smtClean="0"/>
              <a:t>.</a:t>
            </a:r>
            <a:endParaRPr lang="tr-TR" dirty="0"/>
          </a:p>
        </p:txBody>
      </p:sp>
    </p:spTree>
    <p:extLst>
      <p:ext uri="{BB962C8B-B14F-4D97-AF65-F5344CB8AC3E}">
        <p14:creationId xmlns:p14="http://schemas.microsoft.com/office/powerpoint/2010/main" val="423729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b="1" dirty="0">
                <a:solidFill>
                  <a:schemeClr val="accent1"/>
                </a:solidFill>
              </a:rPr>
              <a:t>Uygulama Ne Zaman Başlıyor…</a:t>
            </a:r>
          </a:p>
        </p:txBody>
      </p:sp>
      <p:sp>
        <p:nvSpPr>
          <p:cNvPr id="3" name="İçerik Yer Tutucusu 2"/>
          <p:cNvSpPr>
            <a:spLocks noGrp="1"/>
          </p:cNvSpPr>
          <p:nvPr>
            <p:ph idx="1"/>
          </p:nvPr>
        </p:nvSpPr>
        <p:spPr>
          <a:xfrm>
            <a:off x="1956816" y="1905000"/>
            <a:ext cx="9547796" cy="3997078"/>
          </a:xfrm>
        </p:spPr>
        <p:txBody>
          <a:bodyPr/>
          <a:lstStyle/>
          <a:p>
            <a:endParaRPr lang="tr-TR" dirty="0"/>
          </a:p>
          <a:p>
            <a:r>
              <a:rPr lang="tr-TR" sz="2000" dirty="0" smtClean="0"/>
              <a:t>Uygulamaya </a:t>
            </a:r>
            <a:r>
              <a:rPr lang="tr-TR" sz="2000" dirty="0"/>
              <a:t>Kırşehir İlinde pilot olarak </a:t>
            </a:r>
            <a:r>
              <a:rPr lang="tr-TR" sz="2000" dirty="0" smtClean="0"/>
              <a:t>1 </a:t>
            </a:r>
            <a:r>
              <a:rPr lang="tr-TR" sz="2000" dirty="0"/>
              <a:t>Haziran 2017 tarihinden itibaren </a:t>
            </a:r>
            <a:r>
              <a:rPr lang="tr-TR" sz="2000" dirty="0" smtClean="0"/>
              <a:t>başlamış olup, 5 aydır beyannameler bu şekilde verilmektedir.</a:t>
            </a:r>
            <a:endParaRPr lang="tr-TR" sz="2000" dirty="0"/>
          </a:p>
          <a:p>
            <a:r>
              <a:rPr lang="tr-TR" sz="2000" dirty="0" smtClean="0"/>
              <a:t>Türkiye </a:t>
            </a:r>
            <a:r>
              <a:rPr lang="tr-TR" sz="2000" dirty="0"/>
              <a:t>genelinde uygulama </a:t>
            </a:r>
            <a:r>
              <a:rPr lang="tr-TR" sz="2000" b="1" dirty="0"/>
              <a:t>1 Ocak 2018 tarihinden itibaren </a:t>
            </a:r>
            <a:r>
              <a:rPr lang="tr-TR" sz="2000" dirty="0" smtClean="0"/>
              <a:t>başlayacaktır</a:t>
            </a:r>
          </a:p>
          <a:p>
            <a:r>
              <a:rPr lang="tr-TR" sz="2000" dirty="0" smtClean="0"/>
              <a:t>İlk beyanname </a:t>
            </a:r>
            <a:r>
              <a:rPr lang="tr-TR" sz="2000" b="1" dirty="0" smtClean="0"/>
              <a:t>Ocak/2018 dönemi </a:t>
            </a:r>
            <a:r>
              <a:rPr lang="tr-TR" sz="2000" dirty="0" smtClean="0"/>
              <a:t>için </a:t>
            </a:r>
            <a:r>
              <a:rPr lang="tr-TR" sz="2000" b="1" u="sng" dirty="0" smtClean="0">
                <a:solidFill>
                  <a:srgbClr val="FF0000"/>
                </a:solidFill>
              </a:rPr>
              <a:t>23 Şubat 2018 tarihine kadar bağlı bulunan vergi dairesine verilecektir.</a:t>
            </a:r>
            <a:endParaRPr lang="tr-TR" sz="2000" b="1" u="sng" dirty="0">
              <a:solidFill>
                <a:srgbClr val="FF0000"/>
              </a:solidFill>
            </a:endParaRPr>
          </a:p>
          <a:p>
            <a:endParaRPr lang="tr-TR" dirty="0"/>
          </a:p>
        </p:txBody>
      </p:sp>
    </p:spTree>
    <p:extLst>
      <p:ext uri="{BB962C8B-B14F-4D97-AF65-F5344CB8AC3E}">
        <p14:creationId xmlns:p14="http://schemas.microsoft.com/office/powerpoint/2010/main" val="2509937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6776" y="118872"/>
            <a:ext cx="10555224" cy="1850136"/>
          </a:xfrm>
        </p:spPr>
        <p:txBody>
          <a:bodyPr>
            <a:noAutofit/>
          </a:bodyPr>
          <a:lstStyle/>
          <a:p>
            <a:pPr algn="ctr"/>
            <a:r>
              <a:rPr lang="tr-TR" sz="4000" b="1" dirty="0" smtClean="0">
                <a:solidFill>
                  <a:schemeClr val="accent1"/>
                </a:solidFill>
              </a:rPr>
              <a:t>Muhtasar Ve Prim Hizmet Beyannamesinin Vergilendirme  Dönemi</a:t>
            </a:r>
            <a:r>
              <a:rPr lang="tr-TR" sz="4400" b="1" dirty="0">
                <a:solidFill>
                  <a:schemeClr val="accent1"/>
                </a:solidFill>
              </a:rPr>
              <a:t/>
            </a:r>
            <a:br>
              <a:rPr lang="tr-TR" sz="4400" b="1" dirty="0">
                <a:solidFill>
                  <a:schemeClr val="accent1"/>
                </a:solidFill>
              </a:rPr>
            </a:br>
            <a:endParaRPr lang="tr-TR" sz="4400" b="1" dirty="0">
              <a:solidFill>
                <a:schemeClr val="accent1"/>
              </a:solidFill>
            </a:endParaRPr>
          </a:p>
        </p:txBody>
      </p:sp>
      <p:sp>
        <p:nvSpPr>
          <p:cNvPr id="3" name="İçerik Yer Tutucusu 2"/>
          <p:cNvSpPr>
            <a:spLocks noGrp="1"/>
          </p:cNvSpPr>
          <p:nvPr>
            <p:ph idx="1"/>
          </p:nvPr>
        </p:nvSpPr>
        <p:spPr>
          <a:xfrm>
            <a:off x="1197864" y="1362456"/>
            <a:ext cx="10881360" cy="5404104"/>
          </a:xfrm>
        </p:spPr>
        <p:txBody>
          <a:bodyPr>
            <a:noAutofit/>
          </a:bodyPr>
          <a:lstStyle/>
          <a:p>
            <a:pPr marL="12700" marR="5080">
              <a:lnSpc>
                <a:spcPct val="102499"/>
              </a:lnSpc>
              <a:spcBef>
                <a:spcPts val="855"/>
              </a:spcBef>
            </a:pPr>
            <a:r>
              <a:rPr lang="tr-TR" sz="2200" dirty="0"/>
              <a:t>Tüm İşçi çalıştıran mükellefler için </a:t>
            </a:r>
            <a:r>
              <a:rPr lang="tr-TR" sz="2200" b="1" dirty="0"/>
              <a:t>muhtasar ve prim hizmet beyannamesinin AYLIK olarak verilmesi  zorunludur.</a:t>
            </a:r>
          </a:p>
          <a:p>
            <a:pPr marL="12700" marR="6985">
              <a:lnSpc>
                <a:spcPct val="102499"/>
              </a:lnSpc>
              <a:spcBef>
                <a:spcPts val="830"/>
              </a:spcBef>
            </a:pPr>
            <a:r>
              <a:rPr lang="tr-TR" sz="2200" dirty="0"/>
              <a:t>İşçi çalıştıranlardan vergi kesintisini 3 ayda bir bildirme hakkı olanlar </a:t>
            </a:r>
            <a:r>
              <a:rPr lang="tr-TR" sz="2200" b="1" dirty="0"/>
              <a:t>iki şekilde </a:t>
            </a:r>
            <a:r>
              <a:rPr lang="tr-TR" sz="2200" dirty="0"/>
              <a:t>beyanname  düzenleyebilir. (yani 10 ve daha az çalışanı olan </a:t>
            </a:r>
            <a:r>
              <a:rPr lang="tr-TR" sz="2200" dirty="0" smtClean="0"/>
              <a:t>mükellefler)</a:t>
            </a:r>
            <a:endParaRPr lang="tr-TR" sz="2200" dirty="0"/>
          </a:p>
          <a:p>
            <a:pPr marL="0" marR="6985" indent="0">
              <a:lnSpc>
                <a:spcPct val="102499"/>
              </a:lnSpc>
              <a:spcBef>
                <a:spcPts val="830"/>
              </a:spcBef>
              <a:buNone/>
            </a:pPr>
            <a:r>
              <a:rPr lang="tr-TR" sz="2200" b="1" dirty="0" smtClean="0"/>
              <a:t>1-</a:t>
            </a:r>
            <a:r>
              <a:rPr lang="tr-TR" sz="2200" dirty="0" smtClean="0"/>
              <a:t> Her </a:t>
            </a:r>
            <a:r>
              <a:rPr lang="tr-TR" sz="2200" dirty="0"/>
              <a:t>ay beyanname verdikleri halde, beyannamenin vergi kesintilerine ilişkin bölümünü  mart, haziran, eylül ve aralık aylarında olmak üzere üç aylık olarak beyan edebilirler.  </a:t>
            </a:r>
            <a:r>
              <a:rPr lang="tr-TR" sz="2200" dirty="0" smtClean="0"/>
              <a:t>Ancak </a:t>
            </a:r>
            <a:r>
              <a:rPr lang="tr-TR" sz="2200" dirty="0"/>
              <a:t>bu mükellefler muhtasar ve prim hizmet beyannamesinin prim ve hizmete ilişkin  bölümünü her ay beyan etmek </a:t>
            </a:r>
            <a:r>
              <a:rPr lang="tr-TR" sz="2200" dirty="0" smtClean="0"/>
              <a:t>zorundadır.</a:t>
            </a:r>
          </a:p>
          <a:p>
            <a:pPr marL="0" marR="6985" indent="0">
              <a:lnSpc>
                <a:spcPct val="102499"/>
              </a:lnSpc>
              <a:spcBef>
                <a:spcPts val="830"/>
              </a:spcBef>
              <a:buNone/>
            </a:pPr>
            <a:r>
              <a:rPr lang="tr-TR" sz="2200" b="1" dirty="0" smtClean="0"/>
              <a:t>2-</a:t>
            </a:r>
            <a:r>
              <a:rPr lang="tr-TR" sz="2200" dirty="0" smtClean="0"/>
              <a:t> Her </a:t>
            </a:r>
            <a:r>
              <a:rPr lang="tr-TR" sz="2200" dirty="0"/>
              <a:t>ay verdikleri beyanname ile hem vergi kesintilerini, hem de prim ve hizmet  bilgilerini beyan </a:t>
            </a:r>
            <a:r>
              <a:rPr lang="tr-TR" sz="2200" dirty="0" smtClean="0"/>
              <a:t>edebilirler.</a:t>
            </a:r>
          </a:p>
          <a:p>
            <a:pPr marL="12700" marR="6985">
              <a:lnSpc>
                <a:spcPct val="102499"/>
              </a:lnSpc>
              <a:spcBef>
                <a:spcPts val="830"/>
              </a:spcBef>
            </a:pPr>
            <a:r>
              <a:rPr lang="tr-TR" sz="2200" dirty="0" smtClean="0"/>
              <a:t>Dolayısıyla </a:t>
            </a:r>
            <a:r>
              <a:rPr lang="tr-TR" sz="2200" dirty="0"/>
              <a:t>bu </a:t>
            </a:r>
            <a:r>
              <a:rPr lang="tr-TR" sz="2200" b="1" dirty="0"/>
              <a:t>yöntem karmaşık olduğundan</a:t>
            </a:r>
            <a:r>
              <a:rPr lang="tr-TR" sz="2200" dirty="0"/>
              <a:t>, önerimiz, </a:t>
            </a:r>
            <a:r>
              <a:rPr lang="tr-TR" sz="2200" b="1" u="sng" dirty="0">
                <a:solidFill>
                  <a:srgbClr val="FF0000"/>
                </a:solidFill>
              </a:rPr>
              <a:t>1 çalışan da olsa tüm beyannamenin AYLIK olarak tek seferde beyan edilmesi yerinde olacaktır.</a:t>
            </a:r>
          </a:p>
        </p:txBody>
      </p:sp>
    </p:spTree>
    <p:extLst>
      <p:ext uri="{BB962C8B-B14F-4D97-AF65-F5344CB8AC3E}">
        <p14:creationId xmlns:p14="http://schemas.microsoft.com/office/powerpoint/2010/main" val="81496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3661" y="194342"/>
            <a:ext cx="10354979" cy="1680178"/>
          </a:xfrm>
        </p:spPr>
        <p:txBody>
          <a:bodyPr>
            <a:normAutofit fontScale="90000"/>
          </a:bodyPr>
          <a:lstStyle/>
          <a:p>
            <a:r>
              <a:rPr lang="tr-TR" sz="4400" b="1" dirty="0" smtClean="0">
                <a:solidFill>
                  <a:schemeClr val="accent1"/>
                </a:solidFill>
              </a:rPr>
              <a:t>Muhtasar Ve Prim Hizmet Beyannamesinin Gönderilme Şekli</a:t>
            </a:r>
            <a:r>
              <a:rPr lang="tr-TR" dirty="0" smtClean="0">
                <a:latin typeface="Times New Roman"/>
                <a:cs typeface="Times New Roman"/>
              </a:rPr>
              <a:t/>
            </a:r>
            <a:br>
              <a:rPr lang="tr-TR" dirty="0" smtClean="0">
                <a:latin typeface="Times New Roman"/>
                <a:cs typeface="Times New Roman"/>
              </a:rPr>
            </a:br>
            <a:endParaRPr lang="tr-TR" dirty="0"/>
          </a:p>
        </p:txBody>
      </p:sp>
      <p:sp>
        <p:nvSpPr>
          <p:cNvPr id="3" name="İçerik Yer Tutucusu 2"/>
          <p:cNvSpPr>
            <a:spLocks noGrp="1"/>
          </p:cNvSpPr>
          <p:nvPr>
            <p:ph idx="1"/>
          </p:nvPr>
        </p:nvSpPr>
        <p:spPr>
          <a:xfrm>
            <a:off x="1197864" y="1417320"/>
            <a:ext cx="10908792" cy="5440680"/>
          </a:xfrm>
        </p:spPr>
        <p:txBody>
          <a:bodyPr>
            <a:normAutofit/>
          </a:bodyPr>
          <a:lstStyle/>
          <a:p>
            <a:pPr marL="469265">
              <a:lnSpc>
                <a:spcPct val="100000"/>
              </a:lnSpc>
              <a:spcBef>
                <a:spcPts val="615"/>
              </a:spcBef>
            </a:pPr>
            <a:r>
              <a:rPr lang="tr-TR" sz="2000" dirty="0"/>
              <a:t>Muhtasar ve Prim Hizmet Beyannamesi</a:t>
            </a:r>
            <a:r>
              <a:rPr lang="tr-TR" sz="2000" dirty="0" smtClean="0"/>
              <a:t>; SADECE </a:t>
            </a:r>
            <a:r>
              <a:rPr lang="tr-TR" sz="2000" dirty="0">
                <a:hlinkClick r:id="rId2"/>
              </a:rPr>
              <a:t>https://</a:t>
            </a:r>
            <a:r>
              <a:rPr lang="tr-TR" sz="2000" dirty="0" smtClean="0">
                <a:hlinkClick r:id="rId2"/>
              </a:rPr>
              <a:t>ebeyanname.gib.gov.tr</a:t>
            </a:r>
            <a:r>
              <a:rPr lang="tr-TR" sz="2000" dirty="0" smtClean="0"/>
              <a:t> adresinden gönderilecek ve onaylanacaktır. </a:t>
            </a:r>
          </a:p>
          <a:p>
            <a:pPr marL="469265">
              <a:lnSpc>
                <a:spcPct val="100000"/>
              </a:lnSpc>
              <a:spcBef>
                <a:spcPts val="615"/>
              </a:spcBef>
            </a:pPr>
            <a:r>
              <a:rPr lang="tr-TR" sz="2000" dirty="0"/>
              <a:t>Dolayısıyla artık </a:t>
            </a:r>
            <a:r>
              <a:rPr lang="tr-TR" sz="2000" dirty="0" smtClean="0"/>
              <a:t>e-bildirge adresinden girilmeye gerek bulunmamaktadır.</a:t>
            </a:r>
            <a:endParaRPr lang="tr-TR" sz="2000" dirty="0"/>
          </a:p>
          <a:p>
            <a:pPr marL="469265">
              <a:lnSpc>
                <a:spcPct val="100000"/>
              </a:lnSpc>
              <a:spcBef>
                <a:spcPts val="615"/>
              </a:spcBef>
            </a:pPr>
            <a:r>
              <a:rPr lang="tr-TR" sz="2000" dirty="0" smtClean="0"/>
              <a:t>E-beyanname </a:t>
            </a:r>
            <a:r>
              <a:rPr lang="tr-TR" sz="2000" dirty="0"/>
              <a:t>kullanıcısı olan mükellefler, bizzat kullanıcı kodu, parola ve şifresini  kullanarak</a:t>
            </a:r>
            <a:r>
              <a:rPr lang="tr-TR" sz="2000" dirty="0" smtClean="0"/>
              <a:t>,</a:t>
            </a:r>
          </a:p>
          <a:p>
            <a:pPr marL="469265">
              <a:lnSpc>
                <a:spcPct val="100000"/>
              </a:lnSpc>
              <a:spcBef>
                <a:spcPts val="615"/>
              </a:spcBef>
            </a:pPr>
            <a:r>
              <a:rPr lang="tr-TR" sz="2000" dirty="0" err="1" smtClean="0"/>
              <a:t>SMMM’ler</a:t>
            </a:r>
            <a:r>
              <a:rPr lang="tr-TR" sz="2000" dirty="0" smtClean="0"/>
              <a:t> ile aracılık/sorumluluk </a:t>
            </a:r>
            <a:r>
              <a:rPr lang="tr-TR" sz="2000" dirty="0"/>
              <a:t>sözleşmesi bulunan mükellefler, </a:t>
            </a:r>
            <a:r>
              <a:rPr lang="tr-TR" sz="2000" b="1" dirty="0"/>
              <a:t>sadece </a:t>
            </a:r>
            <a:r>
              <a:rPr lang="tr-TR" sz="2000" b="1" dirty="0" smtClean="0"/>
              <a:t>mali </a:t>
            </a:r>
            <a:r>
              <a:rPr lang="tr-TR" sz="2000" b="1" dirty="0"/>
              <a:t>müşavirleri aracılığıyla</a:t>
            </a:r>
            <a:r>
              <a:rPr lang="tr-TR" sz="2000" b="1" dirty="0" smtClean="0"/>
              <a:t>,</a:t>
            </a:r>
          </a:p>
          <a:p>
            <a:pPr marL="469265">
              <a:lnSpc>
                <a:spcPct val="100000"/>
              </a:lnSpc>
              <a:spcBef>
                <a:spcPts val="615"/>
              </a:spcBef>
            </a:pPr>
            <a:r>
              <a:rPr lang="tr-TR" sz="2000" dirty="0" smtClean="0"/>
              <a:t>Kurumlar </a:t>
            </a:r>
            <a:r>
              <a:rPr lang="tr-TR" sz="2000" dirty="0"/>
              <a:t>vergisi mükellefiyeti bulunmamakla birlikte vergi kesintisi yapma zorunluluğu  bulunanlar/işverenler (</a:t>
            </a:r>
            <a:r>
              <a:rPr lang="tr-TR" sz="2000" b="1" dirty="0"/>
              <a:t>dernekler, vakıflar vb</a:t>
            </a:r>
            <a:r>
              <a:rPr lang="tr-TR" sz="2000" dirty="0"/>
              <a:t>.), varsa mevcut e-beyanname şifrelerini  kullanarak, </a:t>
            </a:r>
            <a:r>
              <a:rPr lang="tr-TR" sz="2000" b="1" dirty="0"/>
              <a:t>yoksa bağlı oldukları vergi dairesine başvuruda bulunup kullanıcı kodu </a:t>
            </a:r>
            <a:r>
              <a:rPr lang="tr-TR" sz="2000" b="1" dirty="0" smtClean="0"/>
              <a:t>alarak</a:t>
            </a:r>
          </a:p>
          <a:p>
            <a:pPr marL="469265">
              <a:lnSpc>
                <a:spcPct val="100000"/>
              </a:lnSpc>
              <a:spcBef>
                <a:spcPts val="615"/>
              </a:spcBef>
            </a:pPr>
            <a:r>
              <a:rPr lang="tr-TR" sz="2000" dirty="0" smtClean="0"/>
              <a:t>Vergi </a:t>
            </a:r>
            <a:r>
              <a:rPr lang="tr-TR" sz="2000" dirty="0"/>
              <a:t>kesintisi yapmayan </a:t>
            </a:r>
            <a:r>
              <a:rPr lang="tr-TR" sz="2000" b="1" dirty="0"/>
              <a:t>apartman yönetimleri</a:t>
            </a:r>
            <a:r>
              <a:rPr lang="tr-TR" sz="2000" dirty="0"/>
              <a:t>, </a:t>
            </a:r>
            <a:r>
              <a:rPr lang="tr-TR" sz="2000" dirty="0" smtClean="0"/>
              <a:t>Okul Aile Birlikleri ve basit </a:t>
            </a:r>
            <a:r>
              <a:rPr lang="tr-TR" sz="2000" dirty="0"/>
              <a:t>usul mükellefleri vb. muhtasar ve  prim hizmet beyannamesi </a:t>
            </a:r>
            <a:r>
              <a:rPr lang="tr-TR" sz="2000" b="1" dirty="0"/>
              <a:t>kullanıcı kodu </a:t>
            </a:r>
            <a:r>
              <a:rPr lang="tr-TR" sz="2000" b="1" dirty="0" smtClean="0"/>
              <a:t> alarak elektronik </a:t>
            </a:r>
            <a:r>
              <a:rPr lang="tr-TR" sz="2000" b="1" dirty="0"/>
              <a:t>ortamda göndereceklerdir</a:t>
            </a:r>
            <a:r>
              <a:rPr lang="tr-TR" sz="2000" b="1" dirty="0" smtClean="0"/>
              <a:t>.</a:t>
            </a:r>
          </a:p>
          <a:p>
            <a:pPr marL="469265">
              <a:lnSpc>
                <a:spcPct val="100000"/>
              </a:lnSpc>
              <a:spcBef>
                <a:spcPts val="615"/>
              </a:spcBef>
            </a:pPr>
            <a:r>
              <a:rPr lang="tr-TR" sz="2000" b="1" dirty="0" smtClean="0">
                <a:solidFill>
                  <a:srgbClr val="FF0000"/>
                </a:solidFill>
              </a:rPr>
              <a:t>SONUÇ: her halükarda e-beyanname şifresi olmadan SGK-Muhtasar Beyannamesi </a:t>
            </a:r>
            <a:r>
              <a:rPr lang="tr-TR" sz="2000" b="1" dirty="0" err="1" smtClean="0">
                <a:solidFill>
                  <a:srgbClr val="FF0000"/>
                </a:solidFill>
              </a:rPr>
              <a:t>gönderilemezzz</a:t>
            </a:r>
            <a:endParaRPr lang="tr-TR" sz="2000" b="1" dirty="0">
              <a:solidFill>
                <a:srgbClr val="FF0000"/>
              </a:solidFill>
            </a:endParaRPr>
          </a:p>
          <a:p>
            <a:endParaRPr lang="tr-TR" dirty="0"/>
          </a:p>
        </p:txBody>
      </p:sp>
    </p:spTree>
    <p:extLst>
      <p:ext uri="{BB962C8B-B14F-4D97-AF65-F5344CB8AC3E}">
        <p14:creationId xmlns:p14="http://schemas.microsoft.com/office/powerpoint/2010/main" val="312334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accent1"/>
                </a:solidFill>
              </a:rPr>
              <a:t>Muhtasar Ve Prim Hizmet Beyannamesinin Muhasebeciler  Aracılığıyla Gönderilmesi</a:t>
            </a:r>
            <a:r>
              <a:rPr lang="tr-TR" dirty="0">
                <a:latin typeface="Times New Roman"/>
                <a:cs typeface="Times New Roman"/>
              </a:rPr>
              <a:t/>
            </a:r>
            <a:br>
              <a:rPr lang="tr-TR" dirty="0">
                <a:latin typeface="Times New Roman"/>
                <a:cs typeface="Times New Roman"/>
              </a:rPr>
            </a:br>
            <a:endParaRPr lang="tr-TR" dirty="0"/>
          </a:p>
        </p:txBody>
      </p:sp>
      <p:sp>
        <p:nvSpPr>
          <p:cNvPr id="3" name="İçerik Yer Tutucusu 2"/>
          <p:cNvSpPr>
            <a:spLocks noGrp="1"/>
          </p:cNvSpPr>
          <p:nvPr>
            <p:ph idx="1"/>
          </p:nvPr>
        </p:nvSpPr>
        <p:spPr>
          <a:xfrm>
            <a:off x="1271016" y="1905000"/>
            <a:ext cx="10233596" cy="4006222"/>
          </a:xfrm>
        </p:spPr>
        <p:txBody>
          <a:bodyPr/>
          <a:lstStyle/>
          <a:p>
            <a:pPr marL="469265" marR="9525">
              <a:spcBef>
                <a:spcPts val="615"/>
              </a:spcBef>
            </a:pPr>
            <a:r>
              <a:rPr lang="tr-TR" sz="2000" dirty="0"/>
              <a:t>Mükellefleri adına Muhtasar ve Prim Hizmet Beyannamesi vermek isteyen  muhasebeciler prim ve hizmet bilgileri ile ilgili yeni sorumlulukları nedeniyle</a:t>
            </a:r>
            <a:r>
              <a:rPr lang="tr-TR" sz="2000" dirty="0" smtClean="0"/>
              <a:t>,</a:t>
            </a:r>
          </a:p>
          <a:p>
            <a:pPr marL="469265" marR="9525">
              <a:spcBef>
                <a:spcPts val="615"/>
              </a:spcBef>
            </a:pPr>
            <a:r>
              <a:rPr lang="tr-TR" sz="2000" dirty="0" smtClean="0"/>
              <a:t>Mükellefleriyle  </a:t>
            </a:r>
            <a:r>
              <a:rPr lang="tr-TR" sz="2000" dirty="0"/>
              <a:t>yaptıkları </a:t>
            </a:r>
            <a:r>
              <a:rPr lang="tr-TR" sz="2000" b="1" dirty="0"/>
              <a:t>18.02.2017 tarihinden önce </a:t>
            </a:r>
            <a:r>
              <a:rPr lang="tr-TR" sz="2000" dirty="0"/>
              <a:t>yapılmış olan hizmet sözleşmelerini yenilemek zorundadır. </a:t>
            </a:r>
            <a:endParaRPr lang="tr-TR" sz="2000" dirty="0" smtClean="0"/>
          </a:p>
          <a:p>
            <a:pPr marL="469265" marR="9525">
              <a:spcBef>
                <a:spcPts val="615"/>
              </a:spcBef>
            </a:pPr>
            <a:r>
              <a:rPr lang="tr-TR" sz="2000" dirty="0" smtClean="0"/>
              <a:t>Yenilenen </a:t>
            </a:r>
            <a:r>
              <a:rPr lang="tr-TR" sz="2000" dirty="0"/>
              <a:t>sözleşmenin internet vergi dairesi aracılığıyla sisteme girilmesi gerekmektedir.</a:t>
            </a:r>
          </a:p>
          <a:p>
            <a:pPr marL="469265" marR="9525">
              <a:spcBef>
                <a:spcPts val="615"/>
              </a:spcBef>
            </a:pPr>
            <a:r>
              <a:rPr lang="tr-TR" sz="2000" dirty="0"/>
              <a:t>Şayet mükellefleri işçi çalıştırmıyorsa eski sözleşmeleri ile beyanname göndermeye  devam edebilirler.</a:t>
            </a:r>
          </a:p>
          <a:p>
            <a:endParaRPr lang="tr-TR" dirty="0"/>
          </a:p>
        </p:txBody>
      </p:sp>
    </p:spTree>
    <p:extLst>
      <p:ext uri="{BB962C8B-B14F-4D97-AF65-F5344CB8AC3E}">
        <p14:creationId xmlns:p14="http://schemas.microsoft.com/office/powerpoint/2010/main" val="1770296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accent1"/>
                </a:solidFill>
              </a:rPr>
              <a:t>Beyan Süreci </a:t>
            </a:r>
            <a:r>
              <a:rPr lang="tr-TR" sz="4000" b="1" dirty="0" smtClean="0">
                <a:solidFill>
                  <a:schemeClr val="accent1"/>
                </a:solidFill>
              </a:rPr>
              <a:t>ve Ödeme Durumu</a:t>
            </a:r>
            <a:endParaRPr lang="tr-TR" sz="4000" b="1" dirty="0">
              <a:solidFill>
                <a:schemeClr val="accent1"/>
              </a:solidFill>
            </a:endParaRPr>
          </a:p>
        </p:txBody>
      </p:sp>
      <p:sp>
        <p:nvSpPr>
          <p:cNvPr id="3" name="İçerik Yer Tutucusu 2"/>
          <p:cNvSpPr>
            <a:spLocks noGrp="1"/>
          </p:cNvSpPr>
          <p:nvPr>
            <p:ph idx="1"/>
          </p:nvPr>
        </p:nvSpPr>
        <p:spPr>
          <a:xfrm>
            <a:off x="758952" y="1905000"/>
            <a:ext cx="10745660" cy="4696968"/>
          </a:xfrm>
        </p:spPr>
        <p:txBody>
          <a:bodyPr>
            <a:normAutofit/>
          </a:bodyPr>
          <a:lstStyle/>
          <a:p>
            <a:r>
              <a:rPr lang="tr-TR" sz="2400" b="1" dirty="0">
                <a:solidFill>
                  <a:schemeClr val="accent1"/>
                </a:solidFill>
                <a:latin typeface="+mj-lt"/>
                <a:ea typeface="+mj-ea"/>
                <a:cs typeface="+mj-cs"/>
              </a:rPr>
              <a:t>BEYAN SÜRESİ DEĞİŞMİYOR.</a:t>
            </a:r>
          </a:p>
          <a:p>
            <a:r>
              <a:rPr lang="tr-TR" dirty="0" smtClean="0"/>
              <a:t>Bildirge </a:t>
            </a:r>
            <a:r>
              <a:rPr lang="tr-TR" dirty="0"/>
              <a:t>ve muhtasar beyannamenin birleştirilmesinden oluşan Muhtasar ve Prim Hizmet Beyannamesi vergi dairesine, internet vergi dairesi üzerinden elektronik olarak verilecek. </a:t>
            </a:r>
            <a:r>
              <a:rPr lang="tr-TR" b="1" dirty="0"/>
              <a:t>Süresinde de bir değişiklik yok</a:t>
            </a:r>
            <a:r>
              <a:rPr lang="tr-TR" dirty="0"/>
              <a:t>. </a:t>
            </a:r>
            <a:r>
              <a:rPr lang="tr-TR" dirty="0" smtClean="0"/>
              <a:t>Ertesi </a:t>
            </a:r>
            <a:r>
              <a:rPr lang="tr-TR" dirty="0"/>
              <a:t>ayın 23’ünde saat 23.59’a kadar sistem üzerinden onaylanması gerekiyor</a:t>
            </a:r>
            <a:r>
              <a:rPr lang="tr-TR" dirty="0" smtClean="0"/>
              <a:t>.</a:t>
            </a:r>
          </a:p>
          <a:p>
            <a:r>
              <a:rPr lang="tr-TR" b="1" dirty="0" smtClean="0">
                <a:solidFill>
                  <a:schemeClr val="accent1"/>
                </a:solidFill>
              </a:rPr>
              <a:t>TEK BEYANNAME İÇİN </a:t>
            </a:r>
            <a:r>
              <a:rPr lang="tr-TR" b="1" dirty="0" smtClean="0">
                <a:solidFill>
                  <a:srgbClr val="FF0000"/>
                </a:solidFill>
              </a:rPr>
              <a:t>İKİ TAHAKUK ÇIKIYOR</a:t>
            </a:r>
            <a:r>
              <a:rPr lang="tr-TR" b="1" dirty="0" smtClean="0">
                <a:solidFill>
                  <a:schemeClr val="accent1"/>
                </a:solidFill>
              </a:rPr>
              <a:t>.</a:t>
            </a:r>
          </a:p>
          <a:p>
            <a:r>
              <a:rPr lang="tr-TR" dirty="0"/>
              <a:t>Her ne kadar SGK-Muhtasar Beyannamesi birleşse de, ödemeler farklı kurumlara yapıldığından her kurum için ayrı tahakkuk çıkacaktır</a:t>
            </a:r>
            <a:r>
              <a:rPr lang="tr-TR" dirty="0" smtClean="0"/>
              <a:t>.</a:t>
            </a:r>
          </a:p>
          <a:p>
            <a:r>
              <a:rPr lang="tr-TR" sz="2400" b="1" dirty="0" smtClean="0">
                <a:solidFill>
                  <a:srgbClr val="FF0000"/>
                </a:solidFill>
                <a:latin typeface="+mj-lt"/>
                <a:ea typeface="+mj-ea"/>
                <a:cs typeface="+mj-cs"/>
              </a:rPr>
              <a:t>ÖDEME </a:t>
            </a:r>
            <a:r>
              <a:rPr lang="tr-TR" sz="2400" b="1" dirty="0">
                <a:solidFill>
                  <a:srgbClr val="FF0000"/>
                </a:solidFill>
                <a:latin typeface="+mj-lt"/>
                <a:ea typeface="+mj-ea"/>
                <a:cs typeface="+mj-cs"/>
              </a:rPr>
              <a:t>SÜRELERİ DEĞİŞMİYOR</a:t>
            </a:r>
            <a:r>
              <a:rPr lang="tr-TR" sz="2400" b="1" dirty="0" smtClean="0">
                <a:solidFill>
                  <a:srgbClr val="FF0000"/>
                </a:solidFill>
                <a:latin typeface="+mj-lt"/>
                <a:ea typeface="+mj-ea"/>
                <a:cs typeface="+mj-cs"/>
              </a:rPr>
              <a:t>.</a:t>
            </a:r>
          </a:p>
          <a:p>
            <a:r>
              <a:rPr lang="tr-TR" dirty="0"/>
              <a:t>Ödemeler Eskiden </a:t>
            </a:r>
            <a:r>
              <a:rPr lang="tr-TR" dirty="0" smtClean="0"/>
              <a:t>olduğu </a:t>
            </a:r>
            <a:r>
              <a:rPr lang="tr-TR" dirty="0"/>
              <a:t>gibi, Muhtasar için her ayın 26. günü, SGK için her ayın son </a:t>
            </a:r>
            <a:r>
              <a:rPr lang="tr-TR" dirty="0" smtClean="0"/>
              <a:t>günü </a:t>
            </a:r>
            <a:r>
              <a:rPr lang="tr-TR" dirty="0" err="1" smtClean="0"/>
              <a:t>yapılcaktır</a:t>
            </a:r>
            <a:r>
              <a:rPr lang="tr-TR" dirty="0" smtClean="0"/>
              <a:t>. </a:t>
            </a:r>
          </a:p>
          <a:p>
            <a:endParaRPr lang="tr-TR" dirty="0"/>
          </a:p>
          <a:p>
            <a:endParaRPr lang="tr-TR" dirty="0"/>
          </a:p>
          <a:p>
            <a:endParaRPr lang="tr-TR" dirty="0"/>
          </a:p>
        </p:txBody>
      </p:sp>
    </p:spTree>
    <p:extLst>
      <p:ext uri="{BB962C8B-B14F-4D97-AF65-F5344CB8AC3E}">
        <p14:creationId xmlns:p14="http://schemas.microsoft.com/office/powerpoint/2010/main" val="2991139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267</TotalTime>
  <Words>2813</Words>
  <Application>Microsoft Office PowerPoint</Application>
  <PresentationFormat>Geniş ekran</PresentationFormat>
  <Paragraphs>169</Paragraphs>
  <Slides>33</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33</vt:i4>
      </vt:variant>
    </vt:vector>
  </HeadingPairs>
  <TitlesOfParts>
    <vt:vector size="41" baseType="lpstr">
      <vt:lpstr>Arial</vt:lpstr>
      <vt:lpstr>Calibri</vt:lpstr>
      <vt:lpstr>Century Gothic</vt:lpstr>
      <vt:lpstr>Times New Roman</vt:lpstr>
      <vt:lpstr>Verdana</vt:lpstr>
      <vt:lpstr>Wingdings</vt:lpstr>
      <vt:lpstr>Wingdings 3</vt:lpstr>
      <vt:lpstr>Duman</vt:lpstr>
      <vt:lpstr>SGK&amp;Muhtasar  B i r l e ş m e s i  </vt:lpstr>
      <vt:lpstr>PowerPoint Sunusu</vt:lpstr>
      <vt:lpstr>MUHTASAR VE PRİM HİZMET BEYANNAMESİ Nedir </vt:lpstr>
      <vt:lpstr>MUHTASAR VE PRİM HİZMET BEYANNAMESİ AMACI;</vt:lpstr>
      <vt:lpstr>Uygulama Ne Zaman Başlıyor…</vt:lpstr>
      <vt:lpstr>Muhtasar Ve Prim Hizmet Beyannamesinin Vergilendirme  Dönemi </vt:lpstr>
      <vt:lpstr>Muhtasar Ve Prim Hizmet Beyannamesinin Gönderilme Şekli </vt:lpstr>
      <vt:lpstr>Muhtasar Ve Prim Hizmet Beyannamesinin Muhasebeciler  Aracılığıyla Gönderilmesi </vt:lpstr>
      <vt:lpstr>Beyan Süreci ve Ödeme Durumu</vt:lpstr>
      <vt:lpstr>Şubelerin Durumu</vt:lpstr>
      <vt:lpstr>Avantajları  Dezavantajları </vt:lpstr>
      <vt:lpstr>PowerPoint Sunusu</vt:lpstr>
      <vt:lpstr>MUHTASAR VE PRİM HİZMET  BEYANNAMESİNİN VERİLME USULÜ</vt:lpstr>
      <vt:lpstr>MUHTASAR VE PRİM HİZMET BEYANNAMESİNİN YASAL SÜRESİ DIŞINDA VERİLMESİ</vt:lpstr>
      <vt:lpstr>MUHTASAR VE PRİM HİZMET BEYANNAMESİNE  İLİŞKİN DÜZELTME BEYANNAMESİ</vt:lpstr>
      <vt:lpstr>PowerPoint Sunusu</vt:lpstr>
      <vt:lpstr>PowerPoint Sunusu</vt:lpstr>
      <vt:lpstr>MPHB BEYANNAMENİN DÜZENLENMESİ </vt:lpstr>
      <vt:lpstr>SGK Bildirimleri Bölümü:  </vt:lpstr>
      <vt:lpstr>Sigortalı Çalışan Bilgileri (Kapsar Nitelikli) Tablosunda Doldurulacak Bölgeler </vt:lpstr>
      <vt:lpstr>PowerPoint Sunusu</vt:lpstr>
      <vt:lpstr> Bir Döneme İlişkin SGK Bildiriminin İlk Defa Verilmesi ÖRNEK Bir döneme ilişkin beyanname ilk defa veriliyorsa yalnızca “Sigortalı Çalışan Bilgileri (Kapsar Nitelikli)” tablosu doldurulacaktır. Önceki beyannameden farklar tablosu boş bırakılacaktır.    Örnek: Mükellef A, Haziran/2016 dönemi muhtasar ve prim hizmet beyannamesinde bir işyerine ilişkin 3 çalışan beyan etmiştir. </vt:lpstr>
      <vt:lpstr>BEYANNAMENİN E-BEYANNAME SİSTEMİNE GÖNDERİLMESİ  </vt:lpstr>
      <vt:lpstr>PowerPoint Sunusu</vt:lpstr>
      <vt:lpstr>PowerPoint Sunusu</vt:lpstr>
      <vt:lpstr>PowerPoint Sunusu</vt:lpstr>
      <vt:lpstr>TAHAKKUKLARIN ONAYLANMASI</vt:lpstr>
      <vt:lpstr>Muhtasar Ve Prim Hizmet Beyannamesi Onaylamasıyla Birlikte Kaç adet Tahakkuk Fişi ve Ne Şekilde Düzenlenecektir? </vt:lpstr>
      <vt:lpstr>Örnek;</vt:lpstr>
      <vt:lpstr>MPHB’nin Onaylanması</vt:lpstr>
      <vt:lpstr>MPHB’ne Düzeltme Beyanı Verilmesi Durumu</vt:lpstr>
      <vt:lpstr>Örnek olarak ilk beyannamede beyan edilen 222222222 SSK sicil numaralı çalışana ilişkin olarak belge ve kanun türünde düzeltme yapılmasının gerektiği durumlarda düzeltme beyannamesi verilirken ilgili tablo aşağıdaki şekilde doldurulmalıdır: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SGK&amp;Muhtasar  B i r l e ş m e s i  Muhtasar Prim Hizmet Beyannamesi MPHB</dc:title>
  <dc:creator>SERDAR KARAKUŞ</dc:creator>
  <cp:lastModifiedBy>SERDAR KARAKUŞ</cp:lastModifiedBy>
  <cp:revision>37</cp:revision>
  <dcterms:created xsi:type="dcterms:W3CDTF">2017-12-04T11:32:47Z</dcterms:created>
  <dcterms:modified xsi:type="dcterms:W3CDTF">2017-12-04T20:40:16Z</dcterms:modified>
</cp:coreProperties>
</file>