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213516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600969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53426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3598963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27579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3904078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3891140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3910702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3140156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E126932-F883-4F57-9D10-2585DFA6ADCD}" type="datetimeFigureOut">
              <a:rPr lang="tr-TR" smtClean="0"/>
              <a:t>5.12.2017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167544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E126932-F883-4F57-9D10-2585DFA6ADCD}"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3578838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E126932-F883-4F57-9D10-2585DFA6ADCD}" type="datetimeFigureOut">
              <a:rPr lang="tr-TR" smtClean="0"/>
              <a:t>5.12.2017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631129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E126932-F883-4F57-9D10-2585DFA6ADCD}" type="datetimeFigureOut">
              <a:rPr lang="tr-TR" smtClean="0"/>
              <a:t>5.12.2017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1367972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126932-F883-4F57-9D10-2585DFA6ADCD}" type="datetimeFigureOut">
              <a:rPr lang="tr-TR" smtClean="0"/>
              <a:t>5.12.2017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741210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E126932-F883-4F57-9D10-2585DFA6ADCD}"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3101360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E126932-F883-4F57-9D10-2585DFA6ADCD}" type="datetimeFigureOut">
              <a:rPr lang="tr-TR" smtClean="0"/>
              <a:t>5.12.2017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FB95B80-B0FD-43B6-AFBA-DFDF3B779D9F}" type="slidenum">
              <a:rPr lang="tr-TR" smtClean="0"/>
              <a:t>‹#›</a:t>
            </a:fld>
            <a:endParaRPr lang="tr-TR"/>
          </a:p>
        </p:txBody>
      </p:sp>
    </p:spTree>
    <p:extLst>
      <p:ext uri="{BB962C8B-B14F-4D97-AF65-F5344CB8AC3E}">
        <p14:creationId xmlns:p14="http://schemas.microsoft.com/office/powerpoint/2010/main" val="1489472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126932-F883-4F57-9D10-2585DFA6ADCD}" type="datetimeFigureOut">
              <a:rPr lang="tr-TR" smtClean="0"/>
              <a:t>5.12.2017</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FB95B80-B0FD-43B6-AFBA-DFDF3B779D9F}" type="slidenum">
              <a:rPr lang="tr-TR" smtClean="0"/>
              <a:t>‹#›</a:t>
            </a:fld>
            <a:endParaRPr lang="tr-TR"/>
          </a:p>
        </p:txBody>
      </p:sp>
    </p:spTree>
    <p:extLst>
      <p:ext uri="{BB962C8B-B14F-4D97-AF65-F5344CB8AC3E}">
        <p14:creationId xmlns:p14="http://schemas.microsoft.com/office/powerpoint/2010/main" val="39160482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defterbeyan.gov.t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15440" y="97536"/>
            <a:ext cx="7543800" cy="4876800"/>
          </a:xfrm>
        </p:spPr>
        <p:txBody>
          <a:bodyPr>
            <a:noAutofit/>
          </a:bodyPr>
          <a:lstStyle/>
          <a:p>
            <a:pPr algn="ctr"/>
            <a:r>
              <a:rPr lang="tr-TR" sz="5400" dirty="0"/>
              <a:t>Serbest Meslek Defterleri,</a:t>
            </a:r>
            <a:br>
              <a:rPr lang="tr-TR" sz="5400" dirty="0"/>
            </a:br>
            <a:r>
              <a:rPr lang="tr-TR" sz="5400" dirty="0"/>
              <a:t>İşletme Defterleri</a:t>
            </a:r>
            <a:br>
              <a:rPr lang="tr-TR" sz="5400" dirty="0"/>
            </a:br>
            <a:r>
              <a:rPr lang="tr-TR" sz="5400" dirty="0"/>
              <a:t>ve Basit Usuller için</a:t>
            </a:r>
            <a:br>
              <a:rPr lang="tr-TR" sz="5400" dirty="0"/>
            </a:br>
            <a:r>
              <a:rPr lang="tr-TR" sz="5400" b="1" u="sng" dirty="0"/>
              <a:t>Defter Beyan Sistemi</a:t>
            </a:r>
          </a:p>
        </p:txBody>
      </p:sp>
      <p:pic>
        <p:nvPicPr>
          <p:cNvPr id="3" name="Resim 2" descr="C:\Users\SERDAR\Pictures\logo.jpg"/>
          <p:cNvPicPr/>
          <p:nvPr/>
        </p:nvPicPr>
        <p:blipFill>
          <a:blip r:embed="rId2">
            <a:extLst>
              <a:ext uri="{28A0092B-C50C-407E-A947-70E740481C1C}">
                <a14:useLocalDpi xmlns:a14="http://schemas.microsoft.com/office/drawing/2010/main" val="0"/>
              </a:ext>
            </a:extLst>
          </a:blip>
          <a:srcRect/>
          <a:stretch>
            <a:fillRect/>
          </a:stretch>
        </p:blipFill>
        <p:spPr bwMode="auto">
          <a:xfrm>
            <a:off x="1818640" y="4450080"/>
            <a:ext cx="6858000" cy="2112264"/>
          </a:xfrm>
          <a:prstGeom prst="rect">
            <a:avLst/>
          </a:prstGeom>
          <a:ln>
            <a:noFill/>
          </a:ln>
          <a:effectLst>
            <a:softEdge rad="112500"/>
          </a:effectLst>
        </p:spPr>
      </p:pic>
    </p:spTree>
    <p:extLst>
      <p:ext uri="{BB962C8B-B14F-4D97-AF65-F5344CB8AC3E}">
        <p14:creationId xmlns:p14="http://schemas.microsoft.com/office/powerpoint/2010/main" val="2157630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133600" y="304800"/>
            <a:ext cx="6858001" cy="1295400"/>
          </a:xfrm>
        </p:spPr>
        <p:txBody>
          <a:bodyPr>
            <a:normAutofit fontScale="90000"/>
          </a:bodyPr>
          <a:lstStyle/>
          <a:p>
            <a:r>
              <a:rPr lang="tr-TR" b="1" dirty="0" smtClean="0"/>
              <a:t>Kayıt Zamanı Ve Yanlışlıkların Düzeltilmesi</a:t>
            </a:r>
            <a:r>
              <a:rPr lang="tr-TR" dirty="0"/>
              <a:t/>
            </a:r>
            <a:br>
              <a:rPr lang="tr-TR" dirty="0"/>
            </a:br>
            <a:endParaRPr lang="tr-TR" dirty="0"/>
          </a:p>
        </p:txBody>
      </p:sp>
      <p:sp>
        <p:nvSpPr>
          <p:cNvPr id="3" name="İçerik Yer Tutucusu 2"/>
          <p:cNvSpPr>
            <a:spLocks noGrp="1"/>
          </p:cNvSpPr>
          <p:nvPr>
            <p:ph idx="1"/>
          </p:nvPr>
        </p:nvSpPr>
        <p:spPr>
          <a:xfrm>
            <a:off x="2133599" y="1752600"/>
            <a:ext cx="7696201" cy="4953000"/>
          </a:xfrm>
        </p:spPr>
        <p:txBody>
          <a:bodyPr>
            <a:normAutofit/>
          </a:bodyPr>
          <a:lstStyle/>
          <a:p>
            <a:r>
              <a:rPr lang="tr-TR" b="1" dirty="0"/>
              <a:t>MADDE 7 </a:t>
            </a:r>
            <a:r>
              <a:rPr lang="tr-TR" b="1" dirty="0" smtClean="0"/>
              <a:t>– </a:t>
            </a:r>
            <a:r>
              <a:rPr lang="tr-TR" dirty="0" smtClean="0"/>
              <a:t>İşlemlerin </a:t>
            </a:r>
            <a:r>
              <a:rPr lang="tr-TR" dirty="0"/>
              <a:t>defterlere kaydı, </a:t>
            </a:r>
            <a:r>
              <a:rPr lang="tr-TR" b="1" dirty="0"/>
              <a:t>ait oldukları ayı izleyen ayın 20'nci gününden </a:t>
            </a:r>
            <a:r>
              <a:rPr lang="tr-TR" dirty="0"/>
              <a:t>fazla geciktirilemez. </a:t>
            </a:r>
            <a:r>
              <a:rPr lang="tr-TR" dirty="0" smtClean="0"/>
              <a:t> (Örneğin; Ocak/2018 Kayıtlarının En geç 20 Şubat 2018 tarihine kadar GİB sistemine girilmesi)</a:t>
            </a:r>
          </a:p>
          <a:p>
            <a:r>
              <a:rPr lang="tr-TR" dirty="0" smtClean="0"/>
              <a:t>Takvim </a:t>
            </a:r>
            <a:r>
              <a:rPr lang="tr-TR" dirty="0"/>
              <a:t>yılının son ayına ait kayıtlar takvim yılına ait gelir vergisi beyannamesinin </a:t>
            </a:r>
            <a:r>
              <a:rPr lang="tr-TR" dirty="0" smtClean="0"/>
              <a:t>verilmesi </a:t>
            </a:r>
            <a:r>
              <a:rPr lang="tr-TR" dirty="0"/>
              <a:t>gereken son gün saat 23:59 a kadar yapılabilir. </a:t>
            </a:r>
            <a:r>
              <a:rPr lang="tr-TR" dirty="0" smtClean="0"/>
              <a:t>(yani Aralık 2018 Kayıtları Mart 25 Mart 2018 tarihine kadar)</a:t>
            </a:r>
          </a:p>
          <a:p>
            <a:r>
              <a:rPr lang="tr-TR" dirty="0" smtClean="0"/>
              <a:t>Basit </a:t>
            </a:r>
            <a:r>
              <a:rPr lang="tr-TR" dirty="0"/>
              <a:t>usule tabi mükelleflerin alış ve giderleri ile satış ve hasılatlarına ilişkin üçer aylık kayıtlar, izleyen ayın sonuna kadar sisteme kaydedilir</a:t>
            </a:r>
            <a:r>
              <a:rPr lang="tr-TR" dirty="0" smtClean="0"/>
              <a:t>.</a:t>
            </a:r>
          </a:p>
          <a:p>
            <a:r>
              <a:rPr lang="tr-TR" dirty="0" smtClean="0"/>
              <a:t> </a:t>
            </a:r>
            <a:r>
              <a:rPr lang="tr-TR" dirty="0"/>
              <a:t>Defter ve kayıtlara rakam veya yazıların ya</a:t>
            </a:r>
            <a:r>
              <a:rPr lang="tr-TR" b="1" dirty="0"/>
              <a:t>nlış girilmesi durumunda, yukarıda belirlenen süreler zarfında</a:t>
            </a:r>
            <a:r>
              <a:rPr lang="tr-TR" dirty="0"/>
              <a:t>, s</a:t>
            </a:r>
            <a:r>
              <a:rPr lang="tr-TR" dirty="0" smtClean="0"/>
              <a:t>istem </a:t>
            </a:r>
            <a:r>
              <a:rPr lang="tr-TR" dirty="0"/>
              <a:t>üzerinden yanlış kayıt güncellenebilecek veya iptal edilerek doğru kayıt aynı yöntemle tekrar girilebilecektir.</a:t>
            </a:r>
          </a:p>
          <a:p>
            <a:endParaRPr lang="tr-TR" dirty="0"/>
          </a:p>
        </p:txBody>
      </p:sp>
    </p:spTree>
    <p:extLst>
      <p:ext uri="{BB962C8B-B14F-4D97-AF65-F5344CB8AC3E}">
        <p14:creationId xmlns:p14="http://schemas.microsoft.com/office/powerpoint/2010/main" val="3956844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Sistem Üzerinden Tutulan Defterlerin Muhafaza Ve İbrazı -1-</a:t>
            </a:r>
            <a:endParaRPr lang="tr-TR" dirty="0"/>
          </a:p>
        </p:txBody>
      </p:sp>
      <p:sp>
        <p:nvSpPr>
          <p:cNvPr id="3" name="İçerik Yer Tutucusu 2"/>
          <p:cNvSpPr>
            <a:spLocks noGrp="1"/>
          </p:cNvSpPr>
          <p:nvPr>
            <p:ph idx="1"/>
          </p:nvPr>
        </p:nvSpPr>
        <p:spPr>
          <a:xfrm>
            <a:off x="1463041" y="1717040"/>
            <a:ext cx="8900160" cy="4602480"/>
          </a:xfrm>
        </p:spPr>
        <p:txBody>
          <a:bodyPr>
            <a:normAutofit/>
          </a:bodyPr>
          <a:lstStyle/>
          <a:p>
            <a:endParaRPr lang="tr-TR" dirty="0" smtClean="0"/>
          </a:p>
          <a:p>
            <a:r>
              <a:rPr lang="tr-TR" dirty="0" smtClean="0"/>
              <a:t>Defter-Beyan </a:t>
            </a:r>
            <a:r>
              <a:rPr lang="tr-TR" dirty="0"/>
              <a:t>Sistemi üzerinde tutulan defterlerin, </a:t>
            </a:r>
            <a:r>
              <a:rPr lang="tr-TR" dirty="0" smtClean="0"/>
              <a:t>kullanıcı denetiminin </a:t>
            </a:r>
            <a:r>
              <a:rPr lang="tr-TR" dirty="0"/>
              <a:t>kullanıcı kodu, şifre ve diğer güvenlik mekanizmaları ile elektronik </a:t>
            </a:r>
            <a:r>
              <a:rPr lang="tr-TR" dirty="0" smtClean="0"/>
              <a:t>ortamda gerçekleştirilmesi</a:t>
            </a:r>
            <a:r>
              <a:rPr lang="tr-TR" dirty="0"/>
              <a:t>, </a:t>
            </a:r>
            <a:endParaRPr lang="tr-TR" dirty="0" smtClean="0"/>
          </a:p>
          <a:p>
            <a:r>
              <a:rPr lang="tr-TR" dirty="0" smtClean="0"/>
              <a:t>Sistemin </a:t>
            </a:r>
            <a:r>
              <a:rPr lang="tr-TR" dirty="0"/>
              <a:t>kullanımına ilişkin tüm işlemlerin elektronik olarak yapılması </a:t>
            </a:r>
            <a:r>
              <a:rPr lang="tr-TR" dirty="0" smtClean="0"/>
              <a:t>ve her </a:t>
            </a:r>
            <a:r>
              <a:rPr lang="tr-TR" dirty="0"/>
              <a:t>işleme ait </a:t>
            </a:r>
            <a:r>
              <a:rPr lang="tr-TR" dirty="0" err="1"/>
              <a:t>logların</a:t>
            </a:r>
            <a:r>
              <a:rPr lang="tr-TR" dirty="0"/>
              <a:t> kayıt altına alınmasına bağlı olarak </a:t>
            </a:r>
            <a:r>
              <a:rPr lang="tr-TR" b="1" dirty="0">
                <a:solidFill>
                  <a:schemeClr val="accent1"/>
                </a:solidFill>
              </a:rPr>
              <a:t>kaynağının inkâr edilemezliği </a:t>
            </a:r>
            <a:r>
              <a:rPr lang="tr-TR" dirty="0" smtClean="0"/>
              <a:t>söz konusu </a:t>
            </a:r>
            <a:r>
              <a:rPr lang="tr-TR" dirty="0"/>
              <a:t>olduğundan </a:t>
            </a:r>
            <a:r>
              <a:rPr lang="tr-TR" b="1" dirty="0"/>
              <a:t>mükelleflerce ayrıca kâğıt ortamında saklanmasına </a:t>
            </a:r>
            <a:r>
              <a:rPr lang="tr-TR" b="1" dirty="0" smtClean="0"/>
              <a:t>gerek bulunmamaktadır.</a:t>
            </a:r>
          </a:p>
          <a:p>
            <a:r>
              <a:rPr lang="tr-TR" dirty="0"/>
              <a:t>Sistem üzerinden defterlerin görüntülenmesi, yazdırılması veya çeşitli </a:t>
            </a:r>
            <a:r>
              <a:rPr lang="tr-TR" dirty="0" smtClean="0"/>
              <a:t>dosya formatları </a:t>
            </a:r>
            <a:r>
              <a:rPr lang="tr-TR" dirty="0"/>
              <a:t>ile indirilmesi (kaydedilmesi) mümkün olmakla birlikte, bu şekilde </a:t>
            </a:r>
            <a:r>
              <a:rPr lang="tr-TR" dirty="0" smtClean="0"/>
              <a:t>indirilmiş (kaydedilmiş</a:t>
            </a:r>
            <a:r>
              <a:rPr lang="tr-TR" dirty="0"/>
              <a:t>) olan defterlerin hukuki geçerliliği bulunmamaktadır.</a:t>
            </a:r>
          </a:p>
        </p:txBody>
      </p:sp>
    </p:spTree>
    <p:extLst>
      <p:ext uri="{BB962C8B-B14F-4D97-AF65-F5344CB8AC3E}">
        <p14:creationId xmlns:p14="http://schemas.microsoft.com/office/powerpoint/2010/main" val="2729238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33600" y="533400"/>
            <a:ext cx="6858001" cy="1397000"/>
          </a:xfrm>
        </p:spPr>
        <p:txBody>
          <a:bodyPr>
            <a:normAutofit fontScale="90000"/>
          </a:bodyPr>
          <a:lstStyle/>
          <a:p>
            <a:r>
              <a:rPr lang="tr-TR" b="1" dirty="0" smtClean="0"/>
              <a:t>Sistem Üzerinden Tutulan Defterlerin Muhafaza Ve İbrazı -2-</a:t>
            </a:r>
            <a:endParaRPr lang="tr-TR" dirty="0"/>
          </a:p>
        </p:txBody>
      </p:sp>
      <p:sp>
        <p:nvSpPr>
          <p:cNvPr id="3" name="İçerik Yer Tutucusu 2"/>
          <p:cNvSpPr>
            <a:spLocks noGrp="1"/>
          </p:cNvSpPr>
          <p:nvPr>
            <p:ph idx="1"/>
          </p:nvPr>
        </p:nvSpPr>
        <p:spPr>
          <a:xfrm>
            <a:off x="2133599" y="2160590"/>
            <a:ext cx="7391401" cy="4011610"/>
          </a:xfrm>
        </p:spPr>
        <p:txBody>
          <a:bodyPr>
            <a:normAutofit/>
          </a:bodyPr>
          <a:lstStyle/>
          <a:p>
            <a:r>
              <a:rPr lang="tr-TR" dirty="0" smtClean="0"/>
              <a:t>(Sistem </a:t>
            </a:r>
            <a:r>
              <a:rPr lang="tr-TR" dirty="0"/>
              <a:t>üzerinden tutulan defter ve </a:t>
            </a:r>
            <a:r>
              <a:rPr lang="tr-TR" dirty="0">
                <a:solidFill>
                  <a:schemeClr val="accent1"/>
                </a:solidFill>
              </a:rPr>
              <a:t>kayıtların muhafaza yükümlülüğü </a:t>
            </a:r>
            <a:r>
              <a:rPr lang="tr-TR" dirty="0" err="1">
                <a:solidFill>
                  <a:schemeClr val="accent1"/>
                </a:solidFill>
              </a:rPr>
              <a:t>GİB’e</a:t>
            </a:r>
            <a:r>
              <a:rPr lang="tr-TR" dirty="0">
                <a:solidFill>
                  <a:schemeClr val="accent1"/>
                </a:solidFill>
              </a:rPr>
              <a:t> aittir. </a:t>
            </a:r>
          </a:p>
          <a:p>
            <a:r>
              <a:rPr lang="tr-TR" dirty="0" smtClean="0"/>
              <a:t>GİB mükellef</a:t>
            </a:r>
            <a:r>
              <a:rPr lang="tr-TR" dirty="0"/>
              <a:t>, meslek mensubu ya da meslek odası tarafından girilen kayıtları </a:t>
            </a:r>
            <a:r>
              <a:rPr lang="tr-TR" dirty="0" smtClean="0"/>
              <a:t>ve bu </a:t>
            </a:r>
            <a:r>
              <a:rPr lang="tr-TR" dirty="0"/>
              <a:t>kayıtlardan hareketle oluşan defterleri elektronik ortamda </a:t>
            </a:r>
            <a:r>
              <a:rPr lang="tr-TR" b="1" u="sng" dirty="0"/>
              <a:t>muhafaza edecek </a:t>
            </a:r>
            <a:r>
              <a:rPr lang="tr-TR" b="1" u="sng" dirty="0" smtClean="0"/>
              <a:t>ve mükelleflerin </a:t>
            </a:r>
            <a:r>
              <a:rPr lang="tr-TR" b="1" u="sng" dirty="0"/>
              <a:t>kullanımına hazır halde </a:t>
            </a:r>
            <a:r>
              <a:rPr lang="tr-TR" b="1" u="sng" dirty="0" smtClean="0"/>
              <a:t>bulunduracaktır</a:t>
            </a:r>
          </a:p>
          <a:p>
            <a:r>
              <a:rPr lang="tr-TR" dirty="0"/>
              <a:t>Kendisinden mükellefiyetine ilişkin defter ve kayıtlarının ibrazı talep </a:t>
            </a:r>
            <a:r>
              <a:rPr lang="tr-TR" dirty="0" smtClean="0"/>
              <a:t>edilen mükellefler</a:t>
            </a:r>
            <a:r>
              <a:rPr lang="tr-TR" dirty="0"/>
              <a:t>, talepte bulunan birim ile ibrazı talep edilen bilgilerin mahiyetini ibraz </a:t>
            </a:r>
            <a:r>
              <a:rPr lang="tr-TR" dirty="0" smtClean="0"/>
              <a:t>talep yazısının </a:t>
            </a:r>
            <a:r>
              <a:rPr lang="tr-TR" dirty="0"/>
              <a:t>bir örneği ile birlikte ibraz süresinin sonundan en geç 10 gün önce bağlı </a:t>
            </a:r>
            <a:r>
              <a:rPr lang="tr-TR" dirty="0" smtClean="0"/>
              <a:t>olduğu vergi </a:t>
            </a:r>
            <a:r>
              <a:rPr lang="tr-TR" dirty="0"/>
              <a:t>dairesi aracılığıyla Başkanlığa bildirecektir. Başkanlık bu bildirime ilişkin usul </a:t>
            </a:r>
            <a:r>
              <a:rPr lang="tr-TR" dirty="0" smtClean="0"/>
              <a:t>ve esaslar </a:t>
            </a:r>
            <a:r>
              <a:rPr lang="tr-TR" dirty="0"/>
              <a:t>ile bildirim yöntem ve içeriğinin belirlenmesi konusunda yetkilidir.</a:t>
            </a:r>
            <a:endParaRPr lang="tr-TR" b="1" u="sng" dirty="0"/>
          </a:p>
        </p:txBody>
      </p:sp>
    </p:spTree>
    <p:extLst>
      <p:ext uri="{BB962C8B-B14F-4D97-AF65-F5344CB8AC3E}">
        <p14:creationId xmlns:p14="http://schemas.microsoft.com/office/powerpoint/2010/main" val="571362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6374" y="81280"/>
            <a:ext cx="8596668" cy="894080"/>
          </a:xfrm>
        </p:spPr>
        <p:txBody>
          <a:bodyPr>
            <a:normAutofit fontScale="90000"/>
          </a:bodyPr>
          <a:lstStyle/>
          <a:p>
            <a:r>
              <a:rPr lang="tr-TR" b="1" dirty="0" smtClean="0"/>
              <a:t>- Sistemden Çıkış</a:t>
            </a:r>
            <a:r>
              <a:rPr lang="tr-TR" dirty="0" smtClean="0"/>
              <a:t/>
            </a:r>
            <a:br>
              <a:rPr lang="tr-TR" dirty="0" smtClean="0"/>
            </a:br>
            <a:endParaRPr lang="tr-TR" dirty="0"/>
          </a:p>
        </p:txBody>
      </p:sp>
      <p:sp>
        <p:nvSpPr>
          <p:cNvPr id="3" name="İçerik Yer Tutucusu 2"/>
          <p:cNvSpPr>
            <a:spLocks noGrp="1"/>
          </p:cNvSpPr>
          <p:nvPr>
            <p:ph idx="1"/>
          </p:nvPr>
        </p:nvSpPr>
        <p:spPr>
          <a:xfrm>
            <a:off x="802640" y="1219200"/>
            <a:ext cx="9331960" cy="5638800"/>
          </a:xfrm>
        </p:spPr>
        <p:txBody>
          <a:bodyPr>
            <a:normAutofit/>
          </a:bodyPr>
          <a:lstStyle/>
          <a:p>
            <a:r>
              <a:rPr lang="tr-TR" dirty="0"/>
              <a:t>Defter-Beyan Sistemi'ni kullanan mükelleflerin ölümü </a:t>
            </a:r>
            <a:r>
              <a:rPr lang="tr-TR" dirty="0" smtClean="0"/>
              <a:t>veya </a:t>
            </a:r>
            <a:r>
              <a:rPr lang="tr-TR" dirty="0"/>
              <a:t>mükellefiyetinin sonlandırılması/terkin edilmesi hallerinde ölüm/gaiplik kararı tarihi ile sonlandırma/terkin tarihinden itibaren</a:t>
            </a:r>
            <a:r>
              <a:rPr lang="tr-TR" dirty="0" smtClean="0"/>
              <a:t>,</a:t>
            </a:r>
          </a:p>
          <a:p>
            <a:r>
              <a:rPr lang="tr-TR" dirty="0" smtClean="0"/>
              <a:t>O </a:t>
            </a:r>
            <a:r>
              <a:rPr lang="tr-TR" dirty="0"/>
              <a:t>tarihe kadar yapılması gereken işlemler ve onların gerektirdiği yükümlülükler haricinde, Defter-Beyan Sistemi kayıt yapma, defter tutma ve beyanname gönderme özellikleri bakımından kullanılamayacaktır. </a:t>
            </a:r>
            <a:endParaRPr lang="tr-TR" dirty="0" smtClean="0"/>
          </a:p>
          <a:p>
            <a:r>
              <a:rPr lang="tr-TR" b="1" dirty="0" smtClean="0">
                <a:solidFill>
                  <a:schemeClr val="accent1"/>
                </a:solidFill>
              </a:rPr>
              <a:t>Bununla </a:t>
            </a:r>
            <a:r>
              <a:rPr lang="tr-TR" b="1" dirty="0">
                <a:solidFill>
                  <a:schemeClr val="accent1"/>
                </a:solidFill>
              </a:rPr>
              <a:t>birlikte geçmiş dönemlere ilişkin bilgilerin görüntülenmesi amacıyla Sistem kullanılabilecektir. </a:t>
            </a:r>
            <a:endParaRPr lang="tr-TR" b="1" dirty="0" smtClean="0">
              <a:solidFill>
                <a:schemeClr val="accent1"/>
              </a:solidFill>
            </a:endParaRPr>
          </a:p>
          <a:p>
            <a:r>
              <a:rPr lang="tr-TR" dirty="0" smtClean="0"/>
              <a:t>İkinci </a:t>
            </a:r>
            <a:r>
              <a:rPr lang="tr-TR" dirty="0"/>
              <a:t>sınıf tüccarlardan </a:t>
            </a:r>
            <a:r>
              <a:rPr lang="tr-TR" b="1" dirty="0">
                <a:solidFill>
                  <a:schemeClr val="accent1"/>
                </a:solidFill>
              </a:rPr>
              <a:t>birinci sınıfa </a:t>
            </a:r>
            <a:r>
              <a:rPr lang="tr-TR" b="1" dirty="0" smtClean="0">
                <a:solidFill>
                  <a:schemeClr val="accent1"/>
                </a:solidFill>
              </a:rPr>
              <a:t>geçenler (bilanço usulü) </a:t>
            </a:r>
            <a:r>
              <a:rPr lang="tr-TR" dirty="0"/>
              <a:t>izleyen takvim yılı başından itibaren sistem kullanıcıları arasından çıkarılacaktır. </a:t>
            </a:r>
            <a:endParaRPr lang="tr-TR" dirty="0" smtClean="0"/>
          </a:p>
          <a:p>
            <a:r>
              <a:rPr lang="tr-TR" dirty="0" smtClean="0"/>
              <a:t>Basit </a:t>
            </a:r>
            <a:r>
              <a:rPr lang="tr-TR" dirty="0"/>
              <a:t>usulün şartlarını haiz olup sistemi kullanan mükelleflerden, bu usulden yararlanmayı istemediklerini ve kazançlarını bilanço esasına göre tespit etmek istediklerini yazı ile bildirenler, dilekçelerinde belirttikleri tarihten itibaren veya izleyen takvim yılı başından itibaren Sistemi kullanamayacaklardır. </a:t>
            </a:r>
            <a:endParaRPr lang="tr-TR" dirty="0" smtClean="0"/>
          </a:p>
          <a:p>
            <a:r>
              <a:rPr lang="tr-TR" dirty="0" smtClean="0"/>
              <a:t>Ancak</a:t>
            </a:r>
            <a:r>
              <a:rPr lang="tr-TR" dirty="0"/>
              <a:t>, geçmiş dönemlere ilişkin bilgilerin görüntülenmesi amacıyla sistem kullanılabilecektir.</a:t>
            </a:r>
          </a:p>
          <a:p>
            <a:endParaRPr lang="tr-TR" dirty="0"/>
          </a:p>
        </p:txBody>
      </p:sp>
    </p:spTree>
    <p:extLst>
      <p:ext uri="{BB962C8B-B14F-4D97-AF65-F5344CB8AC3E}">
        <p14:creationId xmlns:p14="http://schemas.microsoft.com/office/powerpoint/2010/main" val="3865070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76352"/>
            <a:ext cx="7791575" cy="1633728"/>
          </a:xfrm>
        </p:spPr>
        <p:txBody>
          <a:bodyPr>
            <a:normAutofit/>
          </a:bodyPr>
          <a:lstStyle/>
          <a:p>
            <a:r>
              <a:rPr lang="tr-TR" sz="4400" b="1" dirty="0" smtClean="0"/>
              <a:t>Sorumluluk Ve Ceza Uygulaması</a:t>
            </a:r>
            <a:endParaRPr lang="tr-TR" sz="4400" dirty="0"/>
          </a:p>
        </p:txBody>
      </p:sp>
      <p:sp>
        <p:nvSpPr>
          <p:cNvPr id="3" name="İçerik Yer Tutucusu 2"/>
          <p:cNvSpPr>
            <a:spLocks noGrp="1"/>
          </p:cNvSpPr>
          <p:nvPr>
            <p:ph idx="1"/>
          </p:nvPr>
        </p:nvSpPr>
        <p:spPr>
          <a:xfrm>
            <a:off x="254000" y="2032000"/>
            <a:ext cx="9723119" cy="5618480"/>
          </a:xfrm>
        </p:spPr>
        <p:txBody>
          <a:bodyPr>
            <a:normAutofit/>
          </a:bodyPr>
          <a:lstStyle/>
          <a:p>
            <a:r>
              <a:rPr lang="tr-TR" dirty="0" smtClean="0"/>
              <a:t>Her zaman olduğu gibi, </a:t>
            </a:r>
            <a:r>
              <a:rPr lang="da-DK" dirty="0" smtClean="0"/>
              <a:t>yükümlülüklerini yerine getirmeyen mükelleflere 213</a:t>
            </a:r>
            <a:r>
              <a:rPr lang="tr-TR" dirty="0" smtClean="0"/>
              <a:t> sayılı Kanunun </a:t>
            </a:r>
            <a:r>
              <a:rPr lang="tr-TR" b="1" dirty="0" smtClean="0"/>
              <a:t>ilgili ceza hükümleri </a:t>
            </a:r>
            <a:r>
              <a:rPr lang="tr-TR" dirty="0" smtClean="0"/>
              <a:t>tatbik olunur. Hükmü burada da karşımızda </a:t>
            </a:r>
            <a:r>
              <a:rPr lang="tr-TR" dirty="0" smtClean="0">
                <a:sym typeface="Wingdings" panose="05000000000000000000" pitchFamily="2" charset="2"/>
              </a:rPr>
              <a:t></a:t>
            </a:r>
            <a:endParaRPr lang="tr-TR" dirty="0" smtClean="0"/>
          </a:p>
          <a:p>
            <a:r>
              <a:rPr lang="tr-TR" dirty="0" smtClean="0"/>
              <a:t>Bu Tebliğ ile Defter-Beyan Sistemini kullanan mükellefler Sistem dışında kâğıt veya elektronik ortamda kayıt yapamaz, defter tutamaz ve Sistem harici yollarla kâğıt veya elektronik beyanname gönderemezler. </a:t>
            </a:r>
          </a:p>
          <a:p>
            <a:r>
              <a:rPr lang="tr-TR" dirty="0" smtClean="0"/>
              <a:t>Bu </a:t>
            </a:r>
            <a:r>
              <a:rPr lang="tr-TR" dirty="0"/>
              <a:t>mükellefler Sistem haricinde kâğıt veya </a:t>
            </a:r>
            <a:r>
              <a:rPr lang="tr-TR" dirty="0" smtClean="0"/>
              <a:t>elektronik ortamda </a:t>
            </a:r>
            <a:r>
              <a:rPr lang="tr-TR" dirty="0"/>
              <a:t>kayıt ve defter tutmaları </a:t>
            </a:r>
            <a:r>
              <a:rPr lang="tr-TR" b="1" dirty="0">
                <a:solidFill>
                  <a:schemeClr val="accent1"/>
                </a:solidFill>
              </a:rPr>
              <a:t>halinde hiç kayıt ve defter tutmamış </a:t>
            </a:r>
            <a:r>
              <a:rPr lang="tr-TR" b="1" dirty="0" smtClean="0">
                <a:solidFill>
                  <a:schemeClr val="accent1"/>
                </a:solidFill>
              </a:rPr>
              <a:t>sayılacakları gibi </a:t>
            </a:r>
            <a:r>
              <a:rPr lang="tr-TR" sz="2000" b="1" dirty="0">
                <a:solidFill>
                  <a:srgbClr val="0070C0"/>
                </a:solidFill>
              </a:rPr>
              <a:t>Defter-Beyan Sistemi dışından gönderecekleri beyannameler hiç verilmemiş kabul edilir. </a:t>
            </a:r>
          </a:p>
          <a:p>
            <a:r>
              <a:rPr lang="tr-TR" dirty="0" smtClean="0"/>
              <a:t>Söz konusu </a:t>
            </a:r>
            <a:r>
              <a:rPr lang="tr-TR" dirty="0"/>
              <a:t>kayıt ve işlemlerin yapılmamış, defterlerin tutulmamış ve beyannamelerin </a:t>
            </a:r>
            <a:r>
              <a:rPr lang="tr-TR" dirty="0" smtClean="0"/>
              <a:t>verilmemiş sayılması </a:t>
            </a:r>
            <a:r>
              <a:rPr lang="tr-TR" dirty="0"/>
              <a:t>nedeniyle 213 sayılı Kanunun ilgili ceza hükümlerine göre ceza uygulanır</a:t>
            </a:r>
          </a:p>
        </p:txBody>
      </p:sp>
    </p:spTree>
    <p:extLst>
      <p:ext uri="{BB962C8B-B14F-4D97-AF65-F5344CB8AC3E}">
        <p14:creationId xmlns:p14="http://schemas.microsoft.com/office/powerpoint/2010/main" val="3955010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5078" y="2877312"/>
            <a:ext cx="8596668" cy="1320800"/>
          </a:xfrm>
        </p:spPr>
        <p:txBody>
          <a:bodyPr>
            <a:normAutofit/>
          </a:bodyPr>
          <a:lstStyle/>
          <a:p>
            <a:r>
              <a:rPr lang="tr-TR" sz="7200" b="1" dirty="0" smtClean="0"/>
              <a:t>Teşekkürler…</a:t>
            </a:r>
            <a:endParaRPr lang="tr-TR" sz="7200" b="1" dirty="0"/>
          </a:p>
        </p:txBody>
      </p:sp>
    </p:spTree>
    <p:extLst>
      <p:ext uri="{BB962C8B-B14F-4D97-AF65-F5344CB8AC3E}">
        <p14:creationId xmlns:p14="http://schemas.microsoft.com/office/powerpoint/2010/main" val="2474520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Nerden Çıktı Defter Beyan Sistemi; </a:t>
            </a:r>
            <a:endParaRPr lang="tr-TR" dirty="0"/>
          </a:p>
        </p:txBody>
      </p:sp>
      <p:sp>
        <p:nvSpPr>
          <p:cNvPr id="3" name="İçerik Yer Tutucusu 2"/>
          <p:cNvSpPr>
            <a:spLocks noGrp="1"/>
          </p:cNvSpPr>
          <p:nvPr>
            <p:ph idx="1"/>
          </p:nvPr>
        </p:nvSpPr>
        <p:spPr>
          <a:xfrm>
            <a:off x="2133598" y="1930400"/>
            <a:ext cx="7696202" cy="4699000"/>
          </a:xfrm>
        </p:spPr>
        <p:txBody>
          <a:bodyPr>
            <a:noAutofit/>
          </a:bodyPr>
          <a:lstStyle/>
          <a:p>
            <a:r>
              <a:rPr lang="tr-TR" sz="2000" dirty="0"/>
              <a:t>Gelir İdaresi Başkanlığı tarafından 23.11.2017 tarihinde yayınlanan Vergi Usul Kanunu Genel Tebliğ Taslağı ile </a:t>
            </a:r>
            <a:r>
              <a:rPr lang="tr-TR" sz="2000" b="1" dirty="0"/>
              <a:t>serbest meslek </a:t>
            </a:r>
            <a:r>
              <a:rPr lang="tr-TR" sz="2000" dirty="0"/>
              <a:t>erbabı, </a:t>
            </a:r>
            <a:r>
              <a:rPr lang="tr-TR" sz="2000" b="1" dirty="0"/>
              <a:t>işletme hesabı </a:t>
            </a:r>
            <a:r>
              <a:rPr lang="tr-TR" sz="2000" dirty="0"/>
              <a:t>esasına göre defter tutan mükellefler ile </a:t>
            </a:r>
            <a:r>
              <a:rPr lang="tr-TR" sz="2000" b="1" dirty="0"/>
              <a:t>basit usule tabi </a:t>
            </a:r>
            <a:r>
              <a:rPr lang="tr-TR" sz="2000" dirty="0"/>
              <a:t>olan mükelleflerin kayıtlarının elektronik ortamda tutulması,</a:t>
            </a:r>
          </a:p>
          <a:p>
            <a:r>
              <a:rPr lang="tr-TR" sz="2000" dirty="0"/>
              <a:t>Bu mükelleflerden defter tutmak zorunda olanların bu kayıtlardan hareketle </a:t>
            </a:r>
            <a:r>
              <a:rPr lang="tr-TR" sz="2000" b="1" dirty="0"/>
              <a:t>elektronik ortamda oluşturulması ve saklanması, </a:t>
            </a:r>
          </a:p>
          <a:p>
            <a:r>
              <a:rPr lang="tr-TR" sz="2000" dirty="0"/>
              <a:t>Vergi beyannamesi bildirim (KDV, Muhtasar Geçici Vergi ve Gelir Vergisi Beyannameleri) ve dilekçelerin elektronik ortamda </a:t>
            </a:r>
            <a:r>
              <a:rPr lang="tr-TR" sz="2000" b="1" dirty="0"/>
              <a:t>«HAZIR BEYAN» </a:t>
            </a:r>
            <a:r>
              <a:rPr lang="tr-TR" sz="2000" dirty="0"/>
              <a:t>şeklinde verilebilmesi amacıyla,</a:t>
            </a:r>
          </a:p>
          <a:p>
            <a:r>
              <a:rPr lang="tr-TR" sz="2000" b="1" dirty="0"/>
              <a:t>Defter-Beyan Sistemine geliştirilmiştir. </a:t>
            </a:r>
          </a:p>
        </p:txBody>
      </p:sp>
    </p:spTree>
    <p:extLst>
      <p:ext uri="{BB962C8B-B14F-4D97-AF65-F5344CB8AC3E}">
        <p14:creationId xmlns:p14="http://schemas.microsoft.com/office/powerpoint/2010/main" val="1679538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Başka bir ifadeyle; </a:t>
            </a:r>
            <a:br>
              <a:rPr lang="tr-TR" dirty="0"/>
            </a:br>
            <a:endParaRPr lang="tr-TR" dirty="0"/>
          </a:p>
        </p:txBody>
      </p:sp>
      <p:sp>
        <p:nvSpPr>
          <p:cNvPr id="3" name="İçerik Yer Tutucusu 2"/>
          <p:cNvSpPr>
            <a:spLocks noGrp="1"/>
          </p:cNvSpPr>
          <p:nvPr>
            <p:ph idx="1"/>
          </p:nvPr>
        </p:nvSpPr>
        <p:spPr/>
        <p:txBody>
          <a:bodyPr/>
          <a:lstStyle/>
          <a:p>
            <a:r>
              <a:rPr lang="tr-TR" dirty="0" smtClean="0"/>
              <a:t>Tüm Serbest Meslek </a:t>
            </a:r>
            <a:r>
              <a:rPr lang="tr-TR" dirty="0"/>
              <a:t>Mükellefleri</a:t>
            </a:r>
            <a:endParaRPr lang="tr-TR" dirty="0" smtClean="0"/>
          </a:p>
          <a:p>
            <a:r>
              <a:rPr lang="tr-TR" dirty="0" smtClean="0"/>
              <a:t>Tüm Basit Usul Mükellefleri</a:t>
            </a:r>
          </a:p>
          <a:p>
            <a:r>
              <a:rPr lang="tr-TR" sz="2400" dirty="0"/>
              <a:t>01.01.2018 tarihinden itibaren</a:t>
            </a:r>
          </a:p>
          <a:p>
            <a:endParaRPr lang="tr-TR" sz="2400" dirty="0"/>
          </a:p>
          <a:p>
            <a:r>
              <a:rPr lang="tr-TR" sz="2400" b="1" dirty="0"/>
              <a:t>Tüm İşletme Hesabı Mükellefleri ise </a:t>
            </a:r>
          </a:p>
          <a:p>
            <a:r>
              <a:rPr lang="tr-TR" sz="2400" dirty="0"/>
              <a:t>01.01.2019 tarihinden itibaren e-Defter Beyan Mükellefi oluyor…</a:t>
            </a:r>
          </a:p>
          <a:p>
            <a:endParaRPr lang="tr-TR" sz="2400" dirty="0"/>
          </a:p>
          <a:p>
            <a:endParaRPr lang="tr-TR" sz="2400" dirty="0"/>
          </a:p>
        </p:txBody>
      </p:sp>
    </p:spTree>
    <p:extLst>
      <p:ext uri="{BB962C8B-B14F-4D97-AF65-F5344CB8AC3E}">
        <p14:creationId xmlns:p14="http://schemas.microsoft.com/office/powerpoint/2010/main" val="3938398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Defter Beyan Sistemi</a:t>
            </a:r>
            <a:br>
              <a:rPr lang="tr-TR" b="1" dirty="0" smtClean="0"/>
            </a:br>
            <a:r>
              <a:rPr lang="tr-TR" b="1" dirty="0" smtClean="0"/>
              <a:t> Amacı</a:t>
            </a:r>
            <a:r>
              <a:rPr lang="tr-TR" b="1" dirty="0"/>
              <a:t/>
            </a:r>
            <a:br>
              <a:rPr lang="tr-TR" b="1" dirty="0"/>
            </a:br>
            <a:endParaRPr lang="tr-TR" dirty="0"/>
          </a:p>
        </p:txBody>
      </p:sp>
      <p:sp>
        <p:nvSpPr>
          <p:cNvPr id="3" name="İçerik Yer Tutucusu 2"/>
          <p:cNvSpPr>
            <a:spLocks noGrp="1"/>
          </p:cNvSpPr>
          <p:nvPr>
            <p:ph idx="1"/>
          </p:nvPr>
        </p:nvSpPr>
        <p:spPr>
          <a:xfrm>
            <a:off x="2133599" y="2160590"/>
            <a:ext cx="7315201" cy="4164010"/>
          </a:xfrm>
        </p:spPr>
        <p:txBody>
          <a:bodyPr>
            <a:normAutofit/>
          </a:bodyPr>
          <a:lstStyle/>
          <a:p>
            <a:r>
              <a:rPr lang="tr-TR" sz="2000" b="1" dirty="0"/>
              <a:t>MADDE 2 </a:t>
            </a:r>
            <a:r>
              <a:rPr lang="tr-TR" sz="2000" dirty="0"/>
              <a:t>Defter-Beyan Sistemi ile vergisel ve ticari işlemlerin elektronik  ortamda kayıt altına alınması,</a:t>
            </a:r>
          </a:p>
          <a:p>
            <a:r>
              <a:rPr lang="tr-TR" sz="2000" dirty="0"/>
              <a:t> kayıtlardan hareketle defter ve beyannamelerin elektronik olarak oluşturulması ve muhafaza edilmesi, </a:t>
            </a:r>
          </a:p>
          <a:p>
            <a:r>
              <a:rPr lang="tr-TR" sz="2000" dirty="0"/>
              <a:t>bu sayede yükümlülüklere ilişkin bürokratik işlemlerin ve uyum maliyetlerinin azaltılması, </a:t>
            </a:r>
          </a:p>
          <a:p>
            <a:r>
              <a:rPr lang="tr-TR" sz="2000" b="1" dirty="0"/>
              <a:t>kayıt dışı ekonomi ile etkin bir şekilde mücadele edilmesi </a:t>
            </a:r>
            <a:r>
              <a:rPr lang="tr-TR" sz="2000" dirty="0"/>
              <a:t>ve </a:t>
            </a:r>
          </a:p>
          <a:p>
            <a:r>
              <a:rPr lang="tr-TR" sz="2000" dirty="0"/>
              <a:t>vergiye gönüllü uyum seviyelerinin artırılması amaçlanmaktadır.</a:t>
            </a:r>
          </a:p>
        </p:txBody>
      </p:sp>
    </p:spTree>
    <p:extLst>
      <p:ext uri="{BB962C8B-B14F-4D97-AF65-F5344CB8AC3E}">
        <p14:creationId xmlns:p14="http://schemas.microsoft.com/office/powerpoint/2010/main" val="1920840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Bu Mükellefler Adına NOTERDEN Defter Tasdik Etmek Tarih Oluyor…</a:t>
            </a:r>
            <a:endParaRPr lang="tr-TR" b="1" dirty="0"/>
          </a:p>
        </p:txBody>
      </p:sp>
      <p:sp>
        <p:nvSpPr>
          <p:cNvPr id="3" name="İçerik Yer Tutucusu 2"/>
          <p:cNvSpPr>
            <a:spLocks noGrp="1"/>
          </p:cNvSpPr>
          <p:nvPr>
            <p:ph idx="1"/>
          </p:nvPr>
        </p:nvSpPr>
        <p:spPr/>
        <p:txBody>
          <a:bodyPr/>
          <a:lstStyle/>
          <a:p>
            <a:r>
              <a:rPr lang="tr-TR" dirty="0" smtClean="0"/>
              <a:t>Taslak 23.11.2017 tarihinde yayınlandı ve tabi ilk tepkiler, öneri ve yorumlar gelmeye başladı,</a:t>
            </a:r>
          </a:p>
          <a:p>
            <a:r>
              <a:rPr lang="tr-TR" dirty="0" smtClean="0"/>
              <a:t>Konuyla en çok ilgilenmesi gereken tabi ki bu konunun net  muhatapları olan SMMM Odaları ile </a:t>
            </a:r>
            <a:r>
              <a:rPr lang="tr-TR" dirty="0" err="1" smtClean="0"/>
              <a:t>TÜRMOB’tur</a:t>
            </a:r>
            <a:r>
              <a:rPr lang="tr-TR" dirty="0" smtClean="0"/>
              <a:t>.</a:t>
            </a:r>
          </a:p>
          <a:p>
            <a:r>
              <a:rPr lang="tr-TR" dirty="0" smtClean="0"/>
              <a:t>Ancak biliyoruz ki Gelir İdaresi ne olursa olsun, tüm görüşleri aldıktan sonra  bu taslağı yıl bitmeden resmiyete sokacak ve 01.01.2018 tarihinden itibaren zorunluluk kılarak başlatılması ön görülmektedir.</a:t>
            </a:r>
          </a:p>
          <a:p>
            <a:r>
              <a:rPr lang="tr-TR" dirty="0" smtClean="0"/>
              <a:t>Dolayısıyla bu duruma hazırlıklı olmak gerekiyor. </a:t>
            </a:r>
            <a:endParaRPr lang="tr-TR" dirty="0"/>
          </a:p>
        </p:txBody>
      </p:sp>
    </p:spTree>
    <p:extLst>
      <p:ext uri="{BB962C8B-B14F-4D97-AF65-F5344CB8AC3E}">
        <p14:creationId xmlns:p14="http://schemas.microsoft.com/office/powerpoint/2010/main" val="131539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Sistemi kullanma yükümlülüğünün başladığı tarih</a:t>
            </a:r>
            <a:endParaRPr lang="tr-TR" dirty="0"/>
          </a:p>
        </p:txBody>
      </p:sp>
      <p:sp>
        <p:nvSpPr>
          <p:cNvPr id="3" name="İçerik Yer Tutucusu 2"/>
          <p:cNvSpPr>
            <a:spLocks noGrp="1"/>
          </p:cNvSpPr>
          <p:nvPr>
            <p:ph idx="1"/>
          </p:nvPr>
        </p:nvSpPr>
        <p:spPr/>
        <p:txBody>
          <a:bodyPr>
            <a:normAutofit/>
          </a:bodyPr>
          <a:lstStyle/>
          <a:p>
            <a:r>
              <a:rPr lang="tr-TR" dirty="0"/>
              <a:t>Serbest meslek erbapları  ile Basit usule tabi mükellefler ile </a:t>
            </a:r>
            <a:r>
              <a:rPr lang="tr-TR" b="1" dirty="0"/>
              <a:t>01/01/2018, tarihinden itibaren </a:t>
            </a:r>
          </a:p>
          <a:p>
            <a:r>
              <a:rPr lang="tr-TR" dirty="0"/>
              <a:t>İşletme Defteri tutan mükellefler  ise 01/01/2019 tarihinden itibaren Sistemi kullanmaya başlayacaklardır.</a:t>
            </a:r>
          </a:p>
        </p:txBody>
      </p:sp>
    </p:spTree>
    <p:extLst>
      <p:ext uri="{BB962C8B-B14F-4D97-AF65-F5344CB8AC3E}">
        <p14:creationId xmlns:p14="http://schemas.microsoft.com/office/powerpoint/2010/main" val="56015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Defterlerin Tasdik Durumu</a:t>
            </a:r>
            <a:endParaRPr lang="tr-TR" dirty="0"/>
          </a:p>
        </p:txBody>
      </p:sp>
      <p:sp>
        <p:nvSpPr>
          <p:cNvPr id="3" name="İçerik Yer Tutucusu 2"/>
          <p:cNvSpPr>
            <a:spLocks noGrp="1"/>
          </p:cNvSpPr>
          <p:nvPr>
            <p:ph idx="1"/>
          </p:nvPr>
        </p:nvSpPr>
        <p:spPr/>
        <p:txBody>
          <a:bodyPr/>
          <a:lstStyle/>
          <a:p>
            <a:r>
              <a:rPr lang="tr-TR" dirty="0"/>
              <a:t>Defter Beyan Sistemi vasıtasıyla elektronik ortamda tutulan defterlerin </a:t>
            </a:r>
            <a:r>
              <a:rPr lang="tr-TR" b="1" dirty="0"/>
              <a:t>açılış onayı</a:t>
            </a:r>
            <a:r>
              <a:rPr lang="tr-TR" dirty="0"/>
              <a:t>; ilk defa veya yeniden işe başlama ile sınıf değiştirme hallerinde kullanmaya başlamadan </a:t>
            </a:r>
            <a:r>
              <a:rPr lang="tr-TR" dirty="0" smtClean="0"/>
              <a:t>önce,</a:t>
            </a:r>
          </a:p>
          <a:p>
            <a:r>
              <a:rPr lang="tr-TR" dirty="0"/>
              <a:t>İ</a:t>
            </a:r>
            <a:r>
              <a:rPr lang="tr-TR" dirty="0" smtClean="0"/>
              <a:t>zleyen </a:t>
            </a:r>
            <a:r>
              <a:rPr lang="tr-TR" dirty="0"/>
              <a:t>faaliyet dönemlerindeki açılış onayları ise defterlerin kullanılacağı </a:t>
            </a:r>
            <a:r>
              <a:rPr lang="tr-TR" b="1" dirty="0"/>
              <a:t>faaliyet döneminin ilk gününde </a:t>
            </a:r>
            <a:r>
              <a:rPr lang="tr-TR" b="1" u="sng" dirty="0"/>
              <a:t>Başkanlık tarafından </a:t>
            </a:r>
            <a:r>
              <a:rPr lang="tr-TR" b="1" dirty="0"/>
              <a:t>elektronik olarak yapılır</a:t>
            </a:r>
            <a:r>
              <a:rPr lang="tr-TR" dirty="0" smtClean="0"/>
              <a:t>.</a:t>
            </a:r>
          </a:p>
          <a:p>
            <a:r>
              <a:rPr lang="tr-TR" dirty="0" smtClean="0"/>
              <a:t> </a:t>
            </a:r>
            <a:r>
              <a:rPr lang="tr-TR" dirty="0"/>
              <a:t>Açılış onayı </a:t>
            </a:r>
            <a:r>
              <a:rPr lang="tr-TR" dirty="0" err="1"/>
              <a:t>VUK'da</a:t>
            </a:r>
            <a:r>
              <a:rPr lang="tr-TR" dirty="0"/>
              <a:t> öngörülen tasdik hükmündedir. </a:t>
            </a:r>
            <a:r>
              <a:rPr lang="tr-TR" sz="2400" b="1" dirty="0">
                <a:solidFill>
                  <a:schemeClr val="accent1"/>
                </a:solidFill>
              </a:rPr>
              <a:t>Ayrıca kağıt ortamında defter tutulmaz</a:t>
            </a:r>
            <a:r>
              <a:rPr lang="tr-TR" sz="2400" b="1" dirty="0"/>
              <a:t>.</a:t>
            </a:r>
          </a:p>
          <a:p>
            <a:endParaRPr lang="tr-TR" dirty="0"/>
          </a:p>
        </p:txBody>
      </p:sp>
    </p:spTree>
    <p:extLst>
      <p:ext uri="{BB962C8B-B14F-4D97-AF65-F5344CB8AC3E}">
        <p14:creationId xmlns:p14="http://schemas.microsoft.com/office/powerpoint/2010/main" val="3287707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Başvuru;</a:t>
            </a:r>
            <a:r>
              <a:rPr lang="tr-TR" dirty="0"/>
              <a:t/>
            </a:r>
            <a:br>
              <a:rPr lang="tr-TR" dirty="0"/>
            </a:br>
            <a:endParaRPr lang="tr-TR" dirty="0"/>
          </a:p>
        </p:txBody>
      </p:sp>
      <p:sp>
        <p:nvSpPr>
          <p:cNvPr id="3" name="İçerik Yer Tutucusu 2"/>
          <p:cNvSpPr>
            <a:spLocks noGrp="1"/>
          </p:cNvSpPr>
          <p:nvPr>
            <p:ph idx="1"/>
          </p:nvPr>
        </p:nvSpPr>
        <p:spPr>
          <a:xfrm>
            <a:off x="2133598" y="1524000"/>
            <a:ext cx="7848602" cy="4724400"/>
          </a:xfrm>
        </p:spPr>
        <p:txBody>
          <a:bodyPr>
            <a:normAutofit/>
          </a:bodyPr>
          <a:lstStyle/>
          <a:p>
            <a:r>
              <a:rPr lang="tr-TR" dirty="0" smtClean="0"/>
              <a:t>Defter-Beyan </a:t>
            </a:r>
            <a:r>
              <a:rPr lang="tr-TR" dirty="0"/>
              <a:t>Sistemi'ni kullanmak zorunda olan, yukarıda belirttiğimiz, mükelleflerin Sistemi kullanmaya başlayacakları takvim yılından önceki ayın son gününe </a:t>
            </a:r>
            <a:r>
              <a:rPr lang="tr-TR" dirty="0" smtClean="0"/>
              <a:t>kadar,</a:t>
            </a:r>
          </a:p>
          <a:p>
            <a:r>
              <a:rPr lang="tr-TR" dirty="0" smtClean="0"/>
              <a:t>2018 Yılı için en geç 31.12.2017 tarihine kadar,</a:t>
            </a:r>
          </a:p>
          <a:p>
            <a:r>
              <a:rPr lang="tr-TR" dirty="0" smtClean="0">
                <a:solidFill>
                  <a:srgbClr val="00B0F0"/>
                </a:solidFill>
                <a:hlinkClick r:id="rId2"/>
              </a:rPr>
              <a:t>www.defterbeyan.gov.tr</a:t>
            </a:r>
            <a:r>
              <a:rPr lang="tr-TR" dirty="0" smtClean="0">
                <a:solidFill>
                  <a:srgbClr val="00B0F0"/>
                </a:solidFill>
              </a:rPr>
              <a:t>  web </a:t>
            </a:r>
            <a:r>
              <a:rPr lang="tr-TR" dirty="0" smtClean="0"/>
              <a:t>adresi </a:t>
            </a:r>
            <a:r>
              <a:rPr lang="tr-TR" dirty="0"/>
              <a:t>üzerinden veya </a:t>
            </a:r>
            <a:r>
              <a:rPr lang="tr-TR" dirty="0" smtClean="0"/>
              <a:t>vergi </a:t>
            </a:r>
            <a:r>
              <a:rPr lang="tr-TR" dirty="0"/>
              <a:t>dairesi aracılığıyla </a:t>
            </a:r>
            <a:r>
              <a:rPr lang="tr-TR" b="1" dirty="0"/>
              <a:t>başvuru yapmaları gerekmektedir</a:t>
            </a:r>
            <a:r>
              <a:rPr lang="tr-TR" b="1" dirty="0" smtClean="0"/>
              <a:t>.</a:t>
            </a:r>
          </a:p>
          <a:p>
            <a:r>
              <a:rPr lang="tr-TR" dirty="0"/>
              <a:t>Başvurular mükelleflerin kendilerince yapılabileceği gibi </a:t>
            </a:r>
            <a:r>
              <a:rPr lang="tr-TR" b="1" dirty="0"/>
              <a:t>Elektronik Beyanname Gönderme Aracılık ve Sorumluluk Sözleşmesi </a:t>
            </a:r>
            <a:r>
              <a:rPr lang="tr-TR" dirty="0"/>
              <a:t>imzaladıkları </a:t>
            </a:r>
            <a:r>
              <a:rPr lang="tr-TR" sz="2000" b="1" dirty="0"/>
              <a:t>meslek mensupları aracılığı </a:t>
            </a:r>
            <a:r>
              <a:rPr lang="tr-TR" dirty="0"/>
              <a:t>ile de yapabilirler. </a:t>
            </a:r>
            <a:endParaRPr lang="tr-TR" dirty="0" smtClean="0"/>
          </a:p>
          <a:p>
            <a:r>
              <a:rPr lang="tr-TR" dirty="0" smtClean="0"/>
              <a:t>Basit </a:t>
            </a:r>
            <a:r>
              <a:rPr lang="tr-TR" dirty="0"/>
              <a:t>Usule tabi vergi mükellefleri, örneği tebliğ ekinde yer alan, Defter-Beyan Sistemi Kullanımı Aracılık ve Sorumluluk sözleşmesi düzenledikleri </a:t>
            </a:r>
            <a:r>
              <a:rPr lang="tr-TR" b="1" dirty="0"/>
              <a:t>meslek odaları aracılığı ile başvurmaları da mümkündür. </a:t>
            </a:r>
          </a:p>
          <a:p>
            <a:endParaRPr lang="tr-TR" b="1" dirty="0"/>
          </a:p>
        </p:txBody>
      </p:sp>
    </p:spTree>
    <p:extLst>
      <p:ext uri="{BB962C8B-B14F-4D97-AF65-F5344CB8AC3E}">
        <p14:creationId xmlns:p14="http://schemas.microsoft.com/office/powerpoint/2010/main" val="247308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Sistem Üzerinden Tutulabilecek Defterler</a:t>
            </a:r>
            <a:endParaRPr lang="tr-TR" dirty="0"/>
          </a:p>
        </p:txBody>
      </p:sp>
      <p:sp>
        <p:nvSpPr>
          <p:cNvPr id="3" name="İçerik Yer Tutucusu 2"/>
          <p:cNvSpPr>
            <a:spLocks noGrp="1"/>
          </p:cNvSpPr>
          <p:nvPr>
            <p:ph idx="1"/>
          </p:nvPr>
        </p:nvSpPr>
        <p:spPr/>
        <p:txBody>
          <a:bodyPr/>
          <a:lstStyle/>
          <a:p>
            <a:r>
              <a:rPr lang="tr-TR" dirty="0"/>
              <a:t>Defter-Beyan Sistemi üzerinden, işletme defteri, çiftçi işletme defteri, serbest meslek kazanç defteri, amortisman defteri, envanter defteri, damga vergisi defteri, ambar defteri ile bitim işleri defteri elektronik ortamda tutulabilecektir. </a:t>
            </a:r>
            <a:endParaRPr lang="tr-TR" dirty="0" smtClean="0"/>
          </a:p>
          <a:p>
            <a:r>
              <a:rPr lang="tr-TR" dirty="0" smtClean="0"/>
              <a:t>Bu </a:t>
            </a:r>
            <a:r>
              <a:rPr lang="tr-TR" dirty="0"/>
              <a:t>defterler VUK kapsamında geçerli kanuni defterler olarak kabul edilecektir. İşletme hesap </a:t>
            </a:r>
            <a:r>
              <a:rPr lang="tr-TR" dirty="0" smtClean="0"/>
              <a:t>özeti, zirai </a:t>
            </a:r>
            <a:r>
              <a:rPr lang="tr-TR" dirty="0"/>
              <a:t>kazanç hesap özeti, serbest meslek hesap </a:t>
            </a:r>
            <a:r>
              <a:rPr lang="tr-TR" dirty="0" smtClean="0"/>
              <a:t>özeti ile </a:t>
            </a:r>
            <a:r>
              <a:rPr lang="tr-TR" dirty="0"/>
              <a:t>basit usul hesap özeti yapılan kayıtlardan hareketle </a:t>
            </a:r>
            <a:r>
              <a:rPr lang="tr-TR" b="1" dirty="0"/>
              <a:t>Sistem tarafından </a:t>
            </a:r>
            <a:r>
              <a:rPr lang="tr-TR" b="1" dirty="0" smtClean="0"/>
              <a:t>otomatik olarak üretilecektir</a:t>
            </a:r>
            <a:r>
              <a:rPr lang="tr-TR" b="1" dirty="0"/>
              <a:t>.</a:t>
            </a:r>
          </a:p>
          <a:p>
            <a:endParaRPr lang="tr-TR" dirty="0"/>
          </a:p>
        </p:txBody>
      </p:sp>
    </p:spTree>
    <p:extLst>
      <p:ext uri="{BB962C8B-B14F-4D97-AF65-F5344CB8AC3E}">
        <p14:creationId xmlns:p14="http://schemas.microsoft.com/office/powerpoint/2010/main" val="795440657"/>
      </p:ext>
    </p:extLst>
  </p:cSld>
  <p:clrMapOvr>
    <a:masterClrMapping/>
  </p:clrMapOvr>
</p:sld>
</file>

<file path=ppt/theme/theme1.xml><?xml version="1.0" encoding="utf-8"?>
<a:theme xmlns:a="http://schemas.openxmlformats.org/drawingml/2006/main" name="Kristal">
  <a:themeElements>
    <a:clrScheme name="Karm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TotalTime>
  <Words>1080</Words>
  <Application>Microsoft Office PowerPoint</Application>
  <PresentationFormat>Geniş ekran</PresentationFormat>
  <Paragraphs>67</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Trebuchet MS</vt:lpstr>
      <vt:lpstr>Wingdings</vt:lpstr>
      <vt:lpstr>Wingdings 3</vt:lpstr>
      <vt:lpstr>Kristal</vt:lpstr>
      <vt:lpstr>Serbest Meslek Defterleri, İşletme Defterleri ve Basit Usuller için Defter Beyan Sistemi</vt:lpstr>
      <vt:lpstr>Nerden Çıktı Defter Beyan Sistemi; </vt:lpstr>
      <vt:lpstr>Başka bir ifadeyle;  </vt:lpstr>
      <vt:lpstr>Defter Beyan Sistemi  Amacı </vt:lpstr>
      <vt:lpstr>Bu Mükellefler Adına NOTERDEN Defter Tasdik Etmek Tarih Oluyor…</vt:lpstr>
      <vt:lpstr>Sistemi kullanma yükümlülüğünün başladığı tarih</vt:lpstr>
      <vt:lpstr>Defterlerin Tasdik Durumu</vt:lpstr>
      <vt:lpstr>Başvuru; </vt:lpstr>
      <vt:lpstr>Sistem Üzerinden Tutulabilecek Defterler</vt:lpstr>
      <vt:lpstr>Kayıt Zamanı Ve Yanlışlıkların Düzeltilmesi </vt:lpstr>
      <vt:lpstr>Sistem Üzerinden Tutulan Defterlerin Muhafaza Ve İbrazı -1-</vt:lpstr>
      <vt:lpstr>Sistem Üzerinden Tutulan Defterlerin Muhafaza Ve İbrazı -2-</vt:lpstr>
      <vt:lpstr>- Sistemden Çıkış </vt:lpstr>
      <vt:lpstr>Sorumluluk Ve Ceza Uygulaması</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E-Serbest Meslek Makbuzu</dc:title>
  <dc:creator>SERDAR KARAKUŞ</dc:creator>
  <cp:lastModifiedBy>SERDAR KARAKUŞ</cp:lastModifiedBy>
  <cp:revision>5</cp:revision>
  <dcterms:created xsi:type="dcterms:W3CDTF">2017-12-04T10:22:49Z</dcterms:created>
  <dcterms:modified xsi:type="dcterms:W3CDTF">2017-12-05T09:56:41Z</dcterms:modified>
</cp:coreProperties>
</file>