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7" r:id="rId1"/>
  </p:sldMasterIdLst>
  <p:notesMasterIdLst>
    <p:notesMasterId r:id="rId24"/>
  </p:notesMasterIdLst>
  <p:handoutMasterIdLst>
    <p:handoutMasterId r:id="rId25"/>
  </p:handoutMasterIdLst>
  <p:sldIdLst>
    <p:sldId id="2168" r:id="rId2"/>
    <p:sldId id="2160" r:id="rId3"/>
    <p:sldId id="2159" r:id="rId4"/>
    <p:sldId id="2178" r:id="rId5"/>
    <p:sldId id="2179" r:id="rId6"/>
    <p:sldId id="2180" r:id="rId7"/>
    <p:sldId id="2171" r:id="rId8"/>
    <p:sldId id="2190" r:id="rId9"/>
    <p:sldId id="2181" r:id="rId10"/>
    <p:sldId id="2162" r:id="rId11"/>
    <p:sldId id="2182" r:id="rId12"/>
    <p:sldId id="2183" r:id="rId13"/>
    <p:sldId id="2184" r:id="rId14"/>
    <p:sldId id="2185" r:id="rId15"/>
    <p:sldId id="2193" r:id="rId16"/>
    <p:sldId id="2186" r:id="rId17"/>
    <p:sldId id="2191" r:id="rId18"/>
    <p:sldId id="2189" r:id="rId19"/>
    <p:sldId id="2192" r:id="rId20"/>
    <p:sldId id="2157" r:id="rId21"/>
    <p:sldId id="2188" r:id="rId22"/>
    <p:sldId id="2154" r:id="rId23"/>
  </p:sldIdLst>
  <p:sldSz cx="11880850" cy="6858000"/>
  <p:notesSz cx="6742113" cy="9872663"/>
  <p:defaultTextStyle>
    <a:defPPr>
      <a:defRPr lang="tr-TR"/>
    </a:defPPr>
    <a:lvl1pPr algn="l"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sz="1200" b="1" kern="1200">
        <a:solidFill>
          <a:schemeClr val="tx1"/>
        </a:solidFill>
        <a:latin typeface="Arial" charset="0"/>
        <a:ea typeface="+mn-ea"/>
        <a:cs typeface="+mn-cs"/>
      </a:defRPr>
    </a:lvl2pPr>
    <a:lvl3pPr marL="914400" algn="l" rtl="0" fontAlgn="base">
      <a:spcBef>
        <a:spcPct val="0"/>
      </a:spcBef>
      <a:spcAft>
        <a:spcPct val="0"/>
      </a:spcAft>
      <a:defRPr sz="1200" b="1" kern="1200">
        <a:solidFill>
          <a:schemeClr val="tx1"/>
        </a:solidFill>
        <a:latin typeface="Arial" charset="0"/>
        <a:ea typeface="+mn-ea"/>
        <a:cs typeface="+mn-cs"/>
      </a:defRPr>
    </a:lvl3pPr>
    <a:lvl4pPr marL="1371600" algn="l" rtl="0" fontAlgn="base">
      <a:spcBef>
        <a:spcPct val="0"/>
      </a:spcBef>
      <a:spcAft>
        <a:spcPct val="0"/>
      </a:spcAft>
      <a:defRPr sz="1200" b="1" kern="1200">
        <a:solidFill>
          <a:schemeClr val="tx1"/>
        </a:solidFill>
        <a:latin typeface="Arial" charset="0"/>
        <a:ea typeface="+mn-ea"/>
        <a:cs typeface="+mn-cs"/>
      </a:defRPr>
    </a:lvl4pPr>
    <a:lvl5pPr marL="1828800" algn="l" rtl="0" fontAlgn="base">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743">
          <p15:clr>
            <a:srgbClr val="A4A3A4"/>
          </p15:clr>
        </p15:guide>
      </p15:sldGuideLst>
    </p:ext>
    <p:ext uri="{2D200454-40CA-4A62-9FC3-DE9A4176ACB9}">
      <p15:notesGuideLst xmlns:p15="http://schemas.microsoft.com/office/powerpoint/2012/main">
        <p15:guide id="1" orient="horz" pos="3129" userDrawn="1">
          <p15:clr>
            <a:srgbClr val="A4A3A4"/>
          </p15:clr>
        </p15:guide>
        <p15:guide id="2" pos="2142" userDrawn="1">
          <p15:clr>
            <a:srgbClr val="A4A3A4"/>
          </p15:clr>
        </p15:guide>
        <p15:guide id="3" orient="horz" pos="3125">
          <p15:clr>
            <a:srgbClr val="A4A3A4"/>
          </p15:clr>
        </p15:guide>
        <p15:guide id="4" pos="2149">
          <p15:clr>
            <a:srgbClr val="A4A3A4"/>
          </p15:clr>
        </p15:guide>
        <p15:guide id="5" orient="horz" pos="3114">
          <p15:clr>
            <a:srgbClr val="A4A3A4"/>
          </p15:clr>
        </p15:guide>
        <p15:guide id="6" orient="horz" pos="3110">
          <p15:clr>
            <a:srgbClr val="A4A3A4"/>
          </p15:clr>
        </p15:guide>
        <p15:guide id="7" pos="2118">
          <p15:clr>
            <a:srgbClr val="A4A3A4"/>
          </p15:clr>
        </p15:guide>
        <p15:guide id="8"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AA6"/>
    <a:srgbClr val="588852"/>
    <a:srgbClr val="D24A4A"/>
    <a:srgbClr val="4A89D6"/>
    <a:srgbClr val="0033CC"/>
    <a:srgbClr val="170ABE"/>
    <a:srgbClr val="003399"/>
    <a:srgbClr val="42612D"/>
    <a:srgbClr val="002E8A"/>
    <a:srgbClr val="86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91408" autoAdjust="0"/>
  </p:normalViewPr>
  <p:slideViewPr>
    <p:cSldViewPr>
      <p:cViewPr varScale="1">
        <p:scale>
          <a:sx n="78" d="100"/>
          <a:sy n="78" d="100"/>
        </p:scale>
        <p:origin x="96" y="134"/>
      </p:cViewPr>
      <p:guideLst>
        <p:guide orient="horz" pos="2160"/>
        <p:guide pos="3743"/>
      </p:guideLst>
    </p:cSldViewPr>
  </p:slideViewPr>
  <p:outlineViewPr>
    <p:cViewPr>
      <p:scale>
        <a:sx n="33" d="100"/>
        <a:sy n="33" d="100"/>
      </p:scale>
      <p:origin x="0" y="16986"/>
    </p:cViewPr>
  </p:outlineViewPr>
  <p:notesTextViewPr>
    <p:cViewPr>
      <p:scale>
        <a:sx n="100" d="100"/>
        <a:sy n="100" d="100"/>
      </p:scale>
      <p:origin x="0" y="0"/>
    </p:cViewPr>
  </p:notesTextViewPr>
  <p:sorterViewPr>
    <p:cViewPr>
      <p:scale>
        <a:sx n="66" d="100"/>
        <a:sy n="66" d="100"/>
      </p:scale>
      <p:origin x="0" y="1872"/>
    </p:cViewPr>
  </p:sorterViewPr>
  <p:notesViewPr>
    <p:cSldViewPr>
      <p:cViewPr varScale="1">
        <p:scale>
          <a:sx n="50" d="100"/>
          <a:sy n="50" d="100"/>
        </p:scale>
        <p:origin x="-2904" y="-96"/>
      </p:cViewPr>
      <p:guideLst>
        <p:guide orient="horz" pos="3129"/>
        <p:guide pos="2142"/>
        <p:guide orient="horz" pos="3125"/>
        <p:guide pos="2149"/>
        <p:guide orient="horz" pos="3114"/>
        <p:guide orient="horz" pos="3110"/>
        <p:guide pos="2118"/>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0"/>
            <a:ext cx="2922317" cy="494186"/>
          </a:xfrm>
          <a:prstGeom prst="rect">
            <a:avLst/>
          </a:prstGeom>
        </p:spPr>
        <p:txBody>
          <a:bodyPr vert="horz" lIns="90831" tIns="45415" rIns="90831" bIns="45415" rtlCol="0"/>
          <a:lstStyle>
            <a:lvl1pPr algn="l">
              <a:defRPr sz="1200" b="0">
                <a:latin typeface="Arial" pitchFamily="34" charset="0"/>
              </a:defRPr>
            </a:lvl1pPr>
          </a:lstStyle>
          <a:p>
            <a:pPr>
              <a:defRPr/>
            </a:pPr>
            <a:endParaRPr lang="tr-TR"/>
          </a:p>
        </p:txBody>
      </p:sp>
      <p:sp>
        <p:nvSpPr>
          <p:cNvPr id="3" name="2 Veri Yer Tutucusu"/>
          <p:cNvSpPr>
            <a:spLocks noGrp="1"/>
          </p:cNvSpPr>
          <p:nvPr>
            <p:ph type="dt" sz="quarter" idx="1"/>
          </p:nvPr>
        </p:nvSpPr>
        <p:spPr>
          <a:xfrm>
            <a:off x="3818224" y="0"/>
            <a:ext cx="2922317" cy="494186"/>
          </a:xfrm>
          <a:prstGeom prst="rect">
            <a:avLst/>
          </a:prstGeom>
        </p:spPr>
        <p:txBody>
          <a:bodyPr vert="horz" lIns="90831" tIns="45415" rIns="90831" bIns="45415" rtlCol="0"/>
          <a:lstStyle>
            <a:lvl1pPr algn="r">
              <a:defRPr sz="1200" b="0">
                <a:latin typeface="Arial" pitchFamily="34" charset="0"/>
              </a:defRPr>
            </a:lvl1pPr>
          </a:lstStyle>
          <a:p>
            <a:pPr>
              <a:defRPr/>
            </a:pPr>
            <a:fld id="{DD87286A-551E-4B23-8E05-C0B17E228D2D}" type="datetimeFigureOut">
              <a:rPr lang="tr-TR"/>
              <a:pPr>
                <a:defRPr/>
              </a:pPr>
              <a:t>4.12.2017</a:t>
            </a:fld>
            <a:endParaRPr lang="tr-TR"/>
          </a:p>
        </p:txBody>
      </p:sp>
      <p:sp>
        <p:nvSpPr>
          <p:cNvPr id="4" name="3 Altbilgi Yer Tutucusu"/>
          <p:cNvSpPr>
            <a:spLocks noGrp="1"/>
          </p:cNvSpPr>
          <p:nvPr>
            <p:ph type="ftr" sz="quarter" idx="2"/>
          </p:nvPr>
        </p:nvSpPr>
        <p:spPr>
          <a:xfrm>
            <a:off x="1" y="9376901"/>
            <a:ext cx="2922317" cy="494185"/>
          </a:xfrm>
          <a:prstGeom prst="rect">
            <a:avLst/>
          </a:prstGeom>
        </p:spPr>
        <p:txBody>
          <a:bodyPr vert="horz" lIns="90831" tIns="45415" rIns="90831" bIns="45415" rtlCol="0" anchor="b"/>
          <a:lstStyle>
            <a:lvl1pPr algn="l">
              <a:defRPr sz="1200" b="0">
                <a:latin typeface="Arial" pitchFamily="34" charset="0"/>
              </a:defRPr>
            </a:lvl1pPr>
          </a:lstStyle>
          <a:p>
            <a:pPr>
              <a:defRPr/>
            </a:pPr>
            <a:endParaRPr lang="tr-TR"/>
          </a:p>
        </p:txBody>
      </p:sp>
      <p:sp>
        <p:nvSpPr>
          <p:cNvPr id="5" name="4 Slayt Numarası Yer Tutucusu"/>
          <p:cNvSpPr>
            <a:spLocks noGrp="1"/>
          </p:cNvSpPr>
          <p:nvPr>
            <p:ph type="sldNum" sz="quarter" idx="3"/>
          </p:nvPr>
        </p:nvSpPr>
        <p:spPr>
          <a:xfrm>
            <a:off x="3818224" y="9376901"/>
            <a:ext cx="2922317" cy="494185"/>
          </a:xfrm>
          <a:prstGeom prst="rect">
            <a:avLst/>
          </a:prstGeom>
        </p:spPr>
        <p:txBody>
          <a:bodyPr vert="horz" lIns="90831" tIns="45415" rIns="90831" bIns="45415" rtlCol="0" anchor="b"/>
          <a:lstStyle>
            <a:lvl1pPr algn="r">
              <a:defRPr sz="1200" b="0">
                <a:latin typeface="Arial" pitchFamily="34" charset="0"/>
              </a:defRPr>
            </a:lvl1pPr>
          </a:lstStyle>
          <a:p>
            <a:pPr>
              <a:defRPr/>
            </a:pPr>
            <a:fld id="{F0305F12-57F8-45E7-AA3B-615186214FC1}" type="slidenum">
              <a:rPr lang="tr-TR"/>
              <a:pPr>
                <a:defRPr/>
              </a:pPr>
              <a:t>‹#›</a:t>
            </a:fld>
            <a:endParaRPr lang="tr-TR"/>
          </a:p>
        </p:txBody>
      </p:sp>
    </p:spTree>
    <p:extLst>
      <p:ext uri="{BB962C8B-B14F-4D97-AF65-F5344CB8AC3E}">
        <p14:creationId xmlns:p14="http://schemas.microsoft.com/office/powerpoint/2010/main" val="1144032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2922317" cy="494186"/>
          </a:xfrm>
          <a:prstGeom prst="rect">
            <a:avLst/>
          </a:prstGeom>
          <a:noFill/>
          <a:ln w="9525">
            <a:noFill/>
            <a:miter lim="800000"/>
            <a:headEnd/>
            <a:tailEnd/>
          </a:ln>
          <a:effectLst/>
        </p:spPr>
        <p:txBody>
          <a:bodyPr vert="horz" wrap="square" lIns="90831" tIns="45415" rIns="90831" bIns="45415" numCol="1" anchor="t" anchorCtr="0" compatLnSpc="1">
            <a:prstTxWarp prst="textNoShape">
              <a:avLst/>
            </a:prstTxWarp>
          </a:bodyPr>
          <a:lstStyle>
            <a:lvl1pPr>
              <a:defRPr sz="1200" b="0">
                <a:latin typeface="Arial" charset="0"/>
              </a:defRPr>
            </a:lvl1pPr>
          </a:lstStyle>
          <a:p>
            <a:pPr>
              <a:defRPr/>
            </a:pPr>
            <a:endParaRPr lang="tr-TR"/>
          </a:p>
        </p:txBody>
      </p:sp>
      <p:sp>
        <p:nvSpPr>
          <p:cNvPr id="18435" name="Rectangle 3"/>
          <p:cNvSpPr>
            <a:spLocks noGrp="1" noChangeArrowheads="1"/>
          </p:cNvSpPr>
          <p:nvPr>
            <p:ph type="dt" idx="1"/>
          </p:nvPr>
        </p:nvSpPr>
        <p:spPr bwMode="auto">
          <a:xfrm>
            <a:off x="3818224" y="0"/>
            <a:ext cx="2922317" cy="494186"/>
          </a:xfrm>
          <a:prstGeom prst="rect">
            <a:avLst/>
          </a:prstGeom>
          <a:noFill/>
          <a:ln w="9525">
            <a:noFill/>
            <a:miter lim="800000"/>
            <a:headEnd/>
            <a:tailEnd/>
          </a:ln>
          <a:effectLst/>
        </p:spPr>
        <p:txBody>
          <a:bodyPr vert="horz" wrap="square" lIns="90831" tIns="45415" rIns="90831" bIns="45415" numCol="1" anchor="t" anchorCtr="0" compatLnSpc="1">
            <a:prstTxWarp prst="textNoShape">
              <a:avLst/>
            </a:prstTxWarp>
          </a:bodyPr>
          <a:lstStyle>
            <a:lvl1pPr algn="r">
              <a:defRPr sz="1200" b="0">
                <a:latin typeface="Arial" charset="0"/>
              </a:defRPr>
            </a:lvl1pPr>
          </a:lstStyle>
          <a:p>
            <a:pPr>
              <a:defRPr/>
            </a:pPr>
            <a:endParaRPr lang="tr-TR"/>
          </a:p>
        </p:txBody>
      </p:sp>
      <p:sp>
        <p:nvSpPr>
          <p:cNvPr id="87044" name="Rectangle 4"/>
          <p:cNvSpPr>
            <a:spLocks noGrp="1" noRot="1" noChangeAspect="1" noChangeArrowheads="1" noTextEdit="1"/>
          </p:cNvSpPr>
          <p:nvPr>
            <p:ph type="sldImg" idx="2"/>
          </p:nvPr>
        </p:nvSpPr>
        <p:spPr bwMode="auto">
          <a:xfrm>
            <a:off x="165100" y="739775"/>
            <a:ext cx="6413500"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673898" y="4690820"/>
            <a:ext cx="5394320" cy="4442935"/>
          </a:xfrm>
          <a:prstGeom prst="rect">
            <a:avLst/>
          </a:prstGeom>
          <a:noFill/>
          <a:ln w="9525">
            <a:noFill/>
            <a:miter lim="800000"/>
            <a:headEnd/>
            <a:tailEnd/>
          </a:ln>
          <a:effectLst/>
        </p:spPr>
        <p:txBody>
          <a:bodyPr vert="horz" wrap="square" lIns="90831" tIns="45415" rIns="90831" bIns="45415" numCol="1" anchor="t" anchorCtr="0" compatLnSpc="1">
            <a:prstTxWarp prst="textNoShape">
              <a:avLst/>
            </a:prstTxWarp>
          </a:bodyPr>
          <a:lstStyle/>
          <a:p>
            <a:pPr lvl="0"/>
            <a:r>
              <a:rPr lang="tr-TR" noProof="0" smtClean="0"/>
              <a:t>Click to edit Master text styles</a:t>
            </a:r>
          </a:p>
          <a:p>
            <a:pPr lvl="1"/>
            <a:r>
              <a:rPr lang="tr-TR" noProof="0" smtClean="0"/>
              <a:t>Second level</a:t>
            </a:r>
          </a:p>
          <a:p>
            <a:pPr lvl="2"/>
            <a:r>
              <a:rPr lang="tr-TR" noProof="0" smtClean="0"/>
              <a:t>Third level</a:t>
            </a:r>
          </a:p>
          <a:p>
            <a:pPr lvl="3"/>
            <a:r>
              <a:rPr lang="tr-TR" noProof="0" smtClean="0"/>
              <a:t>Fourth level</a:t>
            </a:r>
          </a:p>
          <a:p>
            <a:pPr lvl="4"/>
            <a:r>
              <a:rPr lang="tr-TR" noProof="0" smtClean="0"/>
              <a:t>Fifth level</a:t>
            </a:r>
          </a:p>
        </p:txBody>
      </p:sp>
      <p:sp>
        <p:nvSpPr>
          <p:cNvPr id="18438" name="Rectangle 6"/>
          <p:cNvSpPr>
            <a:spLocks noGrp="1" noChangeArrowheads="1"/>
          </p:cNvSpPr>
          <p:nvPr>
            <p:ph type="ftr" sz="quarter" idx="4"/>
          </p:nvPr>
        </p:nvSpPr>
        <p:spPr bwMode="auto">
          <a:xfrm>
            <a:off x="1" y="9376901"/>
            <a:ext cx="2922317" cy="494185"/>
          </a:xfrm>
          <a:prstGeom prst="rect">
            <a:avLst/>
          </a:prstGeom>
          <a:noFill/>
          <a:ln w="9525">
            <a:noFill/>
            <a:miter lim="800000"/>
            <a:headEnd/>
            <a:tailEnd/>
          </a:ln>
          <a:effectLst/>
        </p:spPr>
        <p:txBody>
          <a:bodyPr vert="horz" wrap="square" lIns="90831" tIns="45415" rIns="90831" bIns="45415" numCol="1" anchor="b" anchorCtr="0" compatLnSpc="1">
            <a:prstTxWarp prst="textNoShape">
              <a:avLst/>
            </a:prstTxWarp>
          </a:bodyPr>
          <a:lstStyle>
            <a:lvl1pPr>
              <a:defRPr sz="1200" b="0">
                <a:latin typeface="Arial" charset="0"/>
              </a:defRPr>
            </a:lvl1pPr>
          </a:lstStyle>
          <a:p>
            <a:pPr>
              <a:defRPr/>
            </a:pPr>
            <a:endParaRPr lang="tr-TR"/>
          </a:p>
        </p:txBody>
      </p:sp>
      <p:sp>
        <p:nvSpPr>
          <p:cNvPr id="18439" name="Rectangle 7"/>
          <p:cNvSpPr>
            <a:spLocks noGrp="1" noChangeArrowheads="1"/>
          </p:cNvSpPr>
          <p:nvPr>
            <p:ph type="sldNum" sz="quarter" idx="5"/>
          </p:nvPr>
        </p:nvSpPr>
        <p:spPr bwMode="auto">
          <a:xfrm>
            <a:off x="3818224" y="9376901"/>
            <a:ext cx="2922317" cy="494185"/>
          </a:xfrm>
          <a:prstGeom prst="rect">
            <a:avLst/>
          </a:prstGeom>
          <a:noFill/>
          <a:ln w="9525">
            <a:noFill/>
            <a:miter lim="800000"/>
            <a:headEnd/>
            <a:tailEnd/>
          </a:ln>
          <a:effectLst/>
        </p:spPr>
        <p:txBody>
          <a:bodyPr vert="horz" wrap="square" lIns="90831" tIns="45415" rIns="90831" bIns="45415" numCol="1" anchor="b" anchorCtr="0" compatLnSpc="1">
            <a:prstTxWarp prst="textNoShape">
              <a:avLst/>
            </a:prstTxWarp>
          </a:bodyPr>
          <a:lstStyle>
            <a:lvl1pPr algn="r">
              <a:defRPr sz="1200" b="0">
                <a:latin typeface="Arial" charset="0"/>
              </a:defRPr>
            </a:lvl1pPr>
          </a:lstStyle>
          <a:p>
            <a:pPr>
              <a:defRPr/>
            </a:pPr>
            <a:fld id="{976C67CC-2521-4010-BF18-D0B41219B7D9}" type="slidenum">
              <a:rPr lang="tr-TR"/>
              <a:pPr>
                <a:defRPr/>
              </a:pPr>
              <a:t>‹#›</a:t>
            </a:fld>
            <a:endParaRPr lang="tr-TR"/>
          </a:p>
        </p:txBody>
      </p:sp>
    </p:spTree>
    <p:extLst>
      <p:ext uri="{BB962C8B-B14F-4D97-AF65-F5344CB8AC3E}">
        <p14:creationId xmlns:p14="http://schemas.microsoft.com/office/powerpoint/2010/main" val="3470664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76C67CC-2521-4010-BF18-D0B41219B7D9}" type="slidenum">
              <a:rPr lang="tr-TR" smtClean="0"/>
              <a:pPr>
                <a:defRPr/>
              </a:pPr>
              <a:t>1</a:t>
            </a:fld>
            <a:endParaRPr lang="tr-TR"/>
          </a:p>
        </p:txBody>
      </p:sp>
    </p:spTree>
    <p:extLst>
      <p:ext uri="{BB962C8B-B14F-4D97-AF65-F5344CB8AC3E}">
        <p14:creationId xmlns:p14="http://schemas.microsoft.com/office/powerpoint/2010/main" val="1806740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76C67CC-2521-4010-BF18-D0B41219B7D9}" type="slidenum">
              <a:rPr lang="tr-TR" smtClean="0"/>
              <a:pPr>
                <a:defRPr/>
              </a:pPr>
              <a:t>22</a:t>
            </a:fld>
            <a:endParaRPr lang="tr-TR"/>
          </a:p>
        </p:txBody>
      </p:sp>
    </p:spTree>
    <p:extLst>
      <p:ext uri="{BB962C8B-B14F-4D97-AF65-F5344CB8AC3E}">
        <p14:creationId xmlns:p14="http://schemas.microsoft.com/office/powerpoint/2010/main" val="1635233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188085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468606" y="2404534"/>
            <a:ext cx="7568717" cy="1646302"/>
          </a:xfrm>
        </p:spPr>
        <p:txBody>
          <a:bodyPr anchor="b">
            <a:noAutofit/>
          </a:bodyPr>
          <a:lstStyle>
            <a:lvl1pPr algn="r">
              <a:defRPr sz="5262">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468606" y="4050834"/>
            <a:ext cx="7568717" cy="1096899"/>
          </a:xfrm>
        </p:spPr>
        <p:txBody>
          <a:bodyPr anchor="t"/>
          <a:lstStyle>
            <a:lvl1pPr marL="0" indent="0" algn="r">
              <a:buNone/>
              <a:defRPr>
                <a:solidFill>
                  <a:schemeClr val="tx1">
                    <a:lumMod val="50000"/>
                    <a:lumOff val="50000"/>
                  </a:schemeClr>
                </a:solidFill>
              </a:defRPr>
            </a:lvl1pPr>
            <a:lvl2pPr marL="445541" indent="0" algn="ctr">
              <a:buNone/>
              <a:defRPr>
                <a:solidFill>
                  <a:schemeClr val="tx1">
                    <a:tint val="75000"/>
                  </a:schemeClr>
                </a:solidFill>
              </a:defRPr>
            </a:lvl2pPr>
            <a:lvl3pPr marL="891083" indent="0" algn="ctr">
              <a:buNone/>
              <a:defRPr>
                <a:solidFill>
                  <a:schemeClr val="tx1">
                    <a:tint val="75000"/>
                  </a:schemeClr>
                </a:solidFill>
              </a:defRPr>
            </a:lvl3pPr>
            <a:lvl4pPr marL="1336624" indent="0" algn="ctr">
              <a:buNone/>
              <a:defRPr>
                <a:solidFill>
                  <a:schemeClr val="tx1">
                    <a:tint val="75000"/>
                  </a:schemeClr>
                </a:solidFill>
              </a:defRPr>
            </a:lvl4pPr>
            <a:lvl5pPr marL="1782166" indent="0" algn="ctr">
              <a:buNone/>
              <a:defRPr>
                <a:solidFill>
                  <a:schemeClr val="tx1">
                    <a:tint val="75000"/>
                  </a:schemeClr>
                </a:solidFill>
              </a:defRPr>
            </a:lvl5pPr>
            <a:lvl6pPr marL="2227707" indent="0" algn="ctr">
              <a:buNone/>
              <a:defRPr>
                <a:solidFill>
                  <a:schemeClr val="tx1">
                    <a:tint val="75000"/>
                  </a:schemeClr>
                </a:solidFill>
              </a:defRPr>
            </a:lvl6pPr>
            <a:lvl7pPr marL="2673248" indent="0" algn="ctr">
              <a:buNone/>
              <a:defRPr>
                <a:solidFill>
                  <a:schemeClr val="tx1">
                    <a:tint val="75000"/>
                  </a:schemeClr>
                </a:solidFill>
              </a:defRPr>
            </a:lvl7pPr>
            <a:lvl8pPr marL="3118790" indent="0" algn="ctr">
              <a:buNone/>
              <a:defRPr>
                <a:solidFill>
                  <a:schemeClr val="tx1">
                    <a:tint val="75000"/>
                  </a:schemeClr>
                </a:solidFill>
              </a:defRPr>
            </a:lvl8pPr>
            <a:lvl9pPr marL="3564331"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CC1F9436-0DBF-4CD3-852E-C541DF3977A5}" type="slidenum">
              <a:rPr lang="tr-TR" smtClean="0"/>
              <a:pPr>
                <a:defRPr/>
              </a:pPr>
              <a:t>‹#›</a:t>
            </a:fld>
            <a:endParaRPr lang="tr-TR"/>
          </a:p>
        </p:txBody>
      </p:sp>
    </p:spTree>
    <p:extLst>
      <p:ext uri="{BB962C8B-B14F-4D97-AF65-F5344CB8AC3E}">
        <p14:creationId xmlns:p14="http://schemas.microsoft.com/office/powerpoint/2010/main" val="2364841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60049" y="609600"/>
            <a:ext cx="8377274" cy="3403600"/>
          </a:xfrm>
        </p:spPr>
        <p:txBody>
          <a:bodyPr anchor="ctr">
            <a:normAutofit/>
          </a:bodyPr>
          <a:lstStyle>
            <a:lvl1pPr algn="l">
              <a:defRPr sz="4288"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60049" y="4470400"/>
            <a:ext cx="8377274" cy="1570962"/>
          </a:xfrm>
        </p:spPr>
        <p:txBody>
          <a:bodyPr anchor="ctr">
            <a:normAutofit/>
          </a:bodyPr>
          <a:lstStyle>
            <a:lvl1pPr marL="0" indent="0" algn="l">
              <a:buNone/>
              <a:defRPr sz="1754">
                <a:solidFill>
                  <a:schemeClr val="tx1">
                    <a:lumMod val="75000"/>
                    <a:lumOff val="25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13E37A-2223-4C0D-A0D5-1DBDFC071FF7}" type="slidenum">
              <a:rPr lang="tr-TR" smtClean="0"/>
              <a:pPr>
                <a:defRPr/>
              </a:pPr>
              <a:t>‹#›</a:t>
            </a:fld>
            <a:endParaRPr lang="tr-TR"/>
          </a:p>
        </p:txBody>
      </p:sp>
    </p:spTree>
    <p:extLst>
      <p:ext uri="{BB962C8B-B14F-4D97-AF65-F5344CB8AC3E}">
        <p14:creationId xmlns:p14="http://schemas.microsoft.com/office/powerpoint/2010/main" val="678604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07566" y="609600"/>
            <a:ext cx="7887565" cy="3022600"/>
          </a:xfrm>
        </p:spPr>
        <p:txBody>
          <a:bodyPr anchor="ctr">
            <a:normAutofit/>
          </a:bodyPr>
          <a:lstStyle>
            <a:lvl1pPr algn="l">
              <a:defRPr sz="4288"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31274" y="3632200"/>
            <a:ext cx="7040148" cy="381000"/>
          </a:xfrm>
        </p:spPr>
        <p:txBody>
          <a:bodyPr anchor="ctr">
            <a:noAutofit/>
          </a:bodyPr>
          <a:lstStyle>
            <a:lvl1pPr marL="0" indent="0">
              <a:buFontTx/>
              <a:buNone/>
              <a:defRPr sz="1559">
                <a:solidFill>
                  <a:schemeClr val="tx1">
                    <a:lumMod val="50000"/>
                    <a:lumOff val="50000"/>
                  </a:schemeClr>
                </a:solidFill>
              </a:defRPr>
            </a:lvl1pPr>
            <a:lvl2pPr marL="445541" indent="0">
              <a:buFontTx/>
              <a:buNone/>
              <a:defRPr/>
            </a:lvl2pPr>
            <a:lvl3pPr marL="891083" indent="0">
              <a:buFontTx/>
              <a:buNone/>
              <a:defRPr/>
            </a:lvl3pPr>
            <a:lvl4pPr marL="1336624" indent="0">
              <a:buFontTx/>
              <a:buNone/>
              <a:defRPr/>
            </a:lvl4pPr>
            <a:lvl5pPr marL="1782166"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60049" y="4470400"/>
            <a:ext cx="8377274" cy="1570962"/>
          </a:xfrm>
        </p:spPr>
        <p:txBody>
          <a:bodyPr anchor="ctr">
            <a:normAutofit/>
          </a:bodyPr>
          <a:lstStyle>
            <a:lvl1pPr marL="0" indent="0" algn="l">
              <a:buNone/>
              <a:defRPr sz="1754">
                <a:solidFill>
                  <a:schemeClr val="tx1">
                    <a:lumMod val="75000"/>
                    <a:lumOff val="25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13E37A-2223-4C0D-A0D5-1DBDFC071FF7}" type="slidenum">
              <a:rPr lang="tr-TR" smtClean="0"/>
              <a:pPr>
                <a:defRPr/>
              </a:pPr>
              <a:t>‹#›</a:t>
            </a:fld>
            <a:endParaRPr lang="tr-TR"/>
          </a:p>
        </p:txBody>
      </p:sp>
      <p:sp>
        <p:nvSpPr>
          <p:cNvPr id="24" name="TextBox 23"/>
          <p:cNvSpPr txBox="1"/>
          <p:nvPr/>
        </p:nvSpPr>
        <p:spPr>
          <a:xfrm>
            <a:off x="528041" y="790378"/>
            <a:ext cx="594043" cy="584776"/>
          </a:xfrm>
          <a:prstGeom prst="rect">
            <a:avLst/>
          </a:prstGeom>
        </p:spPr>
        <p:txBody>
          <a:bodyPr vert="horz" lIns="89106" tIns="44553" rIns="89106" bIns="44553" rtlCol="0" anchor="ctr">
            <a:noAutofit/>
          </a:bodyPr>
          <a:lstStyle/>
          <a:p>
            <a:pPr lvl="0"/>
            <a:r>
              <a:rPr lang="en-US" sz="779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666054" y="2886556"/>
            <a:ext cx="594043" cy="584776"/>
          </a:xfrm>
          <a:prstGeom prst="rect">
            <a:avLst/>
          </a:prstGeom>
        </p:spPr>
        <p:txBody>
          <a:bodyPr vert="horz" lIns="89106" tIns="44553" rIns="89106" bIns="44553" rtlCol="0" anchor="ctr">
            <a:noAutofit/>
          </a:bodyPr>
          <a:lstStyle/>
          <a:p>
            <a:pPr lvl="0"/>
            <a:r>
              <a:rPr lang="en-US" sz="779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585279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60049" y="1931988"/>
            <a:ext cx="8377274" cy="2595460"/>
          </a:xfrm>
        </p:spPr>
        <p:txBody>
          <a:bodyPr anchor="b">
            <a:normAutofit/>
          </a:bodyPr>
          <a:lstStyle>
            <a:lvl1pPr algn="l">
              <a:defRPr sz="4288"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60049" y="4527448"/>
            <a:ext cx="8377274" cy="1513914"/>
          </a:xfrm>
        </p:spPr>
        <p:txBody>
          <a:bodyPr anchor="t">
            <a:normAutofit/>
          </a:bodyPr>
          <a:lstStyle>
            <a:lvl1pPr marL="0" indent="0" algn="l">
              <a:buNone/>
              <a:defRPr sz="1754">
                <a:solidFill>
                  <a:schemeClr val="tx1">
                    <a:lumMod val="75000"/>
                    <a:lumOff val="25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13E37A-2223-4C0D-A0D5-1DBDFC071FF7}" type="slidenum">
              <a:rPr lang="tr-TR" smtClean="0"/>
              <a:pPr>
                <a:defRPr/>
              </a:pPr>
              <a:t>‹#›</a:t>
            </a:fld>
            <a:endParaRPr lang="tr-TR"/>
          </a:p>
        </p:txBody>
      </p:sp>
    </p:spTree>
    <p:extLst>
      <p:ext uri="{BB962C8B-B14F-4D97-AF65-F5344CB8AC3E}">
        <p14:creationId xmlns:p14="http://schemas.microsoft.com/office/powerpoint/2010/main" val="837628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07566" y="609600"/>
            <a:ext cx="7887565" cy="3022600"/>
          </a:xfrm>
        </p:spPr>
        <p:txBody>
          <a:bodyPr anchor="ctr">
            <a:normAutofit/>
          </a:bodyPr>
          <a:lstStyle>
            <a:lvl1pPr algn="l">
              <a:defRPr sz="4288"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60046" y="4013200"/>
            <a:ext cx="8377275" cy="514248"/>
          </a:xfrm>
        </p:spPr>
        <p:txBody>
          <a:bodyPr anchor="b">
            <a:noAutofit/>
          </a:bodyPr>
          <a:lstStyle>
            <a:lvl1pPr marL="0" indent="0">
              <a:buFontTx/>
              <a:buNone/>
              <a:defRPr sz="2339">
                <a:solidFill>
                  <a:schemeClr val="tx1">
                    <a:lumMod val="75000"/>
                    <a:lumOff val="25000"/>
                  </a:schemeClr>
                </a:solidFill>
              </a:defRPr>
            </a:lvl1pPr>
            <a:lvl2pPr marL="445541" indent="0">
              <a:buFontTx/>
              <a:buNone/>
              <a:defRPr/>
            </a:lvl2pPr>
            <a:lvl3pPr marL="891083" indent="0">
              <a:buFontTx/>
              <a:buNone/>
              <a:defRPr/>
            </a:lvl3pPr>
            <a:lvl4pPr marL="1336624" indent="0">
              <a:buFontTx/>
              <a:buNone/>
              <a:defRPr/>
            </a:lvl4pPr>
            <a:lvl5pPr marL="1782166"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60049" y="4527448"/>
            <a:ext cx="8377274" cy="1513914"/>
          </a:xfrm>
        </p:spPr>
        <p:txBody>
          <a:bodyPr anchor="t">
            <a:normAutofit/>
          </a:bodyPr>
          <a:lstStyle>
            <a:lvl1pPr marL="0" indent="0" algn="l">
              <a:buNone/>
              <a:defRPr sz="1754">
                <a:solidFill>
                  <a:schemeClr val="tx1">
                    <a:lumMod val="50000"/>
                    <a:lumOff val="50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13E37A-2223-4C0D-A0D5-1DBDFC071FF7}" type="slidenum">
              <a:rPr lang="tr-TR" smtClean="0"/>
              <a:pPr>
                <a:defRPr/>
              </a:pPr>
              <a:t>‹#›</a:t>
            </a:fld>
            <a:endParaRPr lang="tr-TR"/>
          </a:p>
        </p:txBody>
      </p:sp>
      <p:sp>
        <p:nvSpPr>
          <p:cNvPr id="24" name="TextBox 23"/>
          <p:cNvSpPr txBox="1"/>
          <p:nvPr/>
        </p:nvSpPr>
        <p:spPr>
          <a:xfrm>
            <a:off x="528041" y="790378"/>
            <a:ext cx="594043" cy="584776"/>
          </a:xfrm>
          <a:prstGeom prst="rect">
            <a:avLst/>
          </a:prstGeom>
        </p:spPr>
        <p:txBody>
          <a:bodyPr vert="horz" lIns="89106" tIns="44553" rIns="89106" bIns="44553" rtlCol="0" anchor="ctr">
            <a:noAutofit/>
          </a:bodyPr>
          <a:lstStyle/>
          <a:p>
            <a:pPr lvl="0"/>
            <a:r>
              <a:rPr lang="en-US" sz="7796"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666054" y="2886556"/>
            <a:ext cx="594043" cy="584776"/>
          </a:xfrm>
          <a:prstGeom prst="rect">
            <a:avLst/>
          </a:prstGeom>
        </p:spPr>
        <p:txBody>
          <a:bodyPr vert="horz" lIns="89106" tIns="44553" rIns="89106" bIns="44553" rtlCol="0" anchor="ctr">
            <a:noAutofit/>
          </a:bodyPr>
          <a:lstStyle/>
          <a:p>
            <a:pPr lvl="0"/>
            <a:r>
              <a:rPr lang="en-US" sz="7796"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86111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68297" y="609600"/>
            <a:ext cx="8369025" cy="3022600"/>
          </a:xfrm>
        </p:spPr>
        <p:txBody>
          <a:bodyPr anchor="ctr">
            <a:normAutofit/>
          </a:bodyPr>
          <a:lstStyle>
            <a:lvl1pPr algn="l">
              <a:defRPr sz="4288"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60046" y="4013200"/>
            <a:ext cx="8377275" cy="514248"/>
          </a:xfrm>
        </p:spPr>
        <p:txBody>
          <a:bodyPr anchor="b">
            <a:noAutofit/>
          </a:bodyPr>
          <a:lstStyle>
            <a:lvl1pPr marL="0" indent="0">
              <a:buFontTx/>
              <a:buNone/>
              <a:defRPr sz="2339">
                <a:solidFill>
                  <a:schemeClr val="accent1"/>
                </a:solidFill>
              </a:defRPr>
            </a:lvl1pPr>
            <a:lvl2pPr marL="445541" indent="0">
              <a:buFontTx/>
              <a:buNone/>
              <a:defRPr/>
            </a:lvl2pPr>
            <a:lvl3pPr marL="891083" indent="0">
              <a:buFontTx/>
              <a:buNone/>
              <a:defRPr/>
            </a:lvl3pPr>
            <a:lvl4pPr marL="1336624" indent="0">
              <a:buFontTx/>
              <a:buNone/>
              <a:defRPr/>
            </a:lvl4pPr>
            <a:lvl5pPr marL="1782166"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60049" y="4527448"/>
            <a:ext cx="8377274" cy="1513914"/>
          </a:xfrm>
        </p:spPr>
        <p:txBody>
          <a:bodyPr anchor="t">
            <a:normAutofit/>
          </a:bodyPr>
          <a:lstStyle>
            <a:lvl1pPr marL="0" indent="0" algn="l">
              <a:buNone/>
              <a:defRPr sz="1754">
                <a:solidFill>
                  <a:schemeClr val="tx1">
                    <a:lumMod val="50000"/>
                    <a:lumOff val="50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0E13E37A-2223-4C0D-A0D5-1DBDFC071FF7}" type="slidenum">
              <a:rPr lang="tr-TR" smtClean="0"/>
              <a:pPr>
                <a:defRPr/>
              </a:pPr>
              <a:t>‹#›</a:t>
            </a:fld>
            <a:endParaRPr lang="tr-TR"/>
          </a:p>
        </p:txBody>
      </p:sp>
    </p:spTree>
    <p:extLst>
      <p:ext uri="{BB962C8B-B14F-4D97-AF65-F5344CB8AC3E}">
        <p14:creationId xmlns:p14="http://schemas.microsoft.com/office/powerpoint/2010/main" val="3481680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811AE252-4754-413B-AF28-3637308BCCCF}" type="slidenum">
              <a:rPr lang="tr-TR" smtClean="0"/>
              <a:pPr>
                <a:defRPr/>
              </a:pPr>
              <a:t>‹#›</a:t>
            </a:fld>
            <a:endParaRPr lang="tr-TR"/>
          </a:p>
        </p:txBody>
      </p:sp>
    </p:spTree>
    <p:extLst>
      <p:ext uri="{BB962C8B-B14F-4D97-AF65-F5344CB8AC3E}">
        <p14:creationId xmlns:p14="http://schemas.microsoft.com/office/powerpoint/2010/main" val="29727220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64332" y="609600"/>
            <a:ext cx="1271445"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60049" y="609600"/>
            <a:ext cx="6879969"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B1730F58-4560-4735-B5CD-482470DE34A9}" type="slidenum">
              <a:rPr lang="tr-TR" smtClean="0"/>
              <a:pPr>
                <a:defRPr/>
              </a:pPr>
              <a:t>‹#›</a:t>
            </a:fld>
            <a:endParaRPr lang="tr-TR"/>
          </a:p>
        </p:txBody>
      </p:sp>
    </p:spTree>
    <p:extLst>
      <p:ext uri="{BB962C8B-B14F-4D97-AF65-F5344CB8AC3E}">
        <p14:creationId xmlns:p14="http://schemas.microsoft.com/office/powerpoint/2010/main" val="16333797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EF8F435F-85E8-4E88-BA33-C811078E8D0B}" type="slidenum">
              <a:rPr lang="tr-TR" smtClean="0"/>
              <a:pPr>
                <a:defRPr/>
              </a:pPr>
              <a:t>‹#›</a:t>
            </a:fld>
            <a:endParaRPr lang="tr-TR"/>
          </a:p>
        </p:txBody>
      </p:sp>
    </p:spTree>
    <p:extLst>
      <p:ext uri="{BB962C8B-B14F-4D97-AF65-F5344CB8AC3E}">
        <p14:creationId xmlns:p14="http://schemas.microsoft.com/office/powerpoint/2010/main" val="3130392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60049" y="2700868"/>
            <a:ext cx="8377274" cy="1826581"/>
          </a:xfrm>
        </p:spPr>
        <p:txBody>
          <a:bodyPr anchor="b"/>
          <a:lstStyle>
            <a:lvl1pPr algn="l">
              <a:defRPr sz="3898"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60049" y="4527448"/>
            <a:ext cx="8377274" cy="860400"/>
          </a:xfrm>
        </p:spPr>
        <p:txBody>
          <a:bodyPr anchor="t"/>
          <a:lstStyle>
            <a:lvl1pPr marL="0" indent="0" algn="l">
              <a:buNone/>
              <a:defRPr sz="1949">
                <a:solidFill>
                  <a:schemeClr val="tx1">
                    <a:lumMod val="50000"/>
                    <a:lumOff val="50000"/>
                  </a:schemeClr>
                </a:solidFill>
              </a:defRPr>
            </a:lvl1pPr>
            <a:lvl2pPr marL="445541" indent="0">
              <a:buNone/>
              <a:defRPr sz="1754">
                <a:solidFill>
                  <a:schemeClr val="tx1">
                    <a:tint val="75000"/>
                  </a:schemeClr>
                </a:solidFill>
              </a:defRPr>
            </a:lvl2pPr>
            <a:lvl3pPr marL="891083" indent="0">
              <a:buNone/>
              <a:defRPr sz="1559">
                <a:solidFill>
                  <a:schemeClr val="tx1">
                    <a:tint val="75000"/>
                  </a:schemeClr>
                </a:solidFill>
              </a:defRPr>
            </a:lvl3pPr>
            <a:lvl4pPr marL="1336624" indent="0">
              <a:buNone/>
              <a:defRPr sz="1364">
                <a:solidFill>
                  <a:schemeClr val="tx1">
                    <a:tint val="75000"/>
                  </a:schemeClr>
                </a:solidFill>
              </a:defRPr>
            </a:lvl4pPr>
            <a:lvl5pPr marL="1782166" indent="0">
              <a:buNone/>
              <a:defRPr sz="1364">
                <a:solidFill>
                  <a:schemeClr val="tx1">
                    <a:tint val="75000"/>
                  </a:schemeClr>
                </a:solidFill>
              </a:defRPr>
            </a:lvl5pPr>
            <a:lvl6pPr marL="2227707" indent="0">
              <a:buNone/>
              <a:defRPr sz="1364">
                <a:solidFill>
                  <a:schemeClr val="tx1">
                    <a:tint val="75000"/>
                  </a:schemeClr>
                </a:solidFill>
              </a:defRPr>
            </a:lvl6pPr>
            <a:lvl7pPr marL="2673248" indent="0">
              <a:buNone/>
              <a:defRPr sz="1364">
                <a:solidFill>
                  <a:schemeClr val="tx1">
                    <a:tint val="75000"/>
                  </a:schemeClr>
                </a:solidFill>
              </a:defRPr>
            </a:lvl7pPr>
            <a:lvl8pPr marL="3118790" indent="0">
              <a:buNone/>
              <a:defRPr sz="1364">
                <a:solidFill>
                  <a:schemeClr val="tx1">
                    <a:tint val="75000"/>
                  </a:schemeClr>
                </a:solidFill>
              </a:defRPr>
            </a:lvl8pPr>
            <a:lvl9pPr marL="3564331" indent="0">
              <a:buNone/>
              <a:defRPr sz="13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9A26F62F-6DC9-4538-9CBF-58FC9B5B29AA}" type="slidenum">
              <a:rPr lang="tr-TR" smtClean="0"/>
              <a:pPr>
                <a:defRPr/>
              </a:pPr>
              <a:t>‹#›</a:t>
            </a:fld>
            <a:endParaRPr lang="tr-TR"/>
          </a:p>
        </p:txBody>
      </p:sp>
    </p:spTree>
    <p:extLst>
      <p:ext uri="{BB962C8B-B14F-4D97-AF65-F5344CB8AC3E}">
        <p14:creationId xmlns:p14="http://schemas.microsoft.com/office/powerpoint/2010/main" val="1525289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60048" y="2160589"/>
            <a:ext cx="407725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960070" y="2160590"/>
            <a:ext cx="407725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69B19905-CC6D-458A-9727-6B8B34A034C9}" type="slidenum">
              <a:rPr lang="tr-TR" smtClean="0"/>
              <a:pPr>
                <a:defRPr/>
              </a:pPr>
              <a:t>‹#›</a:t>
            </a:fld>
            <a:endParaRPr lang="tr-TR"/>
          </a:p>
        </p:txBody>
      </p:sp>
    </p:spTree>
    <p:extLst>
      <p:ext uri="{BB962C8B-B14F-4D97-AF65-F5344CB8AC3E}">
        <p14:creationId xmlns:p14="http://schemas.microsoft.com/office/powerpoint/2010/main" val="328527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58500" y="2160983"/>
            <a:ext cx="4078802" cy="576262"/>
          </a:xfrm>
        </p:spPr>
        <p:txBody>
          <a:bodyPr anchor="b">
            <a:noAutofit/>
          </a:bodyPr>
          <a:lstStyle>
            <a:lvl1pPr marL="0" indent="0">
              <a:buNone/>
              <a:defRPr sz="2339" b="0"/>
            </a:lvl1pPr>
            <a:lvl2pPr marL="445541" indent="0">
              <a:buNone/>
              <a:defRPr sz="1949" b="1"/>
            </a:lvl2pPr>
            <a:lvl3pPr marL="891083" indent="0">
              <a:buNone/>
              <a:defRPr sz="1754" b="1"/>
            </a:lvl3pPr>
            <a:lvl4pPr marL="1336624" indent="0">
              <a:buNone/>
              <a:defRPr sz="1559" b="1"/>
            </a:lvl4pPr>
            <a:lvl5pPr marL="1782166" indent="0">
              <a:buNone/>
              <a:defRPr sz="1559" b="1"/>
            </a:lvl5pPr>
            <a:lvl6pPr marL="2227707" indent="0">
              <a:buNone/>
              <a:defRPr sz="1559" b="1"/>
            </a:lvl6pPr>
            <a:lvl7pPr marL="2673248" indent="0">
              <a:buNone/>
              <a:defRPr sz="1559" b="1"/>
            </a:lvl7pPr>
            <a:lvl8pPr marL="3118790" indent="0">
              <a:buNone/>
              <a:defRPr sz="1559" b="1"/>
            </a:lvl8pPr>
            <a:lvl9pPr marL="3564331" indent="0">
              <a:buNone/>
              <a:defRPr sz="1559" b="1"/>
            </a:lvl9pPr>
          </a:lstStyle>
          <a:p>
            <a:pPr lvl="0"/>
            <a:r>
              <a:rPr lang="tr-TR" smtClean="0"/>
              <a:t>Asıl metin stillerini düzenlemek için tıklatın</a:t>
            </a:r>
          </a:p>
        </p:txBody>
      </p:sp>
      <p:sp>
        <p:nvSpPr>
          <p:cNvPr id="4" name="Content Placeholder 3"/>
          <p:cNvSpPr>
            <a:spLocks noGrp="1"/>
          </p:cNvSpPr>
          <p:nvPr>
            <p:ph sz="half" idx="2"/>
          </p:nvPr>
        </p:nvSpPr>
        <p:spPr>
          <a:xfrm>
            <a:off x="658500" y="2737246"/>
            <a:ext cx="4078802"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958523" y="2160983"/>
            <a:ext cx="4078798" cy="576262"/>
          </a:xfrm>
        </p:spPr>
        <p:txBody>
          <a:bodyPr anchor="b">
            <a:noAutofit/>
          </a:bodyPr>
          <a:lstStyle>
            <a:lvl1pPr marL="0" indent="0">
              <a:buNone/>
              <a:defRPr sz="2339" b="0"/>
            </a:lvl1pPr>
            <a:lvl2pPr marL="445541" indent="0">
              <a:buNone/>
              <a:defRPr sz="1949" b="1"/>
            </a:lvl2pPr>
            <a:lvl3pPr marL="891083" indent="0">
              <a:buNone/>
              <a:defRPr sz="1754" b="1"/>
            </a:lvl3pPr>
            <a:lvl4pPr marL="1336624" indent="0">
              <a:buNone/>
              <a:defRPr sz="1559" b="1"/>
            </a:lvl4pPr>
            <a:lvl5pPr marL="1782166" indent="0">
              <a:buNone/>
              <a:defRPr sz="1559" b="1"/>
            </a:lvl5pPr>
            <a:lvl6pPr marL="2227707" indent="0">
              <a:buNone/>
              <a:defRPr sz="1559" b="1"/>
            </a:lvl6pPr>
            <a:lvl7pPr marL="2673248" indent="0">
              <a:buNone/>
              <a:defRPr sz="1559" b="1"/>
            </a:lvl7pPr>
            <a:lvl8pPr marL="3118790" indent="0">
              <a:buNone/>
              <a:defRPr sz="1559" b="1"/>
            </a:lvl8pPr>
            <a:lvl9pPr marL="3564331" indent="0">
              <a:buNone/>
              <a:defRPr sz="1559" b="1"/>
            </a:lvl9pPr>
          </a:lstStyle>
          <a:p>
            <a:pPr lvl="0"/>
            <a:r>
              <a:rPr lang="tr-TR" smtClean="0"/>
              <a:t>Asıl metin stillerini düzenlemek için tıklatın</a:t>
            </a:r>
          </a:p>
        </p:txBody>
      </p:sp>
      <p:sp>
        <p:nvSpPr>
          <p:cNvPr id="6" name="Content Placeholder 5"/>
          <p:cNvSpPr>
            <a:spLocks noGrp="1"/>
          </p:cNvSpPr>
          <p:nvPr>
            <p:ph sz="quarter" idx="4"/>
          </p:nvPr>
        </p:nvSpPr>
        <p:spPr>
          <a:xfrm>
            <a:off x="4958524" y="2737246"/>
            <a:ext cx="407879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6991072F-05E3-4EDA-924D-49E33D10DAE3}" type="slidenum">
              <a:rPr lang="tr-TR" smtClean="0"/>
              <a:pPr>
                <a:defRPr/>
              </a:pPr>
              <a:t>‹#›</a:t>
            </a:fld>
            <a:endParaRPr lang="tr-TR"/>
          </a:p>
        </p:txBody>
      </p:sp>
    </p:spTree>
    <p:extLst>
      <p:ext uri="{BB962C8B-B14F-4D97-AF65-F5344CB8AC3E}">
        <p14:creationId xmlns:p14="http://schemas.microsoft.com/office/powerpoint/2010/main" val="3990612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60048" y="609600"/>
            <a:ext cx="837727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8122D2F1-4881-493F-B252-B14AFDD188CD}" type="slidenum">
              <a:rPr lang="tr-TR" smtClean="0"/>
              <a:pPr>
                <a:defRPr/>
              </a:pPr>
              <a:t>‹#›</a:t>
            </a:fld>
            <a:endParaRPr lang="tr-TR"/>
          </a:p>
        </p:txBody>
      </p:sp>
    </p:spTree>
    <p:extLst>
      <p:ext uri="{BB962C8B-B14F-4D97-AF65-F5344CB8AC3E}">
        <p14:creationId xmlns:p14="http://schemas.microsoft.com/office/powerpoint/2010/main" val="27977867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p>
        </p:txBody>
      </p:sp>
      <p:sp>
        <p:nvSpPr>
          <p:cNvPr id="3" name="Footer Placeholder 2"/>
          <p:cNvSpPr>
            <a:spLocks noGrp="1"/>
          </p:cNvSpPr>
          <p:nvPr>
            <p:ph type="ftr" sz="quarter" idx="11"/>
          </p:nvPr>
        </p:nvSpPr>
        <p:spPr/>
        <p:txBody>
          <a:bodyPr/>
          <a:lstStyle/>
          <a:p>
            <a:pPr>
              <a:defRPr/>
            </a:pPr>
            <a:endParaRPr lang="tr-TR"/>
          </a:p>
        </p:txBody>
      </p:sp>
      <p:sp>
        <p:nvSpPr>
          <p:cNvPr id="4" name="Slide Number Placeholder 3"/>
          <p:cNvSpPr>
            <a:spLocks noGrp="1"/>
          </p:cNvSpPr>
          <p:nvPr>
            <p:ph type="sldNum" sz="quarter" idx="12"/>
          </p:nvPr>
        </p:nvSpPr>
        <p:spPr/>
        <p:txBody>
          <a:bodyPr/>
          <a:lstStyle/>
          <a:p>
            <a:pPr>
              <a:defRPr/>
            </a:pPr>
            <a:fld id="{D94022A7-F835-4F30-B50A-6DD73CF2EE3B}" type="slidenum">
              <a:rPr lang="tr-TR" smtClean="0"/>
              <a:pPr>
                <a:defRPr/>
              </a:pPr>
              <a:t>‹#›</a:t>
            </a:fld>
            <a:endParaRPr lang="tr-TR"/>
          </a:p>
        </p:txBody>
      </p:sp>
    </p:spTree>
    <p:extLst>
      <p:ext uri="{BB962C8B-B14F-4D97-AF65-F5344CB8AC3E}">
        <p14:creationId xmlns:p14="http://schemas.microsoft.com/office/powerpoint/2010/main" val="10696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60048" y="1498604"/>
            <a:ext cx="3756157" cy="1278466"/>
          </a:xfrm>
        </p:spPr>
        <p:txBody>
          <a:bodyPr anchor="b">
            <a:normAutofit/>
          </a:bodyPr>
          <a:lstStyle>
            <a:lvl1pPr>
              <a:defRPr sz="1949"/>
            </a:lvl1pPr>
          </a:lstStyle>
          <a:p>
            <a:r>
              <a:rPr lang="tr-TR" smtClean="0"/>
              <a:t>Asıl başlık stili için tıklatın</a:t>
            </a:r>
            <a:endParaRPr lang="en-US" dirty="0"/>
          </a:p>
        </p:txBody>
      </p:sp>
      <p:sp>
        <p:nvSpPr>
          <p:cNvPr id="3" name="Content Placeholder 2"/>
          <p:cNvSpPr>
            <a:spLocks noGrp="1"/>
          </p:cNvSpPr>
          <p:nvPr>
            <p:ph idx="1"/>
          </p:nvPr>
        </p:nvSpPr>
        <p:spPr>
          <a:xfrm>
            <a:off x="4638970" y="514925"/>
            <a:ext cx="4398352"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60048" y="2777069"/>
            <a:ext cx="3756157" cy="2584449"/>
          </a:xfrm>
        </p:spPr>
        <p:txBody>
          <a:bodyPr>
            <a:normAutofit/>
          </a:bodyPr>
          <a:lstStyle>
            <a:lvl1pPr marL="0" indent="0">
              <a:buNone/>
              <a:defRPr sz="1364"/>
            </a:lvl1pPr>
            <a:lvl2pPr marL="445408" indent="0">
              <a:buNone/>
              <a:defRPr sz="1364"/>
            </a:lvl2pPr>
            <a:lvl3pPr marL="890816" indent="0">
              <a:buNone/>
              <a:defRPr sz="1169"/>
            </a:lvl3pPr>
            <a:lvl4pPr marL="1336224" indent="0">
              <a:buNone/>
              <a:defRPr sz="974"/>
            </a:lvl4pPr>
            <a:lvl5pPr marL="1781631" indent="0">
              <a:buNone/>
              <a:defRPr sz="974"/>
            </a:lvl5pPr>
            <a:lvl6pPr marL="2227038" indent="0">
              <a:buNone/>
              <a:defRPr sz="974"/>
            </a:lvl6pPr>
            <a:lvl7pPr marL="2672446" indent="0">
              <a:buNone/>
              <a:defRPr sz="974"/>
            </a:lvl7pPr>
            <a:lvl8pPr marL="3117854" indent="0">
              <a:buNone/>
              <a:defRPr sz="974"/>
            </a:lvl8pPr>
            <a:lvl9pPr marL="3563262" indent="0">
              <a:buNone/>
              <a:defRPr sz="974"/>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CDC9F513-F80B-4D73-A019-DD0DBE1675BC}" type="slidenum">
              <a:rPr lang="tr-TR" smtClean="0"/>
              <a:pPr>
                <a:defRPr/>
              </a:pPr>
              <a:t>‹#›</a:t>
            </a:fld>
            <a:endParaRPr lang="tr-TR"/>
          </a:p>
        </p:txBody>
      </p:sp>
    </p:spTree>
    <p:extLst>
      <p:ext uri="{BB962C8B-B14F-4D97-AF65-F5344CB8AC3E}">
        <p14:creationId xmlns:p14="http://schemas.microsoft.com/office/powerpoint/2010/main" val="4139366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60048" y="4800600"/>
            <a:ext cx="8377273" cy="566738"/>
          </a:xfrm>
        </p:spPr>
        <p:txBody>
          <a:bodyPr anchor="b">
            <a:normAutofit/>
          </a:bodyPr>
          <a:lstStyle>
            <a:lvl1pPr algn="l">
              <a:defRPr sz="2339"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60048" y="609600"/>
            <a:ext cx="8377274" cy="3845718"/>
          </a:xfrm>
        </p:spPr>
        <p:txBody>
          <a:bodyPr anchor="t">
            <a:normAutofit/>
          </a:bodyPr>
          <a:lstStyle>
            <a:lvl1pPr marL="0" indent="0" algn="ctr">
              <a:buNone/>
              <a:defRPr sz="1559"/>
            </a:lvl1pPr>
            <a:lvl2pPr marL="445541" indent="0">
              <a:buNone/>
              <a:defRPr sz="1559"/>
            </a:lvl2pPr>
            <a:lvl3pPr marL="891083" indent="0">
              <a:buNone/>
              <a:defRPr sz="1559"/>
            </a:lvl3pPr>
            <a:lvl4pPr marL="1336624" indent="0">
              <a:buNone/>
              <a:defRPr sz="1559"/>
            </a:lvl4pPr>
            <a:lvl5pPr marL="1782166" indent="0">
              <a:buNone/>
              <a:defRPr sz="1559"/>
            </a:lvl5pPr>
            <a:lvl6pPr marL="2227707" indent="0">
              <a:buNone/>
              <a:defRPr sz="1559"/>
            </a:lvl6pPr>
            <a:lvl7pPr marL="2673248" indent="0">
              <a:buNone/>
              <a:defRPr sz="1559"/>
            </a:lvl7pPr>
            <a:lvl8pPr marL="3118790" indent="0">
              <a:buNone/>
              <a:defRPr sz="1559"/>
            </a:lvl8pPr>
            <a:lvl9pPr marL="3564331" indent="0">
              <a:buNone/>
              <a:defRPr sz="1559"/>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60048" y="5367338"/>
            <a:ext cx="8377273" cy="674024"/>
          </a:xfrm>
        </p:spPr>
        <p:txBody>
          <a:bodyPr>
            <a:normAutofit/>
          </a:bodyPr>
          <a:lstStyle>
            <a:lvl1pPr marL="0" indent="0">
              <a:buNone/>
              <a:defRPr sz="1169"/>
            </a:lvl1pPr>
            <a:lvl2pPr marL="445541" indent="0">
              <a:buNone/>
              <a:defRPr sz="1169"/>
            </a:lvl2pPr>
            <a:lvl3pPr marL="891083" indent="0">
              <a:buNone/>
              <a:defRPr sz="974"/>
            </a:lvl3pPr>
            <a:lvl4pPr marL="1336624" indent="0">
              <a:buNone/>
              <a:defRPr sz="877"/>
            </a:lvl4pPr>
            <a:lvl5pPr marL="1782166" indent="0">
              <a:buNone/>
              <a:defRPr sz="877"/>
            </a:lvl5pPr>
            <a:lvl6pPr marL="2227707" indent="0">
              <a:buNone/>
              <a:defRPr sz="877"/>
            </a:lvl6pPr>
            <a:lvl7pPr marL="2673248" indent="0">
              <a:buNone/>
              <a:defRPr sz="877"/>
            </a:lvl7pPr>
            <a:lvl8pPr marL="3118790" indent="0">
              <a:buNone/>
              <a:defRPr sz="877"/>
            </a:lvl8pPr>
            <a:lvl9pPr marL="3564331" indent="0">
              <a:buNone/>
              <a:defRPr sz="877"/>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DE3C6B68-F1F7-4B8D-8F66-2D63F0F2B723}" type="slidenum">
              <a:rPr lang="tr-TR" smtClean="0"/>
              <a:pPr>
                <a:defRPr/>
              </a:pPr>
              <a:t>‹#›</a:t>
            </a:fld>
            <a:endParaRPr lang="tr-TR"/>
          </a:p>
        </p:txBody>
      </p:sp>
      <p:sp>
        <p:nvSpPr>
          <p:cNvPr id="5" name="Date Placeholder 4"/>
          <p:cNvSpPr>
            <a:spLocks noGrp="1"/>
          </p:cNvSpPr>
          <p:nvPr>
            <p:ph type="dt" sz="half" idx="10"/>
          </p:nvPr>
        </p:nvSpPr>
        <p:spPr/>
        <p:txBody>
          <a:bodyPr/>
          <a:lstStyle/>
          <a:p>
            <a:pPr>
              <a:defRPr/>
            </a:pPr>
            <a:endParaRPr lang="tr-TR"/>
          </a:p>
        </p:txBody>
      </p:sp>
    </p:spTree>
    <p:extLst>
      <p:ext uri="{BB962C8B-B14F-4D97-AF65-F5344CB8AC3E}">
        <p14:creationId xmlns:p14="http://schemas.microsoft.com/office/powerpoint/2010/main" val="35603457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188085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048" y="609600"/>
            <a:ext cx="8377274"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60048" y="2160590"/>
            <a:ext cx="8377274"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021252" y="6041363"/>
            <a:ext cx="888666" cy="365125"/>
          </a:xfrm>
          <a:prstGeom prst="rect">
            <a:avLst/>
          </a:prstGeom>
        </p:spPr>
        <p:txBody>
          <a:bodyPr vert="horz" lIns="91440" tIns="45720" rIns="91440" bIns="45720" rtlCol="0" anchor="ctr"/>
          <a:lstStyle>
            <a:lvl1pPr algn="r">
              <a:defRPr sz="877">
                <a:solidFill>
                  <a:schemeClr val="tx1">
                    <a:tint val="75000"/>
                  </a:schemeClr>
                </a:solidFill>
              </a:defRPr>
            </a:lvl1pPr>
          </a:lstStyle>
          <a:p>
            <a:pPr>
              <a:defRPr/>
            </a:pPr>
            <a:endParaRPr lang="tr-TR"/>
          </a:p>
        </p:txBody>
      </p:sp>
      <p:sp>
        <p:nvSpPr>
          <p:cNvPr id="5" name="Footer Placeholder 4"/>
          <p:cNvSpPr>
            <a:spLocks noGrp="1"/>
          </p:cNvSpPr>
          <p:nvPr>
            <p:ph type="ftr" sz="quarter" idx="3"/>
          </p:nvPr>
        </p:nvSpPr>
        <p:spPr>
          <a:xfrm>
            <a:off x="660048" y="6041363"/>
            <a:ext cx="6136892" cy="365125"/>
          </a:xfrm>
          <a:prstGeom prst="rect">
            <a:avLst/>
          </a:prstGeom>
        </p:spPr>
        <p:txBody>
          <a:bodyPr vert="horz" lIns="91440" tIns="45720" rIns="91440" bIns="45720" rtlCol="0" anchor="ctr"/>
          <a:lstStyle>
            <a:lvl1pPr algn="l">
              <a:defRPr sz="877">
                <a:solidFill>
                  <a:schemeClr val="tx1">
                    <a:tint val="75000"/>
                  </a:schemeClr>
                </a:solidFill>
              </a:defRPr>
            </a:lvl1pPr>
          </a:lstStyle>
          <a:p>
            <a:pPr>
              <a:defRPr/>
            </a:pPr>
            <a:endParaRPr lang="tr-TR"/>
          </a:p>
        </p:txBody>
      </p:sp>
      <p:sp>
        <p:nvSpPr>
          <p:cNvPr id="6" name="Slide Number Placeholder 5"/>
          <p:cNvSpPr>
            <a:spLocks noGrp="1"/>
          </p:cNvSpPr>
          <p:nvPr>
            <p:ph type="sldNum" sz="quarter" idx="4"/>
          </p:nvPr>
        </p:nvSpPr>
        <p:spPr>
          <a:xfrm>
            <a:off x="8371422" y="6041363"/>
            <a:ext cx="665900" cy="365125"/>
          </a:xfrm>
          <a:prstGeom prst="rect">
            <a:avLst/>
          </a:prstGeom>
        </p:spPr>
        <p:txBody>
          <a:bodyPr vert="horz" lIns="91440" tIns="45720" rIns="91440" bIns="45720" rtlCol="0" anchor="ctr"/>
          <a:lstStyle>
            <a:lvl1pPr algn="r">
              <a:defRPr sz="877">
                <a:solidFill>
                  <a:schemeClr val="accent1"/>
                </a:solidFill>
              </a:defRPr>
            </a:lvl1pPr>
          </a:lstStyle>
          <a:p>
            <a:pPr>
              <a:defRPr/>
            </a:pPr>
            <a:fld id="{0E13E37A-2223-4C0D-A0D5-1DBDFC071FF7}" type="slidenum">
              <a:rPr lang="tr-TR" smtClean="0"/>
              <a:pPr>
                <a:defRPr/>
              </a:pPr>
              <a:t>‹#›</a:t>
            </a:fld>
            <a:endParaRPr lang="tr-TR"/>
          </a:p>
        </p:txBody>
      </p:sp>
    </p:spTree>
    <p:extLst>
      <p:ext uri="{BB962C8B-B14F-4D97-AF65-F5344CB8AC3E}">
        <p14:creationId xmlns:p14="http://schemas.microsoft.com/office/powerpoint/2010/main" val="3039144743"/>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l" defTabSz="445541" rtl="0" eaLnBrk="1" latinLnBrk="0" hangingPunct="1">
        <a:spcBef>
          <a:spcPct val="0"/>
        </a:spcBef>
        <a:buNone/>
        <a:defRPr sz="3508"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34156" indent="-334156" algn="l" defTabSz="445541" rtl="0" eaLnBrk="1" latinLnBrk="0" hangingPunct="1">
        <a:spcBef>
          <a:spcPts val="974"/>
        </a:spcBef>
        <a:spcAft>
          <a:spcPts val="0"/>
        </a:spcAft>
        <a:buClr>
          <a:schemeClr val="accent1"/>
        </a:buClr>
        <a:buSzPct val="80000"/>
        <a:buFont typeface="Wingdings 3" charset="2"/>
        <a:buChar char=""/>
        <a:defRPr sz="1754" kern="1200">
          <a:solidFill>
            <a:schemeClr val="tx1">
              <a:lumMod val="75000"/>
              <a:lumOff val="25000"/>
            </a:schemeClr>
          </a:solidFill>
          <a:latin typeface="+mn-lt"/>
          <a:ea typeface="+mn-ea"/>
          <a:cs typeface="+mn-cs"/>
        </a:defRPr>
      </a:lvl1pPr>
      <a:lvl2pPr marL="724005" indent="-278463" algn="l" defTabSz="445541" rtl="0" eaLnBrk="1" latinLnBrk="0" hangingPunct="1">
        <a:spcBef>
          <a:spcPts val="974"/>
        </a:spcBef>
        <a:spcAft>
          <a:spcPts val="0"/>
        </a:spcAft>
        <a:buClr>
          <a:schemeClr val="accent1"/>
        </a:buClr>
        <a:buSzPct val="80000"/>
        <a:buFont typeface="Wingdings 3" charset="2"/>
        <a:buChar char=""/>
        <a:defRPr sz="1559" kern="1200">
          <a:solidFill>
            <a:schemeClr val="tx1">
              <a:lumMod val="75000"/>
              <a:lumOff val="25000"/>
            </a:schemeClr>
          </a:solidFill>
          <a:latin typeface="+mn-lt"/>
          <a:ea typeface="+mn-ea"/>
          <a:cs typeface="+mn-cs"/>
        </a:defRPr>
      </a:lvl2pPr>
      <a:lvl3pPr marL="1113854" indent="-222771" algn="l" defTabSz="445541" rtl="0" eaLnBrk="1" latinLnBrk="0" hangingPunct="1">
        <a:spcBef>
          <a:spcPts val="974"/>
        </a:spcBef>
        <a:spcAft>
          <a:spcPts val="0"/>
        </a:spcAft>
        <a:buClr>
          <a:schemeClr val="accent1"/>
        </a:buClr>
        <a:buSzPct val="80000"/>
        <a:buFont typeface="Wingdings 3" charset="2"/>
        <a:buChar char=""/>
        <a:defRPr sz="1364" kern="1200">
          <a:solidFill>
            <a:schemeClr val="tx1">
              <a:lumMod val="75000"/>
              <a:lumOff val="25000"/>
            </a:schemeClr>
          </a:solidFill>
          <a:latin typeface="+mn-lt"/>
          <a:ea typeface="+mn-ea"/>
          <a:cs typeface="+mn-cs"/>
        </a:defRPr>
      </a:lvl3pPr>
      <a:lvl4pPr marL="1559395"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4pPr>
      <a:lvl5pPr marL="2004936"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5pPr>
      <a:lvl6pPr marL="2450478"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6pPr>
      <a:lvl7pPr marL="2896019"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7pPr>
      <a:lvl8pPr marL="3341561"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8pPr>
      <a:lvl9pPr marL="3787102" indent="-222771" algn="l" defTabSz="445541" rtl="0" eaLnBrk="1" latinLnBrk="0" hangingPunct="1">
        <a:spcBef>
          <a:spcPts val="974"/>
        </a:spcBef>
        <a:spcAft>
          <a:spcPts val="0"/>
        </a:spcAft>
        <a:buClr>
          <a:schemeClr val="accent1"/>
        </a:buClr>
        <a:buSzPct val="80000"/>
        <a:buFont typeface="Wingdings 3" charset="2"/>
        <a:buChar char=""/>
        <a:defRPr sz="1169" kern="1200">
          <a:solidFill>
            <a:schemeClr val="tx1">
              <a:lumMod val="75000"/>
              <a:lumOff val="25000"/>
            </a:schemeClr>
          </a:solidFill>
          <a:latin typeface="+mn-lt"/>
          <a:ea typeface="+mn-ea"/>
          <a:cs typeface="+mn-cs"/>
        </a:defRPr>
      </a:lvl9pPr>
    </p:bodyStyle>
    <p:otherStyle>
      <a:defPPr>
        <a:defRPr lang="en-US"/>
      </a:defPPr>
      <a:lvl1pPr marL="0" algn="l" defTabSz="445541" rtl="0" eaLnBrk="1" latinLnBrk="0" hangingPunct="1">
        <a:defRPr sz="1754" kern="1200">
          <a:solidFill>
            <a:schemeClr val="tx1"/>
          </a:solidFill>
          <a:latin typeface="+mn-lt"/>
          <a:ea typeface="+mn-ea"/>
          <a:cs typeface="+mn-cs"/>
        </a:defRPr>
      </a:lvl1pPr>
      <a:lvl2pPr marL="445541" algn="l" defTabSz="445541" rtl="0" eaLnBrk="1" latinLnBrk="0" hangingPunct="1">
        <a:defRPr sz="1754" kern="1200">
          <a:solidFill>
            <a:schemeClr val="tx1"/>
          </a:solidFill>
          <a:latin typeface="+mn-lt"/>
          <a:ea typeface="+mn-ea"/>
          <a:cs typeface="+mn-cs"/>
        </a:defRPr>
      </a:lvl2pPr>
      <a:lvl3pPr marL="891083" algn="l" defTabSz="445541" rtl="0" eaLnBrk="1" latinLnBrk="0" hangingPunct="1">
        <a:defRPr sz="1754" kern="1200">
          <a:solidFill>
            <a:schemeClr val="tx1"/>
          </a:solidFill>
          <a:latin typeface="+mn-lt"/>
          <a:ea typeface="+mn-ea"/>
          <a:cs typeface="+mn-cs"/>
        </a:defRPr>
      </a:lvl3pPr>
      <a:lvl4pPr marL="1336624" algn="l" defTabSz="445541" rtl="0" eaLnBrk="1" latinLnBrk="0" hangingPunct="1">
        <a:defRPr sz="1754" kern="1200">
          <a:solidFill>
            <a:schemeClr val="tx1"/>
          </a:solidFill>
          <a:latin typeface="+mn-lt"/>
          <a:ea typeface="+mn-ea"/>
          <a:cs typeface="+mn-cs"/>
        </a:defRPr>
      </a:lvl4pPr>
      <a:lvl5pPr marL="1782166" algn="l" defTabSz="445541" rtl="0" eaLnBrk="1" latinLnBrk="0" hangingPunct="1">
        <a:defRPr sz="1754" kern="1200">
          <a:solidFill>
            <a:schemeClr val="tx1"/>
          </a:solidFill>
          <a:latin typeface="+mn-lt"/>
          <a:ea typeface="+mn-ea"/>
          <a:cs typeface="+mn-cs"/>
        </a:defRPr>
      </a:lvl5pPr>
      <a:lvl6pPr marL="2227707" algn="l" defTabSz="445541" rtl="0" eaLnBrk="1" latinLnBrk="0" hangingPunct="1">
        <a:defRPr sz="1754" kern="1200">
          <a:solidFill>
            <a:schemeClr val="tx1"/>
          </a:solidFill>
          <a:latin typeface="+mn-lt"/>
          <a:ea typeface="+mn-ea"/>
          <a:cs typeface="+mn-cs"/>
        </a:defRPr>
      </a:lvl6pPr>
      <a:lvl7pPr marL="2673248" algn="l" defTabSz="445541" rtl="0" eaLnBrk="1" latinLnBrk="0" hangingPunct="1">
        <a:defRPr sz="1754" kern="1200">
          <a:solidFill>
            <a:schemeClr val="tx1"/>
          </a:solidFill>
          <a:latin typeface="+mn-lt"/>
          <a:ea typeface="+mn-ea"/>
          <a:cs typeface="+mn-cs"/>
        </a:defRPr>
      </a:lvl7pPr>
      <a:lvl8pPr marL="3118790" algn="l" defTabSz="445541" rtl="0" eaLnBrk="1" latinLnBrk="0" hangingPunct="1">
        <a:defRPr sz="1754" kern="1200">
          <a:solidFill>
            <a:schemeClr val="tx1"/>
          </a:solidFill>
          <a:latin typeface="+mn-lt"/>
          <a:ea typeface="+mn-ea"/>
          <a:cs typeface="+mn-cs"/>
        </a:defRPr>
      </a:lvl8pPr>
      <a:lvl9pPr marL="3564331" algn="l" defTabSz="445541" rtl="0" eaLnBrk="1" latinLnBrk="0" hangingPunct="1">
        <a:defRPr sz="17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EF8F435F-85E8-4E88-BA33-C811078E8D0B}" type="slidenum">
              <a:rPr lang="tr-TR" smtClean="0"/>
              <a:pPr>
                <a:defRPr/>
              </a:pPr>
              <a:t>1</a:t>
            </a:fld>
            <a:endParaRPr lang="tr-TR"/>
          </a:p>
        </p:txBody>
      </p:sp>
      <p:pic>
        <p:nvPicPr>
          <p:cNvPr id="1026" name="Picture 2" descr="C:\Users\ivdb\Desktop\indi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3917" y="157190"/>
            <a:ext cx="4104456" cy="1615626"/>
          </a:xfrm>
          <a:prstGeom prst="rect">
            <a:avLst/>
          </a:prstGeom>
          <a:pattFill prst="pct5">
            <a:fgClr>
              <a:schemeClr val="accent1"/>
            </a:fgClr>
            <a:bgClr>
              <a:schemeClr val="bg1"/>
            </a:bgClr>
          </a:pattFill>
          <a:extLst/>
        </p:spPr>
      </p:pic>
      <p:sp>
        <p:nvSpPr>
          <p:cNvPr id="2" name="Dikdörtgen 1"/>
          <p:cNvSpPr/>
          <p:nvPr/>
        </p:nvSpPr>
        <p:spPr>
          <a:xfrm>
            <a:off x="755849" y="1772816"/>
            <a:ext cx="10009112" cy="2762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8000" dirty="0" smtClean="0">
                <a:solidFill>
                  <a:srgbClr val="265AA6"/>
                </a:solidFill>
                <a:latin typeface="Calibri" panose="020F0502020204030204" pitchFamily="34" charset="0"/>
              </a:rPr>
              <a:t>Vergi İncelemesi Yerine </a:t>
            </a:r>
          </a:p>
          <a:p>
            <a:pPr algn="ctr"/>
            <a:r>
              <a:rPr lang="tr-TR" sz="8000" u="sng" dirty="0" smtClean="0">
                <a:solidFill>
                  <a:srgbClr val="265AA6"/>
                </a:solidFill>
                <a:latin typeface="Calibri" panose="020F0502020204030204" pitchFamily="34" charset="0"/>
              </a:rPr>
              <a:t>İZAHA DAVET</a:t>
            </a:r>
          </a:p>
          <a:p>
            <a:pPr algn="ctr"/>
            <a:r>
              <a:rPr lang="tr-TR" sz="8000" dirty="0" smtClean="0">
                <a:solidFill>
                  <a:srgbClr val="265AA6"/>
                </a:solidFill>
                <a:latin typeface="Calibri" panose="020F0502020204030204" pitchFamily="34" charset="0"/>
              </a:rPr>
              <a:t>Uygulaması</a:t>
            </a:r>
            <a:endParaRPr lang="tr-TR" sz="8000" dirty="0">
              <a:solidFill>
                <a:srgbClr val="265AA6"/>
              </a:solidFill>
              <a:latin typeface="Calibri" panose="020F0502020204030204" pitchFamily="34" charset="0"/>
            </a:endParaRPr>
          </a:p>
        </p:txBody>
      </p:sp>
      <p:pic>
        <p:nvPicPr>
          <p:cNvPr id="10" name="Resim 9" descr="C:\Users\SERDAR\Pictures\logo.jpg"/>
          <p:cNvPicPr/>
          <p:nvPr/>
        </p:nvPicPr>
        <p:blipFill>
          <a:blip r:embed="rId4">
            <a:extLst>
              <a:ext uri="{28A0092B-C50C-407E-A947-70E740481C1C}">
                <a14:useLocalDpi xmlns:a14="http://schemas.microsoft.com/office/drawing/2010/main" val="0"/>
              </a:ext>
            </a:extLst>
          </a:blip>
          <a:srcRect/>
          <a:stretch>
            <a:fillRect/>
          </a:stretch>
        </p:blipFill>
        <p:spPr bwMode="auto">
          <a:xfrm>
            <a:off x="3348137" y="5013176"/>
            <a:ext cx="5400600" cy="1296145"/>
          </a:xfrm>
          <a:prstGeom prst="rect">
            <a:avLst/>
          </a:prstGeom>
          <a:noFill/>
          <a:ln>
            <a:noFill/>
          </a:ln>
        </p:spPr>
      </p:pic>
    </p:spTree>
    <p:extLst>
      <p:ext uri="{BB962C8B-B14F-4D97-AF65-F5344CB8AC3E}">
        <p14:creationId xmlns:p14="http://schemas.microsoft.com/office/powerpoint/2010/main" val="3043618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Başlık 1"/>
          <p:cNvSpPr>
            <a:spLocks noGrp="1"/>
          </p:cNvSpPr>
          <p:nvPr>
            <p:ph type="title" idx="4294967295"/>
          </p:nvPr>
        </p:nvSpPr>
        <p:spPr>
          <a:xfrm>
            <a:off x="0" y="311150"/>
            <a:ext cx="10693400" cy="1079500"/>
          </a:xfrm>
        </p:spPr>
        <p:txBody>
          <a:bodyPr/>
          <a:lstStyle/>
          <a:p>
            <a:pPr algn="ctr"/>
            <a:r>
              <a:rPr lang="tr-TR" altLang="tr-TR" sz="3200" b="1" dirty="0" smtClean="0">
                <a:solidFill>
                  <a:schemeClr val="bg2"/>
                </a:solidFill>
                <a:latin typeface="+mn-lt"/>
              </a:rPr>
              <a:t/>
            </a:r>
            <a:br>
              <a:rPr lang="tr-TR" altLang="tr-TR" sz="3200" b="1" dirty="0" smtClean="0">
                <a:solidFill>
                  <a:schemeClr val="bg2"/>
                </a:solidFill>
                <a:latin typeface="+mn-lt"/>
              </a:rPr>
            </a:br>
            <a:endParaRPr lang="tr-TR" altLang="tr-TR" sz="3200" b="1" dirty="0" smtClean="0">
              <a:solidFill>
                <a:schemeClr val="bg2"/>
              </a:solidFill>
              <a:latin typeface="+mn-lt"/>
            </a:endParaRPr>
          </a:p>
        </p:txBody>
      </p:sp>
      <p:sp>
        <p:nvSpPr>
          <p:cNvPr id="23556" name="Rectangle 3"/>
          <p:cNvSpPr>
            <a:spLocks noGrp="1" noChangeArrowheads="1"/>
          </p:cNvSpPr>
          <p:nvPr>
            <p:ph idx="4294967295"/>
          </p:nvPr>
        </p:nvSpPr>
        <p:spPr>
          <a:xfrm>
            <a:off x="0" y="517525"/>
            <a:ext cx="6081713" cy="5391150"/>
          </a:xfrm>
        </p:spPr>
        <p:txBody>
          <a:bodyPr/>
          <a:lstStyle/>
          <a:p>
            <a:pPr marL="0" indent="0" eaLnBrk="1" hangingPunct="1">
              <a:lnSpc>
                <a:spcPct val="80000"/>
              </a:lnSpc>
              <a:spcBef>
                <a:spcPct val="0"/>
              </a:spcBef>
              <a:buClrTx/>
              <a:buSzTx/>
              <a:buFontTx/>
              <a:buNone/>
            </a:pPr>
            <a:endParaRPr lang="tr-TR" altLang="tr-TR" sz="1800" b="1" dirty="0" smtClean="0">
              <a:solidFill>
                <a:srgbClr val="000000"/>
              </a:solidFill>
              <a:latin typeface="Century Gothic" pitchFamily="34" charset="0"/>
            </a:endParaRPr>
          </a:p>
          <a:p>
            <a:pPr marL="0" indent="0" eaLnBrk="1" hangingPunct="1">
              <a:lnSpc>
                <a:spcPct val="150000"/>
              </a:lnSpc>
              <a:spcBef>
                <a:spcPct val="0"/>
              </a:spcBef>
              <a:buClrTx/>
              <a:buSzTx/>
              <a:buFontTx/>
              <a:buNone/>
            </a:pPr>
            <a:endParaRPr lang="tr-TR" altLang="tr-TR" sz="1800" b="1" dirty="0" smtClean="0">
              <a:solidFill>
                <a:srgbClr val="000000"/>
              </a:solidFill>
              <a:latin typeface="Century Gothic" pitchFamily="34" charset="0"/>
            </a:endParaRPr>
          </a:p>
          <a:p>
            <a:pPr marL="0" indent="0" eaLnBrk="1" hangingPunct="1">
              <a:lnSpc>
                <a:spcPct val="150000"/>
              </a:lnSpc>
              <a:spcBef>
                <a:spcPct val="0"/>
              </a:spcBef>
              <a:buClrTx/>
              <a:buSzTx/>
              <a:buFontTx/>
              <a:buNone/>
            </a:pPr>
            <a:endParaRPr lang="tr-TR" altLang="tr-TR" sz="1800" b="1" dirty="0" smtClean="0">
              <a:solidFill>
                <a:srgbClr val="000000"/>
              </a:solidFill>
              <a:latin typeface="Century Gothic" pitchFamily="34" charset="0"/>
            </a:endParaRPr>
          </a:p>
          <a:p>
            <a:pPr marL="0" indent="0" eaLnBrk="1" hangingPunct="1">
              <a:lnSpc>
                <a:spcPct val="150000"/>
              </a:lnSpc>
              <a:spcBef>
                <a:spcPct val="0"/>
              </a:spcBef>
              <a:buClrTx/>
              <a:buSzTx/>
              <a:buFont typeface="Wingdings" pitchFamily="2" charset="2"/>
              <a:buNone/>
            </a:pPr>
            <a:endParaRPr lang="en-US" altLang="tr-TR" sz="1800" b="1" dirty="0" smtClean="0">
              <a:solidFill>
                <a:srgbClr val="797B7E"/>
              </a:solidFill>
              <a:latin typeface="Century Gothic" pitchFamily="34" charset="0"/>
            </a:endParaRPr>
          </a:p>
          <a:p>
            <a:pPr marL="0" indent="0" eaLnBrk="1" hangingPunct="1">
              <a:lnSpc>
                <a:spcPct val="80000"/>
              </a:lnSpc>
              <a:spcBef>
                <a:spcPct val="0"/>
              </a:spcBef>
              <a:buClrTx/>
              <a:buSzTx/>
              <a:buFontTx/>
              <a:buNone/>
            </a:pPr>
            <a:endParaRPr lang="en-US" altLang="tr-TR" sz="1800" b="1" dirty="0" smtClean="0">
              <a:solidFill>
                <a:srgbClr val="797B7E"/>
              </a:solidFill>
              <a:latin typeface="Century Gothic" pitchFamily="34" charset="0"/>
            </a:endParaRPr>
          </a:p>
          <a:p>
            <a:pPr marL="0" indent="0" eaLnBrk="1" hangingPunct="1">
              <a:lnSpc>
                <a:spcPct val="80000"/>
              </a:lnSpc>
              <a:spcBef>
                <a:spcPct val="0"/>
              </a:spcBef>
              <a:buClrTx/>
              <a:buSzTx/>
              <a:buFontTx/>
              <a:buChar char="o"/>
            </a:pPr>
            <a:endParaRPr lang="en-US" altLang="tr-TR" sz="1800" b="1" dirty="0" smtClean="0">
              <a:solidFill>
                <a:srgbClr val="797B7E"/>
              </a:solidFill>
              <a:latin typeface="Century Gothic" pitchFamily="34" charset="0"/>
            </a:endParaRPr>
          </a:p>
          <a:p>
            <a:pPr marL="0" indent="0" eaLnBrk="1" hangingPunct="1">
              <a:lnSpc>
                <a:spcPct val="80000"/>
              </a:lnSpc>
              <a:spcBef>
                <a:spcPct val="0"/>
              </a:spcBef>
              <a:buClrTx/>
              <a:buSzTx/>
              <a:buFont typeface="Wingdings" pitchFamily="2" charset="2"/>
              <a:buNone/>
            </a:pPr>
            <a:endParaRPr lang="en-US" altLang="tr-TR" sz="1800" b="1" dirty="0" smtClean="0">
              <a:solidFill>
                <a:srgbClr val="000000"/>
              </a:solidFill>
              <a:latin typeface="Century Gothic" pitchFamily="34" charset="0"/>
            </a:endParaRPr>
          </a:p>
          <a:p>
            <a:pPr marL="0" indent="0" eaLnBrk="1" hangingPunct="1">
              <a:lnSpc>
                <a:spcPct val="80000"/>
              </a:lnSpc>
              <a:spcBef>
                <a:spcPct val="0"/>
              </a:spcBef>
              <a:buClrTx/>
              <a:buSzTx/>
              <a:buFontTx/>
              <a:buNone/>
            </a:pPr>
            <a:endParaRPr lang="en-US" altLang="tr-TR" sz="1800" dirty="0" smtClean="0">
              <a:solidFill>
                <a:srgbClr val="000000"/>
              </a:solidFill>
              <a:latin typeface="Century Gothic" pitchFamily="34" charset="0"/>
            </a:endParaRPr>
          </a:p>
        </p:txBody>
      </p:sp>
      <p:sp>
        <p:nvSpPr>
          <p:cNvPr id="10" name="Rectangle 3"/>
          <p:cNvSpPr txBox="1">
            <a:spLocks noChangeArrowheads="1"/>
          </p:cNvSpPr>
          <p:nvPr/>
        </p:nvSpPr>
        <p:spPr bwMode="auto">
          <a:xfrm>
            <a:off x="964236" y="980726"/>
            <a:ext cx="10135483" cy="5018088"/>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r>
              <a:rPr lang="tr-TR" sz="2800" b="1" dirty="0" smtClean="0">
                <a:effectLst>
                  <a:outerShdw blurRad="38100" dist="38100" dir="2700000" algn="tl">
                    <a:srgbClr val="000000">
                      <a:alpha val="43137"/>
                    </a:srgbClr>
                  </a:outerShdw>
                </a:effectLst>
                <a:latin typeface="Calibri" panose="020F0502020204030204" pitchFamily="34" charset="0"/>
              </a:rPr>
              <a:t>Her bir izaha davet yazısında </a:t>
            </a:r>
            <a:r>
              <a:rPr lang="tr-TR" sz="2800" b="1" u="sng" dirty="0" smtClean="0">
                <a:effectLst>
                  <a:outerShdw blurRad="38100" dist="38100" dir="2700000" algn="tl">
                    <a:srgbClr val="000000">
                      <a:alpha val="43137"/>
                    </a:srgbClr>
                  </a:outerShdw>
                </a:effectLst>
                <a:latin typeface="Calibri" panose="020F0502020204030204" pitchFamily="34" charset="0"/>
              </a:rPr>
              <a:t>ayrı bir numara</a:t>
            </a:r>
            <a:r>
              <a:rPr lang="tr-TR" sz="2800" b="1" dirty="0" smtClean="0">
                <a:effectLst>
                  <a:outerShdw blurRad="38100" dist="38100" dir="2700000" algn="tl">
                    <a:srgbClr val="000000">
                      <a:alpha val="43137"/>
                    </a:srgbClr>
                  </a:outerShdw>
                </a:effectLst>
                <a:latin typeface="Calibri" panose="020F0502020204030204" pitchFamily="34" charset="0"/>
              </a:rPr>
              <a:t> bulunmaktadır. İzaha davet yazısına konu olan vergiye ilişkin süresinde veya süresinden sonra verilen </a:t>
            </a:r>
            <a:r>
              <a:rPr lang="tr-TR" sz="2800" b="1" u="sng" dirty="0" smtClean="0">
                <a:solidFill>
                  <a:srgbClr val="FF0000"/>
                </a:solidFill>
                <a:effectLst>
                  <a:outerShdw blurRad="38100" dist="38100" dir="2700000" algn="tl">
                    <a:srgbClr val="000000">
                      <a:alpha val="43137"/>
                    </a:srgbClr>
                  </a:outerShdw>
                </a:effectLst>
                <a:latin typeface="Calibri" panose="020F0502020204030204" pitchFamily="34" charset="0"/>
              </a:rPr>
              <a:t>beyannamelerde bu numaraya da yer verilmesi zorunludur</a:t>
            </a:r>
            <a:r>
              <a:rPr lang="tr-TR" sz="2800" b="1" dirty="0" smtClean="0">
                <a:solidFill>
                  <a:srgbClr val="FF0000"/>
                </a:solidFill>
                <a:effectLst>
                  <a:outerShdw blurRad="38100" dist="38100" dir="2700000" algn="tl">
                    <a:srgbClr val="000000">
                      <a:alpha val="43137"/>
                    </a:srgbClr>
                  </a:outerShdw>
                </a:effectLst>
                <a:latin typeface="Calibri" panose="020F0502020204030204" pitchFamily="34" charset="0"/>
              </a:rPr>
              <a:t>.</a:t>
            </a:r>
            <a:r>
              <a:rPr lang="tr-TR" sz="2800" b="1" dirty="0" smtClean="0">
                <a:effectLst>
                  <a:outerShdw blurRad="38100" dist="38100" dir="2700000" algn="tl">
                    <a:srgbClr val="000000">
                      <a:alpha val="43137"/>
                    </a:srgbClr>
                  </a:outerShdw>
                </a:effectLst>
                <a:latin typeface="Calibri" panose="020F0502020204030204" pitchFamily="34" charset="0"/>
              </a:rPr>
              <a:t> Elektronik ortamda verilen beyannamelerin ilgili alanına, kağıt ortamında verilen beyannamenin ise sağ üst köşesine ayrıca yazılması gerekmektedir.</a:t>
            </a:r>
            <a:endParaRPr lang="tr-TR" sz="2800"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r>
              <a:rPr lang="tr-TR" sz="2800" b="1" dirty="0" smtClean="0">
                <a:effectLst>
                  <a:outerShdw blurRad="38100" dist="38100" dir="2700000" algn="tl">
                    <a:srgbClr val="000000">
                      <a:alpha val="43137"/>
                    </a:srgbClr>
                  </a:outerShdw>
                </a:effectLst>
                <a:latin typeface="Calibri" panose="020F0502020204030204" pitchFamily="34" charset="0"/>
              </a:rPr>
              <a:t>Vergi zıyaı tutarının net bir şekilde tespit edilemediği durumlar da dikkate alınarak 2017/6 Seri </a:t>
            </a:r>
            <a:r>
              <a:rPr lang="tr-TR" sz="2800" b="1" dirty="0" err="1" smtClean="0">
                <a:effectLst>
                  <a:outerShdw blurRad="38100" dist="38100" dir="2700000" algn="tl">
                    <a:srgbClr val="000000">
                      <a:alpha val="43137"/>
                    </a:srgbClr>
                  </a:outerShdw>
                </a:effectLst>
                <a:latin typeface="Calibri" panose="020F0502020204030204" pitchFamily="34" charset="0"/>
              </a:rPr>
              <a:t>No’lu</a:t>
            </a:r>
            <a:r>
              <a:rPr lang="tr-TR" sz="2800" dirty="0">
                <a:effectLst>
                  <a:outerShdw blurRad="38100" dist="38100" dir="2700000" algn="tl">
                    <a:srgbClr val="000000">
                      <a:alpha val="43137"/>
                    </a:srgbClr>
                  </a:outerShdw>
                </a:effectLst>
                <a:latin typeface="Calibri" panose="020F0502020204030204" pitchFamily="34" charset="0"/>
              </a:rPr>
              <a:t> </a:t>
            </a:r>
            <a:r>
              <a:rPr lang="tr-TR" sz="2800" dirty="0" smtClean="0">
                <a:effectLst>
                  <a:outerShdw blurRad="38100" dist="38100" dir="2700000" algn="tl">
                    <a:srgbClr val="000000">
                      <a:alpha val="43137"/>
                    </a:srgbClr>
                  </a:outerShdw>
                </a:effectLst>
                <a:latin typeface="Calibri" panose="020F0502020204030204" pitchFamily="34" charset="0"/>
              </a:rPr>
              <a:t>Uygulama İç Genelgesi  ekinde yer alan (EK:2/A, EK:2/B) duruma uygun olan izah formu </a:t>
            </a:r>
            <a:r>
              <a:rPr lang="tr-TR" u="sng" dirty="0" smtClean="0">
                <a:solidFill>
                  <a:srgbClr val="FF0000"/>
                </a:solidFill>
                <a:effectLst>
                  <a:outerShdw blurRad="38100" dist="38100" dir="2700000" algn="tl">
                    <a:srgbClr val="000000">
                      <a:alpha val="43137"/>
                    </a:srgbClr>
                  </a:outerShdw>
                </a:effectLst>
                <a:latin typeface="Calibri" panose="020F0502020204030204" pitchFamily="34" charset="0"/>
              </a:rPr>
              <a:t>mükellef tarafından doldurulmak üzere</a:t>
            </a:r>
            <a:r>
              <a:rPr lang="tr-TR" dirty="0">
                <a:solidFill>
                  <a:srgbClr val="FF0000"/>
                </a:solidFill>
                <a:effectLst>
                  <a:outerShdw blurRad="38100" dist="38100" dir="2700000" algn="tl">
                    <a:srgbClr val="000000">
                      <a:alpha val="43137"/>
                    </a:srgbClr>
                  </a:outerShdw>
                </a:effectLst>
                <a:latin typeface="Calibri" panose="020F0502020204030204" pitchFamily="34" charset="0"/>
              </a:rPr>
              <a:t> </a:t>
            </a:r>
            <a:r>
              <a:rPr lang="tr-TR" sz="2800" dirty="0" smtClean="0">
                <a:effectLst>
                  <a:outerShdw blurRad="38100" dist="38100" dir="2700000" algn="tl">
                    <a:srgbClr val="000000">
                      <a:alpha val="43137"/>
                    </a:srgbClr>
                  </a:outerShdw>
                </a:effectLst>
                <a:latin typeface="Calibri" panose="020F0502020204030204" pitchFamily="34" charset="0"/>
              </a:rPr>
              <a:t>izaha davet yazısının ekine</a:t>
            </a:r>
            <a:r>
              <a:rPr lang="tr-TR" sz="2000" dirty="0">
                <a:solidFill>
                  <a:srgbClr val="FF0000"/>
                </a:solidFill>
                <a:effectLst>
                  <a:outerShdw blurRad="38100" dist="38100" dir="2700000" algn="tl">
                    <a:srgbClr val="000000">
                      <a:alpha val="43137"/>
                    </a:srgbClr>
                  </a:outerShdw>
                </a:effectLst>
                <a:latin typeface="Calibri" panose="020F0502020204030204" pitchFamily="34" charset="0"/>
              </a:rPr>
              <a:t> </a:t>
            </a:r>
            <a:r>
              <a:rPr lang="tr-TR" sz="2800" dirty="0" smtClean="0">
                <a:effectLst>
                  <a:outerShdw blurRad="38100" dist="38100" dir="2700000" algn="tl">
                    <a:srgbClr val="000000">
                      <a:alpha val="43137"/>
                    </a:srgbClr>
                  </a:outerShdw>
                </a:effectLst>
                <a:latin typeface="Calibri" panose="020F0502020204030204" pitchFamily="34" charset="0"/>
              </a:rPr>
              <a:t>eklenir.</a:t>
            </a:r>
            <a:endParaRPr lang="tr-TR" sz="28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Font typeface="Wingdings" pitchFamily="2" charset="2"/>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p:txBody>
      </p:sp>
      <p:sp>
        <p:nvSpPr>
          <p:cNvPr id="15" name="8 Dikdörtgen"/>
          <p:cNvSpPr>
            <a:spLocks noChangeArrowheads="1"/>
          </p:cNvSpPr>
          <p:nvPr/>
        </p:nvSpPr>
        <p:spPr bwMode="auto">
          <a:xfrm>
            <a:off x="523366" y="188710"/>
            <a:ext cx="11017225" cy="459292"/>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altLang="tr-TR" sz="3600" dirty="0" smtClean="0">
                <a:solidFill>
                  <a:schemeClr val="bg1"/>
                </a:solidFill>
                <a:latin typeface="Calibri" panose="020F0502020204030204" pitchFamily="34" charset="0"/>
              </a:rPr>
              <a:t>İZAHA DAVET YAZISI</a:t>
            </a:r>
            <a:endParaRPr lang="tr-TR" sz="3600" dirty="0">
              <a:solidFill>
                <a:schemeClr val="bg1"/>
              </a:solidFill>
              <a:latin typeface="Calibri" panose="020F0502020204030204" pitchFamily="34" charset="0"/>
            </a:endParaRPr>
          </a:p>
        </p:txBody>
      </p:sp>
    </p:spTree>
    <p:extLst>
      <p:ext uri="{BB962C8B-B14F-4D97-AF65-F5344CB8AC3E}">
        <p14:creationId xmlns:p14="http://schemas.microsoft.com/office/powerpoint/2010/main" val="983716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11</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MÜKELLEFİN İZAHTA BULUNMASI </a:t>
            </a:r>
            <a:endParaRPr lang="tr-TR" sz="2800" dirty="0">
              <a:latin typeface="Calibri" panose="020F0502020204030204" pitchFamily="34" charset="0"/>
            </a:endParaRPr>
          </a:p>
        </p:txBody>
      </p:sp>
      <p:sp>
        <p:nvSpPr>
          <p:cNvPr id="22" name="Yuvarlatılmış Dikdörtgen 21"/>
          <p:cNvSpPr/>
          <p:nvPr/>
        </p:nvSpPr>
        <p:spPr>
          <a:xfrm>
            <a:off x="1258005" y="625229"/>
            <a:ext cx="9424664" cy="931564"/>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u="sng" dirty="0" smtClean="0">
                <a:latin typeface="Calibri" panose="020F0502020204030204" pitchFamily="34" charset="0"/>
              </a:rPr>
              <a:t>İzaha davet yazısı tebliğ edilen mükelleflerin indirimli ceza uygulamasından yararlanmak için izaha davet yazısının tebliğ tarihinden itibaren </a:t>
            </a:r>
            <a:r>
              <a:rPr lang="tr-TR" sz="2000" u="sng" dirty="0" smtClean="0">
                <a:solidFill>
                  <a:srgbClr val="FF0000"/>
                </a:solidFill>
                <a:latin typeface="Calibri" panose="020F0502020204030204" pitchFamily="34" charset="0"/>
              </a:rPr>
              <a:t>15 GÜN içerisinde</a:t>
            </a:r>
            <a:r>
              <a:rPr lang="tr-TR" sz="1800" u="sng" dirty="0" smtClean="0">
                <a:latin typeface="Calibri" panose="020F0502020204030204" pitchFamily="34" charset="0"/>
              </a:rPr>
              <a:t> yetkili komisyona izahta bulunması gerekmektedir.  </a:t>
            </a:r>
            <a:endParaRPr lang="tr-TR" sz="1800" u="sng" dirty="0">
              <a:latin typeface="Calibri" panose="020F0502020204030204" pitchFamily="34" charset="0"/>
            </a:endParaRPr>
          </a:p>
        </p:txBody>
      </p:sp>
      <p:sp>
        <p:nvSpPr>
          <p:cNvPr id="18" name="Yuvarlatılmış Dikdörtgen 17"/>
          <p:cNvSpPr/>
          <p:nvPr/>
        </p:nvSpPr>
        <p:spPr>
          <a:xfrm>
            <a:off x="639291" y="1700807"/>
            <a:ext cx="10795865" cy="648072"/>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000" dirty="0" smtClean="0">
                <a:latin typeface="Calibri" panose="020F0502020204030204" pitchFamily="34" charset="0"/>
              </a:rPr>
              <a:t>İzahlar izah formu yetkililerce imzalanarak ilgili komisyona verilmesi suretiyle yapılır.</a:t>
            </a:r>
          </a:p>
          <a:p>
            <a:pPr algn="ctr"/>
            <a:r>
              <a:rPr lang="tr-TR" sz="2000" dirty="0" smtClean="0">
                <a:latin typeface="Calibri" panose="020F0502020204030204" pitchFamily="34" charset="0"/>
              </a:rPr>
              <a:t>İZAH FORMLARI;</a:t>
            </a:r>
            <a:endParaRPr lang="tr-TR" sz="2000" dirty="0">
              <a:latin typeface="Calibri" panose="020F0502020204030204" pitchFamily="34" charset="0"/>
            </a:endParaRPr>
          </a:p>
        </p:txBody>
      </p:sp>
      <p:sp>
        <p:nvSpPr>
          <p:cNvPr id="24" name="Yuvarlatılmış Dikdörtgen 23"/>
          <p:cNvSpPr/>
          <p:nvPr/>
        </p:nvSpPr>
        <p:spPr>
          <a:xfrm>
            <a:off x="5830503" y="2780929"/>
            <a:ext cx="5502138" cy="2232248"/>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285750" indent="-285750" algn="just">
              <a:buFont typeface="Wingdings" panose="05000000000000000000" pitchFamily="2" charset="2"/>
              <a:buChar char="v"/>
            </a:pPr>
            <a:r>
              <a:rPr lang="tr-TR" sz="1600" b="0" dirty="0">
                <a:solidFill>
                  <a:schemeClr val="tx1"/>
                </a:solidFill>
                <a:latin typeface="Calibri" panose="020F0502020204030204" pitchFamily="34" charset="0"/>
              </a:rPr>
              <a:t> </a:t>
            </a:r>
            <a:r>
              <a:rPr lang="tr-TR" sz="1600" b="0" dirty="0" smtClean="0">
                <a:solidFill>
                  <a:schemeClr val="tx1"/>
                </a:solidFill>
                <a:latin typeface="Calibri" panose="020F0502020204030204" pitchFamily="34" charset="0"/>
              </a:rPr>
              <a:t>İzaha davet yazısını gönderen komisyona; </a:t>
            </a:r>
            <a:r>
              <a:rPr lang="tr-TR" sz="1600" u="sng" dirty="0" smtClean="0">
                <a:solidFill>
                  <a:schemeClr val="tx1"/>
                </a:solidFill>
                <a:latin typeface="Calibri" panose="020F0502020204030204" pitchFamily="34" charset="0"/>
              </a:rPr>
              <a:t>elden verilmiş ise bu tarihte,</a:t>
            </a:r>
          </a:p>
          <a:p>
            <a:pPr marL="285750" indent="-285750" algn="just">
              <a:buFont typeface="Wingdings" panose="05000000000000000000" pitchFamily="2" charset="2"/>
              <a:buChar char="v"/>
            </a:pPr>
            <a:r>
              <a:rPr lang="tr-TR" sz="1600" b="0" dirty="0" smtClean="0">
                <a:solidFill>
                  <a:schemeClr val="tx1"/>
                </a:solidFill>
                <a:latin typeface="Calibri" panose="020F0502020204030204" pitchFamily="34" charset="0"/>
              </a:rPr>
              <a:t>Postayla alma haberli veya acele posta servisi ile gönderilmişse </a:t>
            </a:r>
            <a:r>
              <a:rPr lang="tr-TR" sz="1600" u="sng" dirty="0" smtClean="0">
                <a:solidFill>
                  <a:schemeClr val="tx1"/>
                </a:solidFill>
                <a:latin typeface="Calibri" panose="020F0502020204030204" pitchFamily="34" charset="0"/>
              </a:rPr>
              <a:t>zarfın üzerindeki damga  tarihinde</a:t>
            </a:r>
            <a:r>
              <a:rPr lang="tr-TR" sz="1600" dirty="0" smtClean="0">
                <a:solidFill>
                  <a:schemeClr val="tx1"/>
                </a:solidFill>
                <a:latin typeface="Calibri" panose="020F0502020204030204" pitchFamily="34" charset="0"/>
              </a:rPr>
              <a:t>,</a:t>
            </a:r>
          </a:p>
          <a:p>
            <a:pPr marL="285750" indent="-285750" algn="just">
              <a:buFont typeface="Wingdings" panose="05000000000000000000" pitchFamily="2" charset="2"/>
              <a:buChar char="v"/>
            </a:pPr>
            <a:r>
              <a:rPr lang="tr-TR" sz="1600" b="0" dirty="0" smtClean="0">
                <a:solidFill>
                  <a:schemeClr val="tx1"/>
                </a:solidFill>
                <a:latin typeface="Calibri" panose="020F0502020204030204" pitchFamily="34" charset="0"/>
              </a:rPr>
              <a:t>Postayla adi olarak veya özel dağıtım şirketleri aracılığıyla gönderilmişse </a:t>
            </a:r>
            <a:r>
              <a:rPr lang="tr-TR" sz="1600" u="sng" dirty="0" smtClean="0">
                <a:solidFill>
                  <a:schemeClr val="tx1"/>
                </a:solidFill>
                <a:latin typeface="Calibri" panose="020F0502020204030204" pitchFamily="34" charset="0"/>
              </a:rPr>
              <a:t>izaha davet yazısını gönderen komisyonun kayıtlarına girdiği tarihte</a:t>
            </a:r>
          </a:p>
          <a:p>
            <a:pPr algn="just"/>
            <a:endParaRPr lang="tr-TR" sz="800" b="0" dirty="0" smtClean="0">
              <a:solidFill>
                <a:schemeClr val="tx1"/>
              </a:solidFill>
              <a:latin typeface="Calibri" panose="020F0502020204030204" pitchFamily="34" charset="0"/>
            </a:endParaRPr>
          </a:p>
          <a:p>
            <a:pPr algn="just"/>
            <a:r>
              <a:rPr lang="tr-TR" sz="1600" b="0" dirty="0" smtClean="0">
                <a:solidFill>
                  <a:schemeClr val="tx1"/>
                </a:solidFill>
                <a:latin typeface="Calibri" panose="020F0502020204030204" pitchFamily="34" charset="0"/>
              </a:rPr>
              <a:t>      verilmiş sayılır.</a:t>
            </a:r>
            <a:endParaRPr lang="tr-TR" sz="1600" dirty="0">
              <a:solidFill>
                <a:schemeClr val="tx1"/>
              </a:solidFill>
              <a:latin typeface="Calibri" panose="020F0502020204030204" pitchFamily="34" charset="0"/>
            </a:endParaRPr>
          </a:p>
        </p:txBody>
      </p:sp>
      <p:sp>
        <p:nvSpPr>
          <p:cNvPr id="25" name="Yuvarlatılmış Dikdörtgen 24"/>
          <p:cNvSpPr/>
          <p:nvPr/>
        </p:nvSpPr>
        <p:spPr>
          <a:xfrm>
            <a:off x="5830503" y="5916851"/>
            <a:ext cx="5502137" cy="710462"/>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b="0" dirty="0">
                <a:solidFill>
                  <a:schemeClr val="tx1"/>
                </a:solidFill>
                <a:latin typeface="Calibri" panose="020F0502020204030204" pitchFamily="34" charset="0"/>
              </a:rPr>
              <a:t> </a:t>
            </a:r>
            <a:r>
              <a:rPr lang="tr-TR" sz="1600" b="0" dirty="0" smtClean="0">
                <a:solidFill>
                  <a:schemeClr val="tx1"/>
                </a:solidFill>
                <a:latin typeface="Calibri" panose="020F0502020204030204" pitchFamily="34" charset="0"/>
              </a:rPr>
              <a:t>İzahın yapıldığı tarih olarak </a:t>
            </a:r>
            <a:r>
              <a:rPr lang="tr-TR" sz="1800" u="sng" dirty="0" smtClean="0">
                <a:solidFill>
                  <a:schemeClr val="tx1"/>
                </a:solidFill>
                <a:latin typeface="Calibri" panose="020F0502020204030204" pitchFamily="34" charset="0"/>
              </a:rPr>
              <a:t>formun düzenlendiği tarih </a:t>
            </a:r>
            <a:r>
              <a:rPr lang="tr-TR" sz="1600" b="0" dirty="0" smtClean="0">
                <a:solidFill>
                  <a:schemeClr val="tx1"/>
                </a:solidFill>
                <a:latin typeface="Calibri" panose="020F0502020204030204" pitchFamily="34" charset="0"/>
              </a:rPr>
              <a:t>esas alınır.</a:t>
            </a:r>
            <a:endParaRPr lang="tr-TR" sz="1600" u="sng" dirty="0">
              <a:solidFill>
                <a:schemeClr val="tx1"/>
              </a:solidFill>
              <a:latin typeface="Calibri" panose="020F0502020204030204" pitchFamily="34" charset="0"/>
            </a:endParaRPr>
          </a:p>
        </p:txBody>
      </p:sp>
      <p:sp>
        <p:nvSpPr>
          <p:cNvPr id="26" name="Line 25"/>
          <p:cNvSpPr/>
          <p:nvPr/>
        </p:nvSpPr>
        <p:spPr>
          <a:xfrm flipV="1">
            <a:off x="818037" y="2348879"/>
            <a:ext cx="6582" cy="3463434"/>
          </a:xfrm>
          <a:prstGeom prst="line">
            <a:avLst/>
          </a:prstGeom>
          <a:ln w="76200">
            <a:solidFill>
              <a:srgbClr val="265AA6"/>
            </a:solidFill>
            <a:round/>
          </a:ln>
        </p:spPr>
      </p:sp>
      <p:sp>
        <p:nvSpPr>
          <p:cNvPr id="27" name="Line 26"/>
          <p:cNvSpPr/>
          <p:nvPr/>
        </p:nvSpPr>
        <p:spPr>
          <a:xfrm>
            <a:off x="872558" y="4185080"/>
            <a:ext cx="385447" cy="2"/>
          </a:xfrm>
          <a:prstGeom prst="line">
            <a:avLst/>
          </a:prstGeom>
          <a:ln w="76200">
            <a:solidFill>
              <a:srgbClr val="265AA6"/>
            </a:solidFill>
            <a:round/>
          </a:ln>
        </p:spPr>
      </p:sp>
      <p:sp>
        <p:nvSpPr>
          <p:cNvPr id="32" name="Yuvarlatılmış Dikdörtgen 31"/>
          <p:cNvSpPr/>
          <p:nvPr/>
        </p:nvSpPr>
        <p:spPr>
          <a:xfrm>
            <a:off x="1261197" y="2780929"/>
            <a:ext cx="4072355" cy="648075"/>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b="0" dirty="0">
                <a:solidFill>
                  <a:schemeClr val="tx1"/>
                </a:solidFill>
                <a:latin typeface="Calibri" panose="020F0502020204030204" pitchFamily="34" charset="0"/>
              </a:rPr>
              <a:t> </a:t>
            </a:r>
            <a:r>
              <a:rPr lang="tr-TR" sz="1800" b="0" dirty="0" smtClean="0">
                <a:solidFill>
                  <a:schemeClr val="tx1"/>
                </a:solidFill>
                <a:latin typeface="Calibri" panose="020F0502020204030204" pitchFamily="34" charset="0"/>
              </a:rPr>
              <a:t>Gelir İdaresi Başkanlığı </a:t>
            </a:r>
            <a:r>
              <a:rPr lang="tr-TR" sz="1800" dirty="0" smtClean="0">
                <a:solidFill>
                  <a:schemeClr val="tx1"/>
                </a:solidFill>
                <a:latin typeface="Calibri" panose="020F0502020204030204" pitchFamily="34" charset="0"/>
              </a:rPr>
              <a:t>internet adresi üzerinden doldurularak</a:t>
            </a:r>
            <a:endParaRPr lang="tr-TR" sz="2000" u="sng" dirty="0">
              <a:solidFill>
                <a:schemeClr val="tx1"/>
              </a:solidFill>
              <a:latin typeface="Calibri" panose="020F0502020204030204" pitchFamily="34" charset="0"/>
            </a:endParaRPr>
          </a:p>
        </p:txBody>
      </p:sp>
      <p:sp>
        <p:nvSpPr>
          <p:cNvPr id="21" name="Yuvarlatılmış Dikdörtgen 20"/>
          <p:cNvSpPr/>
          <p:nvPr/>
        </p:nvSpPr>
        <p:spPr>
          <a:xfrm>
            <a:off x="1258005" y="3573016"/>
            <a:ext cx="4049369" cy="1224136"/>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b="0" dirty="0" smtClean="0">
                <a:solidFill>
                  <a:schemeClr val="tx1"/>
                </a:solidFill>
                <a:latin typeface="Calibri" panose="020F0502020204030204" pitchFamily="34" charset="0"/>
              </a:rPr>
              <a:t>Mükelleflere gönderilen izah formu veya internet sitesinde yer alan formun çıktısını doldurarak </a:t>
            </a:r>
            <a:r>
              <a:rPr lang="tr-TR" sz="1800" dirty="0" smtClean="0">
                <a:solidFill>
                  <a:schemeClr val="tx1"/>
                </a:solidFill>
                <a:latin typeface="Calibri" panose="020F0502020204030204" pitchFamily="34" charset="0"/>
              </a:rPr>
              <a:t>posta yoluyla veya elden</a:t>
            </a:r>
            <a:endParaRPr lang="tr-TR" sz="2000" u="sng" dirty="0">
              <a:solidFill>
                <a:schemeClr val="tx1"/>
              </a:solidFill>
              <a:latin typeface="Calibri" panose="020F0502020204030204" pitchFamily="34" charset="0"/>
            </a:endParaRPr>
          </a:p>
        </p:txBody>
      </p:sp>
      <p:sp>
        <p:nvSpPr>
          <p:cNvPr id="23" name="Yuvarlatılmış Dikdörtgen 22"/>
          <p:cNvSpPr/>
          <p:nvPr/>
        </p:nvSpPr>
        <p:spPr>
          <a:xfrm>
            <a:off x="1162024" y="5013177"/>
            <a:ext cx="4072354" cy="1575573"/>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b="0" dirty="0" smtClean="0">
                <a:solidFill>
                  <a:schemeClr val="tx1"/>
                </a:solidFill>
                <a:latin typeface="Calibri" panose="020F0502020204030204" pitchFamily="34" charset="0"/>
              </a:rPr>
              <a:t>Yazılı izahta bulunamayan mükellefler </a:t>
            </a:r>
            <a:r>
              <a:rPr lang="tr-TR" sz="1800" dirty="0" smtClean="0">
                <a:solidFill>
                  <a:schemeClr val="tx1"/>
                </a:solidFill>
                <a:latin typeface="Calibri" panose="020F0502020204030204" pitchFamily="34" charset="0"/>
              </a:rPr>
              <a:t>sözlü olarak izahı </a:t>
            </a:r>
            <a:r>
              <a:rPr lang="tr-TR" sz="1800" b="0" dirty="0" smtClean="0">
                <a:solidFill>
                  <a:schemeClr val="tx1"/>
                </a:solidFill>
                <a:latin typeface="Calibri" panose="020F0502020204030204" pitchFamily="34" charset="0"/>
              </a:rPr>
              <a:t>yapanın da imzasının bulunduğu ve tutanak mahiyetindeki izah formuyla kayıt altına alınmak suretiyle</a:t>
            </a:r>
            <a:endParaRPr lang="tr-TR" sz="2000" u="sng" dirty="0">
              <a:solidFill>
                <a:schemeClr val="tx1"/>
              </a:solidFill>
              <a:latin typeface="Calibri" panose="020F0502020204030204" pitchFamily="34" charset="0"/>
            </a:endParaRPr>
          </a:p>
        </p:txBody>
      </p:sp>
      <p:sp>
        <p:nvSpPr>
          <p:cNvPr id="33" name="Line 26"/>
          <p:cNvSpPr/>
          <p:nvPr/>
        </p:nvSpPr>
        <p:spPr>
          <a:xfrm flipV="1">
            <a:off x="869214" y="3104965"/>
            <a:ext cx="327785" cy="1"/>
          </a:xfrm>
          <a:prstGeom prst="line">
            <a:avLst/>
          </a:prstGeom>
          <a:ln w="76200">
            <a:solidFill>
              <a:srgbClr val="265AA6"/>
            </a:solidFill>
            <a:round/>
          </a:ln>
        </p:spPr>
      </p:sp>
      <p:sp>
        <p:nvSpPr>
          <p:cNvPr id="34" name="Line 26"/>
          <p:cNvSpPr/>
          <p:nvPr/>
        </p:nvSpPr>
        <p:spPr>
          <a:xfrm flipV="1">
            <a:off x="808215" y="5800962"/>
            <a:ext cx="324441" cy="1"/>
          </a:xfrm>
          <a:prstGeom prst="line">
            <a:avLst/>
          </a:prstGeom>
          <a:ln w="76200">
            <a:solidFill>
              <a:srgbClr val="0070C0"/>
            </a:solidFill>
            <a:round/>
          </a:ln>
        </p:spPr>
      </p:sp>
      <p:sp>
        <p:nvSpPr>
          <p:cNvPr id="35" name="Line 26"/>
          <p:cNvSpPr/>
          <p:nvPr/>
        </p:nvSpPr>
        <p:spPr>
          <a:xfrm flipV="1">
            <a:off x="5234378" y="6242118"/>
            <a:ext cx="596124" cy="0"/>
          </a:xfrm>
          <a:prstGeom prst="line">
            <a:avLst/>
          </a:prstGeom>
          <a:ln w="76200">
            <a:solidFill>
              <a:srgbClr val="265AA6"/>
            </a:solidFill>
            <a:round/>
          </a:ln>
        </p:spPr>
      </p:sp>
      <p:sp>
        <p:nvSpPr>
          <p:cNvPr id="36" name="Line 26"/>
          <p:cNvSpPr/>
          <p:nvPr/>
        </p:nvSpPr>
        <p:spPr>
          <a:xfrm flipV="1">
            <a:off x="5333552" y="3897051"/>
            <a:ext cx="487836" cy="1"/>
          </a:xfrm>
          <a:prstGeom prst="line">
            <a:avLst/>
          </a:prstGeom>
          <a:ln w="76200">
            <a:solidFill>
              <a:srgbClr val="265AA6"/>
            </a:solidFill>
            <a:round/>
          </a:ln>
        </p:spPr>
      </p:sp>
      <p:sp>
        <p:nvSpPr>
          <p:cNvPr id="37" name="Line 26"/>
          <p:cNvSpPr/>
          <p:nvPr/>
        </p:nvSpPr>
        <p:spPr>
          <a:xfrm>
            <a:off x="5333552" y="4185082"/>
            <a:ext cx="198888" cy="1"/>
          </a:xfrm>
          <a:prstGeom prst="line">
            <a:avLst/>
          </a:prstGeom>
          <a:ln w="76200">
            <a:solidFill>
              <a:srgbClr val="265AA6"/>
            </a:solidFill>
            <a:round/>
          </a:ln>
        </p:spPr>
      </p:sp>
      <p:sp>
        <p:nvSpPr>
          <p:cNvPr id="38" name="Yuvarlatılmış Dikdörtgen 37"/>
          <p:cNvSpPr/>
          <p:nvPr/>
        </p:nvSpPr>
        <p:spPr>
          <a:xfrm>
            <a:off x="5830503" y="5164241"/>
            <a:ext cx="5502137" cy="648072"/>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b="0" dirty="0">
                <a:solidFill>
                  <a:schemeClr val="tx1"/>
                </a:solidFill>
                <a:latin typeface="Calibri" panose="020F0502020204030204" pitchFamily="34" charset="0"/>
              </a:rPr>
              <a:t> </a:t>
            </a:r>
            <a:r>
              <a:rPr lang="tr-TR" sz="1600" b="0" dirty="0" smtClean="0">
                <a:solidFill>
                  <a:schemeClr val="tx1"/>
                </a:solidFill>
                <a:latin typeface="Calibri" panose="020F0502020204030204" pitchFamily="34" charset="0"/>
              </a:rPr>
              <a:t>İzaha davet komisyonu dışındaki birimlere verilmiş izah formlarında formun </a:t>
            </a:r>
            <a:r>
              <a:rPr lang="tr-TR" sz="1800" u="sng" dirty="0" smtClean="0">
                <a:solidFill>
                  <a:schemeClr val="tx1"/>
                </a:solidFill>
                <a:latin typeface="Calibri" panose="020F0502020204030204" pitchFamily="34" charset="0"/>
              </a:rPr>
              <a:t>yetkisiz birime verildiği tarih</a:t>
            </a:r>
            <a:r>
              <a:rPr lang="tr-TR" sz="1800" dirty="0" smtClean="0">
                <a:solidFill>
                  <a:schemeClr val="tx1"/>
                </a:solidFill>
                <a:latin typeface="Calibri" panose="020F0502020204030204" pitchFamily="34" charset="0"/>
              </a:rPr>
              <a:t> </a:t>
            </a:r>
            <a:r>
              <a:rPr lang="tr-TR" sz="1600" b="0" dirty="0" smtClean="0">
                <a:solidFill>
                  <a:schemeClr val="tx1"/>
                </a:solidFill>
                <a:latin typeface="Calibri" panose="020F0502020204030204" pitchFamily="34" charset="0"/>
              </a:rPr>
              <a:t>esas alınır. </a:t>
            </a:r>
            <a:endParaRPr lang="tr-TR" sz="1600" u="sng" dirty="0">
              <a:solidFill>
                <a:schemeClr val="tx1"/>
              </a:solidFill>
              <a:latin typeface="Calibri" panose="020F0502020204030204" pitchFamily="34" charset="0"/>
            </a:endParaRPr>
          </a:p>
        </p:txBody>
      </p:sp>
      <p:sp>
        <p:nvSpPr>
          <p:cNvPr id="39" name="Line 26"/>
          <p:cNvSpPr/>
          <p:nvPr/>
        </p:nvSpPr>
        <p:spPr>
          <a:xfrm flipV="1">
            <a:off x="5509480" y="5488276"/>
            <a:ext cx="338528" cy="0"/>
          </a:xfrm>
          <a:prstGeom prst="line">
            <a:avLst/>
          </a:prstGeom>
          <a:ln w="76200">
            <a:solidFill>
              <a:srgbClr val="265AA6"/>
            </a:solidFill>
            <a:round/>
          </a:ln>
        </p:spPr>
      </p:sp>
      <p:sp>
        <p:nvSpPr>
          <p:cNvPr id="41" name="Line 25"/>
          <p:cNvSpPr/>
          <p:nvPr/>
        </p:nvSpPr>
        <p:spPr>
          <a:xfrm flipH="1" flipV="1">
            <a:off x="5509480" y="4185084"/>
            <a:ext cx="9114" cy="1303194"/>
          </a:xfrm>
          <a:prstGeom prst="line">
            <a:avLst/>
          </a:prstGeom>
          <a:ln w="76200">
            <a:solidFill>
              <a:srgbClr val="265AA6"/>
            </a:solidFill>
            <a:round/>
          </a:ln>
        </p:spPr>
      </p:sp>
      <p:sp>
        <p:nvSpPr>
          <p:cNvPr id="2" name="Dikdörtgen 1"/>
          <p:cNvSpPr/>
          <p:nvPr/>
        </p:nvSpPr>
        <p:spPr>
          <a:xfrm>
            <a:off x="2051993" y="2348879"/>
            <a:ext cx="1944216" cy="360041"/>
          </a:xfrm>
          <a:prstGeom prst="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latin typeface="Calibri" panose="020F0502020204030204" pitchFamily="34" charset="0"/>
              </a:rPr>
              <a:t>TESLİM</a:t>
            </a:r>
            <a:endParaRPr lang="tr-TR" sz="1600" dirty="0">
              <a:latin typeface="Calibri" panose="020F0502020204030204" pitchFamily="34" charset="0"/>
            </a:endParaRPr>
          </a:p>
        </p:txBody>
      </p:sp>
      <p:sp>
        <p:nvSpPr>
          <p:cNvPr id="28" name="Dikdörtgen 27"/>
          <p:cNvSpPr/>
          <p:nvPr/>
        </p:nvSpPr>
        <p:spPr>
          <a:xfrm>
            <a:off x="7380585" y="2348879"/>
            <a:ext cx="2376263" cy="360041"/>
          </a:xfrm>
          <a:prstGeom prst="rect">
            <a:avLst/>
          </a:prstGeom>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latin typeface="Calibri" panose="020F0502020204030204" pitchFamily="34" charset="0"/>
              </a:rPr>
              <a:t>TESLİM TARİHİNİN TESPİTİ</a:t>
            </a:r>
            <a:endParaRPr lang="tr-TR" sz="1600" dirty="0">
              <a:latin typeface="Calibri" panose="020F0502020204030204" pitchFamily="34" charset="0"/>
            </a:endParaRPr>
          </a:p>
        </p:txBody>
      </p:sp>
    </p:spTree>
    <p:extLst>
      <p:ext uri="{BB962C8B-B14F-4D97-AF65-F5344CB8AC3E}">
        <p14:creationId xmlns:p14="http://schemas.microsoft.com/office/powerpoint/2010/main" val="3997124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12</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İZAHIN DEĞERLENDİRİLMESİ</a:t>
            </a:r>
            <a:endParaRPr lang="tr-TR" sz="2800" dirty="0">
              <a:latin typeface="Calibri" panose="020F0502020204030204" pitchFamily="34" charset="0"/>
            </a:endParaRPr>
          </a:p>
        </p:txBody>
      </p:sp>
      <p:sp>
        <p:nvSpPr>
          <p:cNvPr id="22" name="Yuvarlatılmış Dikdörtgen 21"/>
          <p:cNvSpPr/>
          <p:nvPr/>
        </p:nvSpPr>
        <p:spPr>
          <a:xfrm>
            <a:off x="460375" y="660677"/>
            <a:ext cx="10872265" cy="769016"/>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800" u="sng" dirty="0" smtClean="0">
                <a:solidFill>
                  <a:srgbClr val="FF0000"/>
                </a:solidFill>
                <a:latin typeface="Calibri" panose="020F0502020204030204" pitchFamily="34" charset="0"/>
              </a:rPr>
              <a:t>Zıyaa Uğratılmış Olabilecek Vergi Tutarını Doğrular Nitelikte</a:t>
            </a:r>
            <a:r>
              <a:rPr lang="tr-TR" sz="2800" dirty="0" smtClean="0">
                <a:latin typeface="Calibri" panose="020F0502020204030204" pitchFamily="34" charset="0"/>
              </a:rPr>
              <a:t> İzah Üzerine Yapılacak İşlemler</a:t>
            </a:r>
            <a:endParaRPr lang="tr-TR" sz="2800" dirty="0">
              <a:latin typeface="Calibri" panose="020F0502020204030204" pitchFamily="34" charset="0"/>
            </a:endParaRPr>
          </a:p>
        </p:txBody>
      </p:sp>
      <p:sp>
        <p:nvSpPr>
          <p:cNvPr id="32" name="Yuvarlatılmış Dikdörtgen 31"/>
          <p:cNvSpPr/>
          <p:nvPr/>
        </p:nvSpPr>
        <p:spPr>
          <a:xfrm>
            <a:off x="1038108" y="1735238"/>
            <a:ext cx="3960441" cy="2304256"/>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200" dirty="0" smtClean="0">
                <a:solidFill>
                  <a:schemeClr val="tx1"/>
                </a:solidFill>
                <a:latin typeface="Calibri" panose="020F0502020204030204" pitchFamily="34" charset="0"/>
              </a:rPr>
              <a:t>İzaha davet yazısındaki vergi zıyaı tutarını doğrular nitelikteki izah yeterli bulunur. Komisyon tarafından bir tutanağa bağlanır ve mükellefe bildirilir.</a:t>
            </a:r>
            <a:endParaRPr lang="tr-TR" sz="2200" dirty="0">
              <a:solidFill>
                <a:schemeClr val="tx1"/>
              </a:solidFill>
              <a:latin typeface="Calibri" panose="020F0502020204030204" pitchFamily="34" charset="0"/>
            </a:endParaRPr>
          </a:p>
        </p:txBody>
      </p:sp>
      <p:sp>
        <p:nvSpPr>
          <p:cNvPr id="21" name="Yuvarlatılmış Dikdörtgen 20"/>
          <p:cNvSpPr/>
          <p:nvPr/>
        </p:nvSpPr>
        <p:spPr>
          <a:xfrm>
            <a:off x="5796409" y="1735238"/>
            <a:ext cx="4968552" cy="2917898"/>
          </a:xfrm>
          <a:prstGeom prst="roundRect">
            <a:avLst/>
          </a:prstGeom>
          <a:solidFill>
            <a:schemeClr val="bg1">
              <a:alpha val="63000"/>
            </a:scheme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000" dirty="0">
                <a:solidFill>
                  <a:schemeClr val="tx1"/>
                </a:solidFill>
                <a:latin typeface="Calibri" panose="020F0502020204030204" pitchFamily="34" charset="0"/>
              </a:rPr>
              <a:t>İ</a:t>
            </a:r>
            <a:r>
              <a:rPr lang="tr-TR" sz="2000" dirty="0" smtClean="0">
                <a:solidFill>
                  <a:schemeClr val="tx1"/>
                </a:solidFill>
                <a:latin typeface="Calibri" panose="020F0502020204030204" pitchFamily="34" charset="0"/>
              </a:rPr>
              <a:t>zah formunu süresinde vermemekle birlikte izaha davet yazısının kendilerine tebliğ tarihinden itibaren 15 gün içinde, izaha davet yazısında yer verilen zıyaa uğramış olabilecek vergi tutarını doğrular nitelikte beyanname veren mükellefler de zıyaa uğratılmış olabilecek vergi tutarını doğrular nitelikte izah yapmış olarak kabul edilir.</a:t>
            </a:r>
            <a:endParaRPr lang="tr-TR" sz="2000" dirty="0">
              <a:solidFill>
                <a:schemeClr val="tx1"/>
              </a:solidFill>
              <a:latin typeface="Calibri" panose="020F0502020204030204" pitchFamily="34" charset="0"/>
            </a:endParaRPr>
          </a:p>
        </p:txBody>
      </p:sp>
      <p:cxnSp>
        <p:nvCxnSpPr>
          <p:cNvPr id="3" name="Düz Ok Bağlayıcısı 2"/>
          <p:cNvCxnSpPr/>
          <p:nvPr/>
        </p:nvCxnSpPr>
        <p:spPr>
          <a:xfrm flipH="1">
            <a:off x="2910317" y="1429693"/>
            <a:ext cx="216024" cy="288030"/>
          </a:xfrm>
          <a:prstGeom prst="straightConnector1">
            <a:avLst/>
          </a:prstGeom>
          <a:ln w="38100">
            <a:solidFill>
              <a:srgbClr val="265AA6"/>
            </a:solidFill>
            <a:tailEnd type="arrow"/>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a:off x="8188651" y="1429693"/>
            <a:ext cx="184068" cy="288030"/>
          </a:xfrm>
          <a:prstGeom prst="straightConnector1">
            <a:avLst/>
          </a:prstGeom>
          <a:ln w="28575">
            <a:solidFill>
              <a:srgbClr val="265AA6"/>
            </a:solidFill>
            <a:tailEnd type="arrow"/>
          </a:ln>
        </p:spPr>
        <p:style>
          <a:lnRef idx="1">
            <a:schemeClr val="accent1"/>
          </a:lnRef>
          <a:fillRef idx="0">
            <a:schemeClr val="accent1"/>
          </a:fillRef>
          <a:effectRef idx="0">
            <a:schemeClr val="accent1"/>
          </a:effectRef>
          <a:fontRef idx="minor">
            <a:schemeClr val="tx1"/>
          </a:fontRef>
        </p:style>
      </p:cxnSp>
      <p:sp>
        <p:nvSpPr>
          <p:cNvPr id="45" name="Yuvarlatılmış Dikdörtgen 44"/>
          <p:cNvSpPr/>
          <p:nvPr/>
        </p:nvSpPr>
        <p:spPr>
          <a:xfrm>
            <a:off x="1046364" y="5013176"/>
            <a:ext cx="9726853" cy="1368152"/>
          </a:xfrm>
          <a:prstGeom prst="roundRect">
            <a:avLst/>
          </a:prstGeom>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002">
            <a:schemeClr val="lt2"/>
          </a:fillRef>
          <a:effectRef idx="0">
            <a:schemeClr val="accent1"/>
          </a:effectRef>
          <a:fontRef idx="minor">
            <a:schemeClr val="lt1"/>
          </a:fontRef>
        </p:style>
        <p:txBody>
          <a:bodyPr vert="horz" rtlCol="0" anchor="ctr"/>
          <a:lstStyle/>
          <a:p>
            <a:pPr algn="just"/>
            <a:r>
              <a:rPr lang="tr-TR" sz="2000" dirty="0" smtClean="0">
                <a:solidFill>
                  <a:schemeClr val="tx1"/>
                </a:solidFill>
                <a:latin typeface="Calibri" panose="020F0502020204030204" pitchFamily="34" charset="0"/>
              </a:rPr>
              <a:t>İzahın yapıldığı tarihten itibaren 15 gün içerisinde izaha davet yazısında yer verilen zıyaa uğramış olabilecek vergi tutarını </a:t>
            </a:r>
            <a:r>
              <a:rPr lang="tr-TR" sz="2000" dirty="0" smtClean="0">
                <a:solidFill>
                  <a:srgbClr val="FF0000"/>
                </a:solidFill>
                <a:latin typeface="Calibri" panose="020F0502020204030204" pitchFamily="34" charset="0"/>
              </a:rPr>
              <a:t>doğrular nitelikte beyanname veren mükellefler </a:t>
            </a:r>
            <a:r>
              <a:rPr lang="tr-TR" sz="2200" u="sng" dirty="0" smtClean="0">
                <a:solidFill>
                  <a:srgbClr val="FF0000"/>
                </a:solidFill>
                <a:latin typeface="Calibri" panose="020F0502020204030204" pitchFamily="34" charset="0"/>
              </a:rPr>
              <a:t>vergi incelemesine veya takdir komisyonuna sevk edilmez.</a:t>
            </a:r>
            <a:endParaRPr lang="tr-TR" sz="2200" u="sng"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052764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13</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İZAHIN DEĞERLENDİRİLMESİ</a:t>
            </a:r>
            <a:endParaRPr lang="tr-TR" sz="2800" dirty="0">
              <a:latin typeface="Calibri" panose="020F0502020204030204" pitchFamily="34" charset="0"/>
            </a:endParaRPr>
          </a:p>
        </p:txBody>
      </p:sp>
      <p:sp>
        <p:nvSpPr>
          <p:cNvPr id="18" name="Yuvarlatılmış Dikdörtgen 17"/>
          <p:cNvSpPr/>
          <p:nvPr/>
        </p:nvSpPr>
        <p:spPr>
          <a:xfrm>
            <a:off x="604391" y="640781"/>
            <a:ext cx="10728250" cy="648072"/>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800" u="sng" dirty="0" smtClean="0">
                <a:latin typeface="Calibri" panose="020F0502020204030204" pitchFamily="34" charset="0"/>
              </a:rPr>
              <a:t>Verginin Zıyaa Uğratılmadığına İlişkin </a:t>
            </a:r>
            <a:r>
              <a:rPr lang="tr-TR" sz="2800" dirty="0" smtClean="0">
                <a:latin typeface="Calibri" panose="020F0502020204030204" pitchFamily="34" charset="0"/>
              </a:rPr>
              <a:t>İzah Üzerine Yapılacak İşlemler</a:t>
            </a:r>
            <a:endParaRPr lang="tr-TR" sz="2800" dirty="0">
              <a:latin typeface="Calibri" panose="020F0502020204030204" pitchFamily="34" charset="0"/>
            </a:endParaRPr>
          </a:p>
        </p:txBody>
      </p:sp>
      <p:sp>
        <p:nvSpPr>
          <p:cNvPr id="25" name="Yuvarlatılmış Dikdörtgen 24"/>
          <p:cNvSpPr/>
          <p:nvPr/>
        </p:nvSpPr>
        <p:spPr>
          <a:xfrm>
            <a:off x="460375" y="2680066"/>
            <a:ext cx="3312368" cy="3526924"/>
          </a:xfrm>
          <a:prstGeom prst="roundRect">
            <a:avLst/>
          </a:prstGeom>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2700000" scaled="1"/>
            <a:tileRect/>
          </a:gra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700" dirty="0" smtClean="0">
                <a:solidFill>
                  <a:schemeClr val="tx1"/>
                </a:solidFill>
                <a:latin typeface="Calibri" panose="020F0502020204030204" pitchFamily="34" charset="0"/>
              </a:rPr>
              <a:t>İzahın komisyonca yeterli bulunması ve beyanname verilmesini veya vergi beyanının tamamlanmasını gerektiren bir durumun olmadığının değerlendirilmesi halinde, söz konusu tespitle ilgili olarak vergi incelemesine ve takdir komisyonuna sevk işlemi yapılmaz ve durum mükellefe bildirilir.</a:t>
            </a:r>
            <a:endParaRPr lang="tr-TR" sz="1700" u="sng" dirty="0">
              <a:solidFill>
                <a:schemeClr val="tx1"/>
              </a:solidFill>
              <a:latin typeface="Calibri" panose="020F0502020204030204" pitchFamily="34" charset="0"/>
            </a:endParaRPr>
          </a:p>
        </p:txBody>
      </p:sp>
      <p:sp>
        <p:nvSpPr>
          <p:cNvPr id="38" name="Yuvarlatılmış Dikdörtgen 37"/>
          <p:cNvSpPr/>
          <p:nvPr/>
        </p:nvSpPr>
        <p:spPr>
          <a:xfrm>
            <a:off x="604391" y="1600258"/>
            <a:ext cx="3168352" cy="651181"/>
          </a:xfrm>
          <a:prstGeom prst="roundRect">
            <a:avLst/>
          </a:prstGeom>
          <a:solidFill>
            <a:srgbClr val="588852">
              <a:alpha val="63000"/>
            </a:srgb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000" dirty="0">
                <a:solidFill>
                  <a:schemeClr val="tx1"/>
                </a:solidFill>
                <a:latin typeface="Calibri" panose="020F0502020204030204" pitchFamily="34" charset="0"/>
              </a:rPr>
              <a:t> </a:t>
            </a:r>
            <a:r>
              <a:rPr lang="tr-TR" sz="2000" dirty="0" smtClean="0">
                <a:solidFill>
                  <a:schemeClr val="tx1"/>
                </a:solidFill>
                <a:latin typeface="Calibri" panose="020F0502020204030204" pitchFamily="34" charset="0"/>
              </a:rPr>
              <a:t>Yapılan İzahın Yeterli Bulunması</a:t>
            </a:r>
            <a:endParaRPr lang="tr-TR" sz="2000" u="sng" dirty="0">
              <a:solidFill>
                <a:schemeClr val="tx1"/>
              </a:solidFill>
              <a:latin typeface="Calibri" panose="020F0502020204030204" pitchFamily="34" charset="0"/>
            </a:endParaRPr>
          </a:p>
        </p:txBody>
      </p:sp>
      <p:cxnSp>
        <p:nvCxnSpPr>
          <p:cNvPr id="40" name="Düz Ok Bağlayıcısı 39"/>
          <p:cNvCxnSpPr/>
          <p:nvPr/>
        </p:nvCxnSpPr>
        <p:spPr>
          <a:xfrm flipH="1">
            <a:off x="2161559" y="1285678"/>
            <a:ext cx="216024" cy="288030"/>
          </a:xfrm>
          <a:prstGeom prst="straightConnector1">
            <a:avLst/>
          </a:prstGeom>
          <a:ln w="38100">
            <a:solidFill>
              <a:srgbClr val="265AA6"/>
            </a:solidFill>
            <a:tailEnd type="arrow"/>
          </a:ln>
        </p:spPr>
        <p:style>
          <a:lnRef idx="1">
            <a:schemeClr val="accent1"/>
          </a:lnRef>
          <a:fillRef idx="0">
            <a:schemeClr val="accent1"/>
          </a:fillRef>
          <a:effectRef idx="0">
            <a:schemeClr val="accent1"/>
          </a:effectRef>
          <a:fontRef idx="minor">
            <a:schemeClr val="tx1"/>
          </a:fontRef>
        </p:style>
      </p:cxnSp>
      <p:sp>
        <p:nvSpPr>
          <p:cNvPr id="42" name="Yuvarlatılmış Dikdörtgen 41"/>
          <p:cNvSpPr/>
          <p:nvPr/>
        </p:nvSpPr>
        <p:spPr>
          <a:xfrm>
            <a:off x="6871125" y="1573708"/>
            <a:ext cx="3375677" cy="535509"/>
          </a:xfrm>
          <a:prstGeom prst="roundRect">
            <a:avLst/>
          </a:prstGeom>
          <a:solidFill>
            <a:srgbClr val="588852">
              <a:alpha val="63000"/>
            </a:srgbClr>
          </a:soli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000" dirty="0">
                <a:solidFill>
                  <a:schemeClr val="tx1"/>
                </a:solidFill>
                <a:latin typeface="Calibri" panose="020F0502020204030204" pitchFamily="34" charset="0"/>
              </a:rPr>
              <a:t> </a:t>
            </a:r>
            <a:r>
              <a:rPr lang="tr-TR" sz="2000" dirty="0" smtClean="0">
                <a:solidFill>
                  <a:schemeClr val="tx1"/>
                </a:solidFill>
                <a:latin typeface="Calibri" panose="020F0502020204030204" pitchFamily="34" charset="0"/>
              </a:rPr>
              <a:t>Yapılan İzahın Yeterli Bulunmaması</a:t>
            </a:r>
            <a:endParaRPr lang="tr-TR" sz="2000" u="sng" dirty="0">
              <a:solidFill>
                <a:schemeClr val="tx1"/>
              </a:solidFill>
              <a:latin typeface="Calibri" panose="020F0502020204030204" pitchFamily="34" charset="0"/>
            </a:endParaRPr>
          </a:p>
        </p:txBody>
      </p:sp>
      <p:cxnSp>
        <p:nvCxnSpPr>
          <p:cNvPr id="43" name="Düz Ok Bağlayıcısı 42"/>
          <p:cNvCxnSpPr/>
          <p:nvPr/>
        </p:nvCxnSpPr>
        <p:spPr>
          <a:xfrm>
            <a:off x="8392536" y="1285678"/>
            <a:ext cx="184068" cy="288030"/>
          </a:xfrm>
          <a:prstGeom prst="straightConnector1">
            <a:avLst/>
          </a:prstGeom>
          <a:ln w="28575">
            <a:solidFill>
              <a:srgbClr val="265AA6"/>
            </a:solidFill>
            <a:tailEnd type="arrow"/>
          </a:ln>
        </p:spPr>
        <p:style>
          <a:lnRef idx="1">
            <a:schemeClr val="accent1"/>
          </a:lnRef>
          <a:fillRef idx="0">
            <a:schemeClr val="accent1"/>
          </a:fillRef>
          <a:effectRef idx="0">
            <a:schemeClr val="accent1"/>
          </a:effectRef>
          <a:fontRef idx="minor">
            <a:schemeClr val="tx1"/>
          </a:fontRef>
        </p:style>
      </p:cxnSp>
      <p:sp>
        <p:nvSpPr>
          <p:cNvPr id="44" name="Yuvarlatılmış Dikdörtgen 43"/>
          <p:cNvSpPr/>
          <p:nvPr/>
        </p:nvSpPr>
        <p:spPr>
          <a:xfrm>
            <a:off x="4428257" y="2358595"/>
            <a:ext cx="3486111" cy="4238757"/>
          </a:xfrm>
          <a:prstGeom prst="roundRect">
            <a:avLst/>
          </a:prstGeom>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2700000" scaled="1"/>
            <a:tileRect/>
          </a:gra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dirty="0" smtClean="0">
                <a:solidFill>
                  <a:schemeClr val="tx1"/>
                </a:solidFill>
                <a:latin typeface="Calibri" panose="020F0502020204030204" pitchFamily="34" charset="0"/>
              </a:rPr>
              <a:t>İzahın komisyonca yeterli bulunmaması ve beyanname verilmesini veya vergi beyanının tamamlanmasını gerektiren bir durumun bulunduğunun değerlendirilmesi halinde bu durum derhal mükellefe bildirilir. </a:t>
            </a:r>
            <a:r>
              <a:rPr lang="tr-TR" sz="1800" u="sng" dirty="0" smtClean="0">
                <a:solidFill>
                  <a:srgbClr val="FF0000"/>
                </a:solidFill>
                <a:latin typeface="Calibri" panose="020F0502020204030204" pitchFamily="34" charset="0"/>
              </a:rPr>
              <a:t>Mükellef tarafından izahın yapıldığı</a:t>
            </a:r>
            <a:r>
              <a:rPr lang="tr-TR" sz="1800" dirty="0" smtClean="0">
                <a:solidFill>
                  <a:srgbClr val="FF0000"/>
                </a:solidFill>
                <a:latin typeface="Calibri" panose="020F0502020204030204" pitchFamily="34" charset="0"/>
              </a:rPr>
              <a:t> </a:t>
            </a:r>
            <a:r>
              <a:rPr lang="tr-TR" sz="1600" u="sng" dirty="0" smtClean="0">
                <a:solidFill>
                  <a:srgbClr val="FF0000"/>
                </a:solidFill>
                <a:latin typeface="Calibri" panose="020F0502020204030204" pitchFamily="34" charset="0"/>
              </a:rPr>
              <a:t>tarihten itibaren 15 gün içinde</a:t>
            </a:r>
            <a:r>
              <a:rPr lang="tr-TR" sz="1600" dirty="0" smtClean="0">
                <a:solidFill>
                  <a:schemeClr val="tx1"/>
                </a:solidFill>
                <a:latin typeface="Calibri" panose="020F0502020204030204" pitchFamily="34" charset="0"/>
              </a:rPr>
              <a:t> 213 sayılı Kanunun 370’inci maddesinde öngörülen işlemlerin gerçekleştirilmemesi halinde mükellef vergi incelemesine ve takdir komisyonuna sevk edilmek üzere İhbar ve İnceleme Taleplerini Değerlendirme Komisyonuna bildirilir.</a:t>
            </a:r>
            <a:endParaRPr lang="tr-TR" sz="1600" dirty="0">
              <a:solidFill>
                <a:schemeClr val="tx1"/>
              </a:solidFill>
              <a:latin typeface="Calibri" panose="020F0502020204030204" pitchFamily="34" charset="0"/>
            </a:endParaRPr>
          </a:p>
        </p:txBody>
      </p:sp>
      <p:sp>
        <p:nvSpPr>
          <p:cNvPr id="24" name="Yuvarlatılmış Dikdörtgen 23"/>
          <p:cNvSpPr/>
          <p:nvPr/>
        </p:nvSpPr>
        <p:spPr>
          <a:xfrm>
            <a:off x="8172673" y="2418404"/>
            <a:ext cx="3312368" cy="4178948"/>
          </a:xfrm>
          <a:prstGeom prst="roundRect">
            <a:avLst/>
          </a:prstGeom>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2700000" scaled="1"/>
            <a:tileRect/>
          </a:gra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dirty="0" smtClean="0">
                <a:solidFill>
                  <a:schemeClr val="tx1"/>
                </a:solidFill>
                <a:latin typeface="Calibri" panose="020F0502020204030204" pitchFamily="34" charset="0"/>
              </a:rPr>
              <a:t>Beyanname verilmekle birlikte, </a:t>
            </a:r>
            <a:r>
              <a:rPr lang="tr-TR" sz="1600" u="sng" dirty="0" smtClean="0">
                <a:solidFill>
                  <a:schemeClr val="tx1"/>
                </a:solidFill>
                <a:latin typeface="Calibri" panose="020F0502020204030204" pitchFamily="34" charset="0"/>
              </a:rPr>
              <a:t>beyannamede beyan edilen tutarın, komisyonca zıyaa uğratıldığı değerlendirilen tutardan düşük olması durumunda</a:t>
            </a:r>
            <a:r>
              <a:rPr lang="tr-TR" sz="1600" dirty="0" smtClean="0">
                <a:solidFill>
                  <a:schemeClr val="tx1"/>
                </a:solidFill>
                <a:latin typeface="Calibri" panose="020F0502020204030204" pitchFamily="34" charset="0"/>
              </a:rPr>
              <a:t>, komisyonca konu yeniden değerlendirilir, gerekirse mükellef vergi incelemesine ya da takdir komisyonuna sevk edilir. Bu durumda, </a:t>
            </a:r>
            <a:r>
              <a:rPr lang="tr-TR" sz="1700" dirty="0" smtClean="0">
                <a:solidFill>
                  <a:srgbClr val="FF0000"/>
                </a:solidFill>
                <a:latin typeface="Calibri" panose="020F0502020204030204" pitchFamily="34" charset="0"/>
              </a:rPr>
              <a:t>yapılacak vergi incelemesi veya takdir işlemlerinde mükellef tarafından evvelce izaha davet kapsamında beyan edilen tutar da dikkate alınır.</a:t>
            </a:r>
            <a:endParaRPr lang="tr-TR" sz="1700" dirty="0">
              <a:solidFill>
                <a:srgbClr val="FF0000"/>
              </a:solidFill>
              <a:latin typeface="Calibri" panose="020F0502020204030204" pitchFamily="34" charset="0"/>
            </a:endParaRPr>
          </a:p>
        </p:txBody>
      </p:sp>
      <p:sp>
        <p:nvSpPr>
          <p:cNvPr id="26" name="Line 22"/>
          <p:cNvSpPr/>
          <p:nvPr/>
        </p:nvSpPr>
        <p:spPr>
          <a:xfrm flipH="1">
            <a:off x="2072486" y="2144284"/>
            <a:ext cx="0" cy="535781"/>
          </a:xfrm>
          <a:prstGeom prst="line">
            <a:avLst/>
          </a:prstGeom>
          <a:ln w="28575">
            <a:solidFill>
              <a:srgbClr val="265AA6"/>
            </a:solidFill>
            <a:round/>
          </a:ln>
        </p:spPr>
      </p:sp>
      <p:sp>
        <p:nvSpPr>
          <p:cNvPr id="27" name="Line 22"/>
          <p:cNvSpPr/>
          <p:nvPr/>
        </p:nvSpPr>
        <p:spPr>
          <a:xfrm flipH="1">
            <a:off x="6948537" y="2144284"/>
            <a:ext cx="599306" cy="214312"/>
          </a:xfrm>
          <a:prstGeom prst="line">
            <a:avLst/>
          </a:prstGeom>
          <a:ln w="28575">
            <a:solidFill>
              <a:srgbClr val="265AA6"/>
            </a:solidFill>
            <a:round/>
          </a:ln>
        </p:spPr>
      </p:sp>
      <p:sp>
        <p:nvSpPr>
          <p:cNvPr id="29" name="Line 22"/>
          <p:cNvSpPr/>
          <p:nvPr/>
        </p:nvSpPr>
        <p:spPr>
          <a:xfrm>
            <a:off x="9686055" y="2144283"/>
            <a:ext cx="560747" cy="214312"/>
          </a:xfrm>
          <a:prstGeom prst="line">
            <a:avLst/>
          </a:prstGeom>
          <a:ln w="28575">
            <a:solidFill>
              <a:srgbClr val="265AA6"/>
            </a:solidFill>
            <a:round/>
          </a:ln>
        </p:spPr>
      </p:sp>
    </p:spTree>
    <p:extLst>
      <p:ext uri="{BB962C8B-B14F-4D97-AF65-F5344CB8AC3E}">
        <p14:creationId xmlns:p14="http://schemas.microsoft.com/office/powerpoint/2010/main" val="22109057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14</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İZAHIN DEĞERLENDİRİLMESİ</a:t>
            </a:r>
            <a:endParaRPr lang="tr-TR" sz="2800" dirty="0">
              <a:latin typeface="Calibri" panose="020F0502020204030204" pitchFamily="34" charset="0"/>
            </a:endParaRPr>
          </a:p>
        </p:txBody>
      </p:sp>
      <p:sp>
        <p:nvSpPr>
          <p:cNvPr id="22" name="Yuvarlatılmış Dikdörtgen 21"/>
          <p:cNvSpPr/>
          <p:nvPr/>
        </p:nvSpPr>
        <p:spPr>
          <a:xfrm>
            <a:off x="1043880" y="660677"/>
            <a:ext cx="9721081" cy="769016"/>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800" dirty="0" smtClean="0">
                <a:latin typeface="Calibri" panose="020F0502020204030204" pitchFamily="34" charset="0"/>
              </a:rPr>
              <a:t>Süresinde izahta bulunulmaması</a:t>
            </a:r>
            <a:endParaRPr lang="tr-TR" sz="2800" dirty="0">
              <a:latin typeface="Calibri" panose="020F0502020204030204" pitchFamily="34" charset="0"/>
            </a:endParaRPr>
          </a:p>
        </p:txBody>
      </p:sp>
      <p:sp>
        <p:nvSpPr>
          <p:cNvPr id="32" name="Yuvarlatılmış Dikdörtgen 31"/>
          <p:cNvSpPr/>
          <p:nvPr/>
        </p:nvSpPr>
        <p:spPr>
          <a:xfrm>
            <a:off x="1038108" y="1735238"/>
            <a:ext cx="3960441" cy="2839764"/>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000" dirty="0" smtClean="0">
                <a:solidFill>
                  <a:schemeClr val="tx1"/>
                </a:solidFill>
                <a:latin typeface="Calibri" panose="020F0502020204030204" pitchFamily="34" charset="0"/>
              </a:rPr>
              <a:t>İzaha davet yazısının kendilerine tebliğ edildiği tarihten itibaren 15 gün içinde izahta bulunmayan mükellefler vergi incelemesine ya da takdir komisyonuna sevk edilmek üzere İhbar ve İnceleme Taleplerini Değerlendirme Komisyonuna bildirilir.</a:t>
            </a:r>
            <a:endParaRPr lang="tr-TR" sz="2000" dirty="0">
              <a:solidFill>
                <a:schemeClr val="tx1"/>
              </a:solidFill>
              <a:latin typeface="Calibri" panose="020F0502020204030204" pitchFamily="34" charset="0"/>
            </a:endParaRPr>
          </a:p>
        </p:txBody>
      </p:sp>
      <p:sp>
        <p:nvSpPr>
          <p:cNvPr id="21" name="Yuvarlatılmış Dikdörtgen 20"/>
          <p:cNvSpPr/>
          <p:nvPr/>
        </p:nvSpPr>
        <p:spPr>
          <a:xfrm>
            <a:off x="5796409" y="1735238"/>
            <a:ext cx="4968552" cy="2839764"/>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000" dirty="0" smtClean="0">
                <a:solidFill>
                  <a:schemeClr val="tx1"/>
                </a:solidFill>
                <a:latin typeface="Calibri" panose="020F0502020204030204" pitchFamily="34" charset="0"/>
              </a:rPr>
              <a:t>İzah formunu süresinde vermemekle birlikte, izaha davet yazısının kendilerine tebliğ tarihinden itibaren 15 gün içinde, izaha davet yazısında yer verilen zıyaa uğramış olabilecek vergi tutarını doğrular nitelikte beyanname veren mükellefler ise vergi incelemesine ya da takdir komisyonuna sevk edilmez.</a:t>
            </a:r>
            <a:endParaRPr lang="tr-TR" sz="2000" dirty="0">
              <a:solidFill>
                <a:schemeClr val="tx1"/>
              </a:solidFill>
              <a:latin typeface="Calibri" panose="020F0502020204030204" pitchFamily="34" charset="0"/>
            </a:endParaRPr>
          </a:p>
        </p:txBody>
      </p:sp>
      <p:cxnSp>
        <p:nvCxnSpPr>
          <p:cNvPr id="3" name="Düz Ok Bağlayıcısı 2"/>
          <p:cNvCxnSpPr/>
          <p:nvPr/>
        </p:nvCxnSpPr>
        <p:spPr>
          <a:xfrm flipH="1">
            <a:off x="3276129" y="1429693"/>
            <a:ext cx="216024" cy="288030"/>
          </a:xfrm>
          <a:prstGeom prst="straightConnector1">
            <a:avLst/>
          </a:prstGeom>
          <a:ln w="38100">
            <a:solidFill>
              <a:srgbClr val="265AA6"/>
            </a:solidFill>
            <a:tailEnd type="arrow"/>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a:off x="8232618" y="1429693"/>
            <a:ext cx="184068" cy="288030"/>
          </a:xfrm>
          <a:prstGeom prst="straightConnector1">
            <a:avLst/>
          </a:prstGeom>
          <a:ln w="28575">
            <a:solidFill>
              <a:srgbClr val="265AA6"/>
            </a:solidFill>
            <a:tailEnd type="arrow"/>
          </a:ln>
        </p:spPr>
        <p:style>
          <a:lnRef idx="1">
            <a:schemeClr val="accent1"/>
          </a:lnRef>
          <a:fillRef idx="0">
            <a:schemeClr val="accent1"/>
          </a:fillRef>
          <a:effectRef idx="0">
            <a:schemeClr val="accent1"/>
          </a:effectRef>
          <a:fontRef idx="minor">
            <a:schemeClr val="tx1"/>
          </a:fontRef>
        </p:style>
      </p:cxnSp>
      <p:sp>
        <p:nvSpPr>
          <p:cNvPr id="45" name="Yuvarlatılmış Dikdörtgen 44"/>
          <p:cNvSpPr/>
          <p:nvPr/>
        </p:nvSpPr>
        <p:spPr>
          <a:xfrm>
            <a:off x="1043880" y="5157192"/>
            <a:ext cx="9721081" cy="1080120"/>
          </a:xfrm>
          <a:prstGeom prst="roundRect">
            <a:avLst/>
          </a:prstGeom>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ln>
            <a:solidFill>
              <a:srgbClr val="265AA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002">
            <a:schemeClr val="lt2"/>
          </a:fillRef>
          <a:effectRef idx="0">
            <a:schemeClr val="accent1"/>
          </a:effectRef>
          <a:fontRef idx="minor">
            <a:schemeClr val="lt1"/>
          </a:fontRef>
        </p:style>
        <p:txBody>
          <a:bodyPr vert="horz" rtlCol="0" anchor="ctr"/>
          <a:lstStyle/>
          <a:p>
            <a:pPr algn="ctr"/>
            <a:r>
              <a:rPr lang="tr-TR" sz="2200" u="sng" dirty="0" smtClean="0">
                <a:solidFill>
                  <a:srgbClr val="FF0000"/>
                </a:solidFill>
                <a:latin typeface="Calibri" panose="020F0502020204030204" pitchFamily="34" charset="0"/>
              </a:rPr>
              <a:t>Süresinde izahta bulunmayan mükelleflere, bundan dolayı usulsüzlük veya özel usulsüzlük kesilmez.</a:t>
            </a:r>
            <a:endParaRPr lang="tr-TR" sz="2200" u="sng"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840970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EF8F435F-85E8-4E88-BA33-C811078E8D0B}" type="slidenum">
              <a:rPr lang="tr-TR" smtClean="0"/>
              <a:pPr>
                <a:defRPr/>
              </a:pPr>
              <a:t>15</a:t>
            </a:fld>
            <a:endParaRPr lang="tr-TR" dirty="0"/>
          </a:p>
        </p:txBody>
      </p:sp>
      <p:cxnSp>
        <p:nvCxnSpPr>
          <p:cNvPr id="6" name="Düz Bağlayıcı 5"/>
          <p:cNvCxnSpPr/>
          <p:nvPr/>
        </p:nvCxnSpPr>
        <p:spPr>
          <a:xfrm flipV="1">
            <a:off x="546294" y="2607170"/>
            <a:ext cx="10701771" cy="26123"/>
          </a:xfrm>
          <a:prstGeom prst="line">
            <a:avLst/>
          </a:prstGeom>
          <a:ln w="57150">
            <a:solidFill>
              <a:srgbClr val="265AA6"/>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a:stCxn id="9" idx="2"/>
            <a:endCxn id="10" idx="0"/>
          </p:cNvCxnSpPr>
          <p:nvPr/>
        </p:nvCxnSpPr>
        <p:spPr>
          <a:xfrm flipH="1">
            <a:off x="546293" y="2288461"/>
            <a:ext cx="1" cy="697373"/>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9" name="Dikdörtgen 8"/>
          <p:cNvSpPr/>
          <p:nvPr/>
        </p:nvSpPr>
        <p:spPr>
          <a:xfrm>
            <a:off x="78242" y="1003195"/>
            <a:ext cx="936104" cy="1285266"/>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solidFill>
                  <a:srgbClr val="FF0000"/>
                </a:solidFill>
                <a:latin typeface="Calibri" panose="020F0502020204030204" pitchFamily="34" charset="0"/>
              </a:rPr>
              <a:t>İzaha Davet yazısının tebliğ edildiği tarih</a:t>
            </a:r>
            <a:endParaRPr lang="tr-TR" sz="1400" dirty="0">
              <a:solidFill>
                <a:srgbClr val="FF0000"/>
              </a:solidFill>
              <a:latin typeface="Calibri" panose="020F0502020204030204" pitchFamily="34" charset="0"/>
            </a:endParaRPr>
          </a:p>
        </p:txBody>
      </p:sp>
      <p:sp>
        <p:nvSpPr>
          <p:cNvPr id="10" name="Dikdörtgen 9"/>
          <p:cNvSpPr/>
          <p:nvPr/>
        </p:nvSpPr>
        <p:spPr>
          <a:xfrm>
            <a:off x="78241" y="2985834"/>
            <a:ext cx="936103" cy="23055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0000"/>
                </a:solidFill>
                <a:latin typeface="Calibri" panose="020F0502020204030204" pitchFamily="34" charset="0"/>
              </a:rPr>
              <a:t>15/09/2017</a:t>
            </a:r>
            <a:endParaRPr lang="tr-TR" dirty="0">
              <a:solidFill>
                <a:srgbClr val="FF0000"/>
              </a:solidFill>
              <a:latin typeface="Calibri" panose="020F0502020204030204" pitchFamily="34" charset="0"/>
            </a:endParaRPr>
          </a:p>
        </p:txBody>
      </p:sp>
      <p:cxnSp>
        <p:nvCxnSpPr>
          <p:cNvPr id="12" name="Düz Bağlayıcı 11"/>
          <p:cNvCxnSpPr>
            <a:stCxn id="14" idx="2"/>
            <a:endCxn id="13" idx="0"/>
          </p:cNvCxnSpPr>
          <p:nvPr/>
        </p:nvCxnSpPr>
        <p:spPr>
          <a:xfrm>
            <a:off x="5438826" y="2204864"/>
            <a:ext cx="0" cy="72403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Dikdörtgen 12"/>
          <p:cNvSpPr/>
          <p:nvPr/>
        </p:nvSpPr>
        <p:spPr>
          <a:xfrm>
            <a:off x="4970774" y="2928894"/>
            <a:ext cx="936104" cy="250771"/>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30/09/2017</a:t>
            </a:r>
            <a:endParaRPr lang="tr-TR" dirty="0">
              <a:solidFill>
                <a:srgbClr val="265AA6"/>
              </a:solidFill>
              <a:latin typeface="Calibri" panose="020F0502020204030204" pitchFamily="34" charset="0"/>
            </a:endParaRPr>
          </a:p>
        </p:txBody>
      </p:sp>
      <p:sp>
        <p:nvSpPr>
          <p:cNvPr id="14" name="Dikdörtgen 13"/>
          <p:cNvSpPr/>
          <p:nvPr/>
        </p:nvSpPr>
        <p:spPr>
          <a:xfrm>
            <a:off x="5010734" y="1306768"/>
            <a:ext cx="856183" cy="898096"/>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265AA6"/>
                </a:solidFill>
                <a:latin typeface="Calibri" panose="020F0502020204030204" pitchFamily="34" charset="0"/>
              </a:rPr>
              <a:t>D</a:t>
            </a:r>
            <a:r>
              <a:rPr lang="tr-TR" dirty="0" smtClean="0">
                <a:solidFill>
                  <a:srgbClr val="265AA6"/>
                </a:solidFill>
                <a:latin typeface="Calibri" panose="020F0502020204030204" pitchFamily="34" charset="0"/>
              </a:rPr>
              <a:t> Ltd. Şti. </a:t>
            </a:r>
            <a:r>
              <a:rPr lang="tr-TR" dirty="0" err="1" smtClean="0">
                <a:solidFill>
                  <a:srgbClr val="265AA6"/>
                </a:solidFill>
                <a:latin typeface="Calibri" panose="020F0502020204030204" pitchFamily="34" charset="0"/>
              </a:rPr>
              <a:t>nin</a:t>
            </a:r>
            <a:r>
              <a:rPr lang="tr-TR" dirty="0" smtClean="0">
                <a:solidFill>
                  <a:srgbClr val="265AA6"/>
                </a:solidFill>
                <a:latin typeface="Calibri" panose="020F0502020204030204" pitchFamily="34" charset="0"/>
              </a:rPr>
              <a:t> izah tarihi</a:t>
            </a:r>
            <a:endParaRPr lang="tr-TR" dirty="0">
              <a:solidFill>
                <a:srgbClr val="265AA6"/>
              </a:solidFill>
              <a:latin typeface="Calibri" panose="020F0502020204030204" pitchFamily="34" charset="0"/>
            </a:endParaRPr>
          </a:p>
        </p:txBody>
      </p:sp>
      <p:cxnSp>
        <p:nvCxnSpPr>
          <p:cNvPr id="16" name="Düz Bağlayıcı 15"/>
          <p:cNvCxnSpPr/>
          <p:nvPr/>
        </p:nvCxnSpPr>
        <p:spPr>
          <a:xfrm>
            <a:off x="9426577" y="2139878"/>
            <a:ext cx="0" cy="789016"/>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Dikdörtgen 16"/>
          <p:cNvSpPr/>
          <p:nvPr/>
        </p:nvSpPr>
        <p:spPr>
          <a:xfrm>
            <a:off x="8820745" y="1411601"/>
            <a:ext cx="1184068" cy="915295"/>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265AA6"/>
                </a:solidFill>
                <a:latin typeface="Calibri" panose="020F0502020204030204" pitchFamily="34" charset="0"/>
              </a:rPr>
              <a:t>D</a:t>
            </a:r>
            <a:r>
              <a:rPr lang="tr-TR" dirty="0" smtClean="0">
                <a:solidFill>
                  <a:srgbClr val="265AA6"/>
                </a:solidFill>
                <a:latin typeface="Calibri" panose="020F0502020204030204" pitchFamily="34" charset="0"/>
              </a:rPr>
              <a:t> Ltd. Şti. </a:t>
            </a:r>
            <a:r>
              <a:rPr lang="tr-TR" dirty="0" err="1" smtClean="0">
                <a:solidFill>
                  <a:srgbClr val="265AA6"/>
                </a:solidFill>
                <a:latin typeface="Calibri" panose="020F0502020204030204" pitchFamily="34" charset="0"/>
              </a:rPr>
              <a:t>nin</a:t>
            </a:r>
            <a:r>
              <a:rPr lang="tr-TR" dirty="0" smtClean="0">
                <a:solidFill>
                  <a:srgbClr val="265AA6"/>
                </a:solidFill>
                <a:latin typeface="Calibri" panose="020F0502020204030204" pitchFamily="34" charset="0"/>
              </a:rPr>
              <a:t> izahına ilişkin </a:t>
            </a:r>
          </a:p>
          <a:p>
            <a:pPr algn="ctr"/>
            <a:r>
              <a:rPr lang="tr-TR" dirty="0" smtClean="0">
                <a:solidFill>
                  <a:srgbClr val="265AA6"/>
                </a:solidFill>
                <a:latin typeface="Calibri" panose="020F0502020204030204" pitchFamily="34" charset="0"/>
              </a:rPr>
              <a:t>İ. D. K. Değerlendirme son günü</a:t>
            </a:r>
            <a:endParaRPr lang="tr-TR" dirty="0">
              <a:solidFill>
                <a:srgbClr val="265AA6"/>
              </a:solidFill>
              <a:latin typeface="Calibri" panose="020F0502020204030204" pitchFamily="34" charset="0"/>
            </a:endParaRPr>
          </a:p>
        </p:txBody>
      </p:sp>
      <p:sp>
        <p:nvSpPr>
          <p:cNvPr id="18" name="Dikdörtgen 17"/>
          <p:cNvSpPr/>
          <p:nvPr/>
        </p:nvSpPr>
        <p:spPr>
          <a:xfrm>
            <a:off x="8972930" y="2952718"/>
            <a:ext cx="936104" cy="250771"/>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10/10/2017</a:t>
            </a:r>
            <a:endParaRPr lang="tr-TR" dirty="0">
              <a:solidFill>
                <a:srgbClr val="265AA6"/>
              </a:solidFill>
              <a:latin typeface="Calibri" panose="020F0502020204030204" pitchFamily="34" charset="0"/>
            </a:endParaRPr>
          </a:p>
        </p:txBody>
      </p:sp>
      <p:sp>
        <p:nvSpPr>
          <p:cNvPr id="20" name="Dikdörtgen 19"/>
          <p:cNvSpPr/>
          <p:nvPr/>
        </p:nvSpPr>
        <p:spPr>
          <a:xfrm>
            <a:off x="611833" y="3380478"/>
            <a:ext cx="10441160" cy="31933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tr-TR" sz="1600" dirty="0" smtClean="0">
                <a:solidFill>
                  <a:srgbClr val="265AA6"/>
                </a:solidFill>
                <a:latin typeface="Calibri" panose="020F0502020204030204" pitchFamily="34" charset="0"/>
              </a:rPr>
              <a:t>(A) gerçek kişi mükellef, </a:t>
            </a:r>
            <a:r>
              <a:rPr lang="tr-TR" sz="1600" dirty="0">
                <a:solidFill>
                  <a:srgbClr val="265AA6"/>
                </a:solidFill>
                <a:latin typeface="Calibri" panose="020F0502020204030204" pitchFamily="34" charset="0"/>
              </a:rPr>
              <a:t>B</a:t>
            </a:r>
            <a:r>
              <a:rPr lang="tr-TR" sz="1600" dirty="0" smtClean="0">
                <a:solidFill>
                  <a:srgbClr val="265AA6"/>
                </a:solidFill>
                <a:latin typeface="Calibri" panose="020F0502020204030204" pitchFamily="34" charset="0"/>
              </a:rPr>
              <a:t> A.Ş. </a:t>
            </a:r>
            <a:r>
              <a:rPr lang="tr-TR" sz="1600" dirty="0">
                <a:solidFill>
                  <a:srgbClr val="265AA6"/>
                </a:solidFill>
                <a:latin typeface="Calibri" panose="020F0502020204030204" pitchFamily="34" charset="0"/>
              </a:rPr>
              <a:t>v</a:t>
            </a:r>
            <a:r>
              <a:rPr lang="tr-TR" sz="1600" dirty="0" smtClean="0">
                <a:solidFill>
                  <a:srgbClr val="265AA6"/>
                </a:solidFill>
                <a:latin typeface="Calibri" panose="020F0502020204030204" pitchFamily="34" charset="0"/>
              </a:rPr>
              <a:t>e D Ltd. Şti.‘ ne 15/09/2017 tarihinde İzaha Davet yazıları gönderilmiş olup;</a:t>
            </a:r>
          </a:p>
          <a:p>
            <a:pPr algn="just"/>
            <a:endParaRPr lang="tr-TR" sz="1100" dirty="0" smtClean="0">
              <a:solidFill>
                <a:srgbClr val="265AA6"/>
              </a:solidFill>
              <a:latin typeface="Calibri" panose="020F0502020204030204" pitchFamily="34" charset="0"/>
            </a:endParaRPr>
          </a:p>
          <a:p>
            <a:pPr marL="285750" indent="-285750" algn="just">
              <a:buFont typeface="+mj-lt"/>
              <a:buAutoNum type="romanUcPeriod"/>
            </a:pPr>
            <a:r>
              <a:rPr lang="tr-TR" sz="1400" dirty="0">
                <a:solidFill>
                  <a:srgbClr val="C00000"/>
                </a:solidFill>
                <a:latin typeface="Calibri" panose="020F0502020204030204" pitchFamily="34" charset="0"/>
              </a:rPr>
              <a:t>D</a:t>
            </a:r>
            <a:r>
              <a:rPr lang="tr-TR" sz="1400" dirty="0" smtClean="0">
                <a:solidFill>
                  <a:srgbClr val="C00000"/>
                </a:solidFill>
                <a:latin typeface="Calibri" panose="020F0502020204030204" pitchFamily="34" charset="0"/>
              </a:rPr>
              <a:t> Ltd. Şti. İzaha davet yazısında bahse konu hususları kabul ederek 30/09/2017 tarihinde izahta bulunmuş ve D Ltd. Şti. tarafından  izaha ilişkin beyanname 15/10/2017 tarihinde verilmiştir. D Ltd. Şti. için VERGİ ZIYAI CEZASI %20 ORANINDA KESİLİR.</a:t>
            </a:r>
          </a:p>
          <a:p>
            <a:pPr marL="285750" indent="-285750" algn="just">
              <a:buFont typeface="+mj-lt"/>
              <a:buAutoNum type="romanUcPeriod"/>
            </a:pPr>
            <a:endParaRPr lang="tr-TR" sz="1100" dirty="0" smtClean="0">
              <a:latin typeface="Calibri" panose="020F0502020204030204" pitchFamily="34" charset="0"/>
            </a:endParaRPr>
          </a:p>
          <a:p>
            <a:pPr marL="285750" indent="-285750" algn="just">
              <a:buFont typeface="+mj-lt"/>
              <a:buAutoNum type="romanUcPeriod"/>
            </a:pPr>
            <a:r>
              <a:rPr lang="tr-TR" sz="1400" dirty="0" smtClean="0">
                <a:solidFill>
                  <a:srgbClr val="00B050"/>
                </a:solidFill>
                <a:latin typeface="Calibri" panose="020F0502020204030204" pitchFamily="34" charset="0"/>
              </a:rPr>
              <a:t>(A) gerçek kişi mükellef 19/09/2017 tarihinde izaha davet yazısında bahse konu hususları </a:t>
            </a:r>
            <a:r>
              <a:rPr lang="tr-TR" sz="1400" u="sng" dirty="0" smtClean="0">
                <a:solidFill>
                  <a:srgbClr val="00B050"/>
                </a:solidFill>
                <a:latin typeface="Calibri" panose="020F0502020204030204" pitchFamily="34" charset="0"/>
              </a:rPr>
              <a:t>kabul etmediğine ilişkin izahta bulunmuştur. </a:t>
            </a:r>
            <a:r>
              <a:rPr lang="tr-TR" sz="1400" dirty="0" smtClean="0">
                <a:solidFill>
                  <a:srgbClr val="00B050"/>
                </a:solidFill>
                <a:latin typeface="Calibri" panose="020F0502020204030204" pitchFamily="34" charset="0"/>
              </a:rPr>
              <a:t>İzah </a:t>
            </a:r>
            <a:r>
              <a:rPr lang="tr-TR" sz="1400" dirty="0">
                <a:solidFill>
                  <a:srgbClr val="00B050"/>
                </a:solidFill>
                <a:latin typeface="Calibri" panose="020F0502020204030204" pitchFamily="34" charset="0"/>
              </a:rPr>
              <a:t>Değerlendirme Komisyonu değerlendirmesini </a:t>
            </a:r>
            <a:r>
              <a:rPr lang="tr-TR" sz="1400" dirty="0" smtClean="0">
                <a:solidFill>
                  <a:srgbClr val="00B050"/>
                </a:solidFill>
                <a:latin typeface="Calibri" panose="020F0502020204030204" pitchFamily="34" charset="0"/>
              </a:rPr>
              <a:t>29/09/2017 tarihine kadar yaparak </a:t>
            </a:r>
            <a:r>
              <a:rPr lang="tr-TR" sz="1400" dirty="0">
                <a:solidFill>
                  <a:srgbClr val="00B050"/>
                </a:solidFill>
                <a:latin typeface="Calibri" panose="020F0502020204030204" pitchFamily="34" charset="0"/>
              </a:rPr>
              <a:t>mükellefe 01/10/2017 tarihinde </a:t>
            </a:r>
            <a:r>
              <a:rPr lang="tr-TR" sz="1400" dirty="0" smtClean="0">
                <a:solidFill>
                  <a:srgbClr val="00B050"/>
                </a:solidFill>
                <a:latin typeface="Calibri" panose="020F0502020204030204" pitchFamily="34" charset="0"/>
              </a:rPr>
              <a:t>izahın yeterli bulunmadığı bildirmiştir</a:t>
            </a:r>
            <a:r>
              <a:rPr lang="tr-TR" sz="1400" dirty="0">
                <a:solidFill>
                  <a:srgbClr val="00B050"/>
                </a:solidFill>
                <a:latin typeface="Calibri" panose="020F0502020204030204" pitchFamily="34" charset="0"/>
              </a:rPr>
              <a:t>. </a:t>
            </a:r>
            <a:r>
              <a:rPr lang="tr-TR" sz="1400" dirty="0" smtClean="0">
                <a:solidFill>
                  <a:srgbClr val="00B050"/>
                </a:solidFill>
                <a:latin typeface="Calibri" panose="020F0502020204030204" pitchFamily="34" charset="0"/>
              </a:rPr>
              <a:t>Mükellef izaha davet yazısında bahse konu hususları kabul ederek 05/10/2017 tarihinde izahta bulunmuş, Mükellefin beyannameyi her halükarda 04/10/2017 tarihine kadar vermesi gerektiğinden mükellef hakkında </a:t>
            </a:r>
            <a:r>
              <a:rPr lang="tr-TR" sz="1500" u="sng" dirty="0" smtClean="0">
                <a:solidFill>
                  <a:srgbClr val="00B050"/>
                </a:solidFill>
                <a:latin typeface="Calibri" panose="020F0502020204030204" pitchFamily="34" charset="0"/>
              </a:rPr>
              <a:t>VERGİ İNCELEMESİNE VEYA TAKDİR KOMİSYONUNA SEVK İŞLEMLERİ YAPILIR.</a:t>
            </a:r>
          </a:p>
          <a:p>
            <a:pPr marL="285750" indent="-285750" algn="just">
              <a:buFont typeface="+mj-lt"/>
              <a:buAutoNum type="romanUcPeriod"/>
            </a:pPr>
            <a:endParaRPr lang="tr-TR" sz="1100" dirty="0" smtClean="0">
              <a:latin typeface="Calibri" panose="020F0502020204030204" pitchFamily="34" charset="0"/>
            </a:endParaRPr>
          </a:p>
          <a:p>
            <a:pPr marL="285750" indent="-285750" algn="just">
              <a:buFont typeface="+mj-lt"/>
              <a:buAutoNum type="romanUcPeriod"/>
            </a:pPr>
            <a:r>
              <a:rPr lang="tr-TR" sz="1400" dirty="0">
                <a:solidFill>
                  <a:srgbClr val="7030A0"/>
                </a:solidFill>
                <a:latin typeface="Calibri" panose="020F0502020204030204" pitchFamily="34" charset="0"/>
              </a:rPr>
              <a:t>B</a:t>
            </a:r>
            <a:r>
              <a:rPr lang="tr-TR" sz="1400" dirty="0" smtClean="0">
                <a:solidFill>
                  <a:srgbClr val="7030A0"/>
                </a:solidFill>
                <a:latin typeface="Calibri" panose="020F0502020204030204" pitchFamily="34" charset="0"/>
              </a:rPr>
              <a:t>. A.Ş. İzaha Davet yazısında bahse konu hususlarla ilgili olarak izahta bulunmayarak izaha davet yazısında yer alan tutarları kabul eder beyannamesini 22/09/2017 tarihinde vermiştir. Mükellef için VERGİ ZIYAI </a:t>
            </a:r>
            <a:r>
              <a:rPr lang="tr-TR" sz="1400" dirty="0">
                <a:solidFill>
                  <a:srgbClr val="7030A0"/>
                </a:solidFill>
                <a:latin typeface="Calibri" panose="020F0502020204030204" pitchFamily="34" charset="0"/>
              </a:rPr>
              <a:t>CEZASI %20 ORANINDA KESİLİR.</a:t>
            </a:r>
          </a:p>
          <a:p>
            <a:pPr marL="285750" indent="-285750" algn="just">
              <a:buFont typeface="+mj-lt"/>
              <a:buAutoNum type="romanUcPeriod"/>
            </a:pPr>
            <a:endParaRPr lang="tr-TR" sz="1400" dirty="0">
              <a:solidFill>
                <a:srgbClr val="7030A0"/>
              </a:solidFill>
              <a:latin typeface="Calibri" panose="020F0502020204030204" pitchFamily="34" charset="0"/>
            </a:endParaRPr>
          </a:p>
        </p:txBody>
      </p:sp>
      <p:cxnSp>
        <p:nvCxnSpPr>
          <p:cNvPr id="22" name="Düz Bağlayıcı 21"/>
          <p:cNvCxnSpPr/>
          <p:nvPr/>
        </p:nvCxnSpPr>
        <p:spPr>
          <a:xfrm>
            <a:off x="1848752" y="2288461"/>
            <a:ext cx="1" cy="52507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3" name="Dikdörtgen 22"/>
          <p:cNvSpPr/>
          <p:nvPr/>
        </p:nvSpPr>
        <p:spPr>
          <a:xfrm>
            <a:off x="1369976" y="1411601"/>
            <a:ext cx="936104" cy="89927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(A) Gerçek kişisinin izah tarihi</a:t>
            </a:r>
            <a:endParaRPr lang="tr-TR" dirty="0">
              <a:solidFill>
                <a:srgbClr val="265AA6"/>
              </a:solidFill>
              <a:latin typeface="Calibri" panose="020F0502020204030204" pitchFamily="34" charset="0"/>
            </a:endParaRPr>
          </a:p>
        </p:txBody>
      </p:sp>
      <p:sp>
        <p:nvSpPr>
          <p:cNvPr id="24" name="Dikdörtgen 23"/>
          <p:cNvSpPr/>
          <p:nvPr/>
        </p:nvSpPr>
        <p:spPr>
          <a:xfrm>
            <a:off x="1380701" y="2897564"/>
            <a:ext cx="936104" cy="250771"/>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19/09/2017</a:t>
            </a:r>
            <a:endParaRPr lang="tr-TR" dirty="0">
              <a:solidFill>
                <a:srgbClr val="265AA6"/>
              </a:solidFill>
              <a:latin typeface="Calibri" panose="020F0502020204030204" pitchFamily="34" charset="0"/>
            </a:endParaRPr>
          </a:p>
        </p:txBody>
      </p:sp>
      <p:sp>
        <p:nvSpPr>
          <p:cNvPr id="25" name="Dikdörtgen 24"/>
          <p:cNvSpPr/>
          <p:nvPr/>
        </p:nvSpPr>
        <p:spPr>
          <a:xfrm>
            <a:off x="7380585" y="1412776"/>
            <a:ext cx="1080120" cy="922154"/>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(A) Gerçek kişi  için beyanname verme son günü</a:t>
            </a:r>
            <a:endParaRPr lang="tr-TR" dirty="0">
              <a:solidFill>
                <a:srgbClr val="265AA6"/>
              </a:solidFill>
              <a:latin typeface="Calibri" panose="020F0502020204030204" pitchFamily="34" charset="0"/>
            </a:endParaRPr>
          </a:p>
        </p:txBody>
      </p:sp>
      <p:cxnSp>
        <p:nvCxnSpPr>
          <p:cNvPr id="26" name="Düz Bağlayıcı 25"/>
          <p:cNvCxnSpPr/>
          <p:nvPr/>
        </p:nvCxnSpPr>
        <p:spPr>
          <a:xfrm>
            <a:off x="7944996" y="2334930"/>
            <a:ext cx="0" cy="52507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7" name="Dikdörtgen 26"/>
          <p:cNvSpPr/>
          <p:nvPr/>
        </p:nvSpPr>
        <p:spPr>
          <a:xfrm>
            <a:off x="3636169" y="1412776"/>
            <a:ext cx="1152128" cy="922924"/>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(A) İçin</a:t>
            </a:r>
          </a:p>
          <a:p>
            <a:pPr algn="ctr"/>
            <a:r>
              <a:rPr lang="tr-TR" dirty="0" smtClean="0">
                <a:solidFill>
                  <a:srgbClr val="265AA6"/>
                </a:solidFill>
                <a:latin typeface="Calibri" panose="020F0502020204030204" pitchFamily="34" charset="0"/>
              </a:rPr>
              <a:t> </a:t>
            </a:r>
            <a:r>
              <a:rPr lang="tr-TR" dirty="0">
                <a:solidFill>
                  <a:srgbClr val="265AA6"/>
                </a:solidFill>
                <a:latin typeface="Calibri" panose="020F0502020204030204" pitchFamily="34" charset="0"/>
              </a:rPr>
              <a:t>İ. D. K. Değerlendirme son günü</a:t>
            </a:r>
          </a:p>
        </p:txBody>
      </p:sp>
      <p:cxnSp>
        <p:nvCxnSpPr>
          <p:cNvPr id="28" name="Düz Bağlayıcı 27"/>
          <p:cNvCxnSpPr/>
          <p:nvPr/>
        </p:nvCxnSpPr>
        <p:spPr>
          <a:xfrm>
            <a:off x="4205861" y="2292086"/>
            <a:ext cx="0" cy="52507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9" name="Dikdörtgen 28"/>
          <p:cNvSpPr/>
          <p:nvPr/>
        </p:nvSpPr>
        <p:spPr>
          <a:xfrm>
            <a:off x="3737809" y="2856394"/>
            <a:ext cx="936104" cy="250771"/>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265AA6"/>
                </a:solidFill>
                <a:latin typeface="Calibri" panose="020F0502020204030204" pitchFamily="34" charset="0"/>
              </a:rPr>
              <a:t>2</a:t>
            </a:r>
            <a:r>
              <a:rPr lang="tr-TR" dirty="0" smtClean="0">
                <a:solidFill>
                  <a:srgbClr val="265AA6"/>
                </a:solidFill>
                <a:latin typeface="Calibri" panose="020F0502020204030204" pitchFamily="34" charset="0"/>
              </a:rPr>
              <a:t>9/09/2017</a:t>
            </a:r>
            <a:endParaRPr lang="tr-TR" dirty="0">
              <a:solidFill>
                <a:srgbClr val="265AA6"/>
              </a:solidFill>
              <a:latin typeface="Calibri" panose="020F0502020204030204" pitchFamily="34" charset="0"/>
            </a:endParaRPr>
          </a:p>
        </p:txBody>
      </p:sp>
      <p:sp>
        <p:nvSpPr>
          <p:cNvPr id="30" name="Dikdörtgen 29"/>
          <p:cNvSpPr/>
          <p:nvPr/>
        </p:nvSpPr>
        <p:spPr>
          <a:xfrm>
            <a:off x="10406528" y="1412776"/>
            <a:ext cx="1310274" cy="914120"/>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265AA6"/>
                </a:solidFill>
                <a:latin typeface="Calibri" panose="020F0502020204030204" pitchFamily="34" charset="0"/>
              </a:rPr>
              <a:t>D</a:t>
            </a:r>
            <a:r>
              <a:rPr lang="tr-TR" dirty="0" smtClean="0">
                <a:solidFill>
                  <a:srgbClr val="265AA6"/>
                </a:solidFill>
                <a:latin typeface="Calibri" panose="020F0502020204030204" pitchFamily="34" charset="0"/>
              </a:rPr>
              <a:t> Ltd. Şti. beyanname verdiği tarih</a:t>
            </a:r>
            <a:endParaRPr lang="tr-TR" dirty="0">
              <a:solidFill>
                <a:srgbClr val="265AA6"/>
              </a:solidFill>
              <a:latin typeface="Calibri" panose="020F0502020204030204" pitchFamily="34" charset="0"/>
            </a:endParaRPr>
          </a:p>
        </p:txBody>
      </p:sp>
      <p:cxnSp>
        <p:nvCxnSpPr>
          <p:cNvPr id="31" name="Düz Bağlayıcı 30"/>
          <p:cNvCxnSpPr/>
          <p:nvPr/>
        </p:nvCxnSpPr>
        <p:spPr>
          <a:xfrm>
            <a:off x="11222144" y="2326896"/>
            <a:ext cx="0" cy="612795"/>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Dikdörtgen 33"/>
          <p:cNvSpPr/>
          <p:nvPr/>
        </p:nvSpPr>
        <p:spPr>
          <a:xfrm>
            <a:off x="10780013" y="2975206"/>
            <a:ext cx="936104" cy="228611"/>
          </a:xfrm>
          <a:prstGeom prst="rect">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15/10/2017</a:t>
            </a:r>
            <a:endParaRPr lang="tr-TR" dirty="0">
              <a:solidFill>
                <a:srgbClr val="265AA6"/>
              </a:solidFill>
              <a:latin typeface="Calibri" panose="020F0502020204030204" pitchFamily="34" charset="0"/>
            </a:endParaRPr>
          </a:p>
        </p:txBody>
      </p:sp>
      <p:sp>
        <p:nvSpPr>
          <p:cNvPr id="36" name="Dikdörtgen 35"/>
          <p:cNvSpPr/>
          <p:nvPr/>
        </p:nvSpPr>
        <p:spPr>
          <a:xfrm>
            <a:off x="7452593" y="2881199"/>
            <a:ext cx="936104" cy="250771"/>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05/10/2017</a:t>
            </a:r>
            <a:endParaRPr lang="tr-TR" dirty="0">
              <a:solidFill>
                <a:srgbClr val="265AA6"/>
              </a:solidFill>
              <a:latin typeface="Calibri" panose="020F0502020204030204" pitchFamily="34" charset="0"/>
            </a:endParaRPr>
          </a:p>
        </p:txBody>
      </p:sp>
      <p:sp>
        <p:nvSpPr>
          <p:cNvPr id="92" name="8 Dikdörtgen"/>
          <p:cNvSpPr>
            <a:spLocks noChangeArrowheads="1"/>
          </p:cNvSpPr>
          <p:nvPr/>
        </p:nvSpPr>
        <p:spPr bwMode="auto">
          <a:xfrm>
            <a:off x="460375" y="27545"/>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İZAHIN DEĞERLENDİRİLMESİ</a:t>
            </a:r>
            <a:endParaRPr lang="tr-TR" sz="2800" dirty="0">
              <a:latin typeface="Calibri" panose="020F0502020204030204" pitchFamily="34" charset="0"/>
            </a:endParaRPr>
          </a:p>
        </p:txBody>
      </p:sp>
      <p:sp>
        <p:nvSpPr>
          <p:cNvPr id="102" name="Dikdörtgen 101"/>
          <p:cNvSpPr/>
          <p:nvPr/>
        </p:nvSpPr>
        <p:spPr>
          <a:xfrm>
            <a:off x="2556048" y="1235380"/>
            <a:ext cx="936103" cy="922924"/>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solidFill>
                  <a:srgbClr val="265AA6"/>
                </a:solidFill>
                <a:latin typeface="Calibri" panose="020F0502020204030204" pitchFamily="34" charset="0"/>
              </a:rPr>
              <a:t>B</a:t>
            </a:r>
            <a:r>
              <a:rPr lang="tr-TR" dirty="0" smtClean="0">
                <a:solidFill>
                  <a:srgbClr val="265AA6"/>
                </a:solidFill>
                <a:latin typeface="Calibri" panose="020F0502020204030204" pitchFamily="34" charset="0"/>
              </a:rPr>
              <a:t> A.Ş. </a:t>
            </a:r>
            <a:r>
              <a:rPr lang="tr-TR" dirty="0" err="1">
                <a:solidFill>
                  <a:srgbClr val="265AA6"/>
                </a:solidFill>
                <a:latin typeface="Calibri" panose="020F0502020204030204" pitchFamily="34" charset="0"/>
              </a:rPr>
              <a:t>n</a:t>
            </a:r>
            <a:r>
              <a:rPr lang="tr-TR" dirty="0" err="1" smtClean="0">
                <a:solidFill>
                  <a:srgbClr val="265AA6"/>
                </a:solidFill>
                <a:latin typeface="Calibri" panose="020F0502020204030204" pitchFamily="34" charset="0"/>
              </a:rPr>
              <a:t>in</a:t>
            </a:r>
            <a:r>
              <a:rPr lang="tr-TR" dirty="0" smtClean="0">
                <a:solidFill>
                  <a:srgbClr val="265AA6"/>
                </a:solidFill>
                <a:latin typeface="Calibri" panose="020F0502020204030204" pitchFamily="34" charset="0"/>
              </a:rPr>
              <a:t> beyanname verme tarihi</a:t>
            </a:r>
            <a:endParaRPr lang="tr-TR" dirty="0">
              <a:solidFill>
                <a:srgbClr val="265AA6"/>
              </a:solidFill>
              <a:latin typeface="Calibri" panose="020F0502020204030204" pitchFamily="34" charset="0"/>
            </a:endParaRPr>
          </a:p>
        </p:txBody>
      </p:sp>
      <p:cxnSp>
        <p:nvCxnSpPr>
          <p:cNvPr id="104" name="Düz Bağlayıcı 103"/>
          <p:cNvCxnSpPr>
            <a:stCxn id="102" idx="2"/>
          </p:cNvCxnSpPr>
          <p:nvPr/>
        </p:nvCxnSpPr>
        <p:spPr>
          <a:xfrm>
            <a:off x="3024100" y="2158304"/>
            <a:ext cx="1" cy="942805"/>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105" name="Dikdörtgen 104"/>
          <p:cNvSpPr/>
          <p:nvPr/>
        </p:nvSpPr>
        <p:spPr>
          <a:xfrm>
            <a:off x="2556049" y="3149928"/>
            <a:ext cx="936103" cy="230550"/>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5400000" scaled="1"/>
            <a:tileRect/>
          </a:gra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22/09/2017</a:t>
            </a:r>
            <a:endParaRPr lang="tr-TR" dirty="0">
              <a:solidFill>
                <a:srgbClr val="265AA6"/>
              </a:solidFill>
              <a:latin typeface="Calibri" panose="020F0502020204030204" pitchFamily="34" charset="0"/>
            </a:endParaRPr>
          </a:p>
        </p:txBody>
      </p:sp>
      <p:sp>
        <p:nvSpPr>
          <p:cNvPr id="109" name="Dikdörtgen 108"/>
          <p:cNvSpPr/>
          <p:nvPr/>
        </p:nvSpPr>
        <p:spPr>
          <a:xfrm>
            <a:off x="4801481" y="823175"/>
            <a:ext cx="1440161" cy="360040"/>
          </a:xfrm>
          <a:prstGeom prst="rect">
            <a:avLst/>
          </a:prstGeom>
          <a:solidFill>
            <a:srgbClr val="265A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Calibri" panose="020F0502020204030204" pitchFamily="34" charset="0"/>
              </a:rPr>
              <a:t>İZAHIN SON GÜNÜ</a:t>
            </a:r>
            <a:endParaRPr lang="tr-TR" dirty="0">
              <a:latin typeface="Calibri" panose="020F0502020204030204" pitchFamily="34" charset="0"/>
            </a:endParaRPr>
          </a:p>
        </p:txBody>
      </p:sp>
      <p:sp>
        <p:nvSpPr>
          <p:cNvPr id="110" name="Dikdörtgen 109"/>
          <p:cNvSpPr/>
          <p:nvPr/>
        </p:nvSpPr>
        <p:spPr>
          <a:xfrm>
            <a:off x="10116889" y="665622"/>
            <a:ext cx="1599913" cy="675146"/>
          </a:xfrm>
          <a:prstGeom prst="rect">
            <a:avLst/>
          </a:prstGeom>
          <a:solidFill>
            <a:srgbClr val="265A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atin typeface="Calibri" panose="020F0502020204030204" pitchFamily="34" charset="0"/>
              </a:rPr>
              <a:t>İzahın son gün </a:t>
            </a:r>
          </a:p>
          <a:p>
            <a:pPr algn="ctr"/>
            <a:r>
              <a:rPr lang="tr-TR" dirty="0" smtClean="0">
                <a:latin typeface="Calibri" panose="020F0502020204030204" pitchFamily="34" charset="0"/>
              </a:rPr>
              <a:t>yapılması halinde </a:t>
            </a:r>
          </a:p>
          <a:p>
            <a:pPr algn="ctr"/>
            <a:r>
              <a:rPr lang="tr-TR" dirty="0" smtClean="0">
                <a:latin typeface="Calibri" panose="020F0502020204030204" pitchFamily="34" charset="0"/>
              </a:rPr>
              <a:t>beyanname son günü</a:t>
            </a:r>
            <a:endParaRPr lang="tr-TR" dirty="0">
              <a:latin typeface="Calibri" panose="020F0502020204030204" pitchFamily="34" charset="0"/>
            </a:endParaRPr>
          </a:p>
        </p:txBody>
      </p:sp>
      <p:sp>
        <p:nvSpPr>
          <p:cNvPr id="112" name="Dikdörtgen 111"/>
          <p:cNvSpPr/>
          <p:nvPr/>
        </p:nvSpPr>
        <p:spPr>
          <a:xfrm>
            <a:off x="6012433" y="1395572"/>
            <a:ext cx="1224136" cy="922924"/>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(A) İçin</a:t>
            </a:r>
          </a:p>
          <a:p>
            <a:pPr algn="ctr"/>
            <a:r>
              <a:rPr lang="tr-TR" dirty="0" smtClean="0">
                <a:solidFill>
                  <a:srgbClr val="265AA6"/>
                </a:solidFill>
                <a:latin typeface="Calibri" panose="020F0502020204030204" pitchFamily="34" charset="0"/>
              </a:rPr>
              <a:t>İzahın yeterli bulunmadığının</a:t>
            </a:r>
          </a:p>
          <a:p>
            <a:pPr algn="ctr"/>
            <a:r>
              <a:rPr lang="tr-TR" dirty="0" smtClean="0">
                <a:solidFill>
                  <a:srgbClr val="265AA6"/>
                </a:solidFill>
                <a:latin typeface="Calibri" panose="020F0502020204030204" pitchFamily="34" charset="0"/>
              </a:rPr>
              <a:t>bildirildiği gün</a:t>
            </a:r>
            <a:endParaRPr lang="tr-TR" dirty="0">
              <a:solidFill>
                <a:srgbClr val="265AA6"/>
              </a:solidFill>
              <a:latin typeface="Calibri" panose="020F0502020204030204" pitchFamily="34" charset="0"/>
            </a:endParaRPr>
          </a:p>
        </p:txBody>
      </p:sp>
      <p:cxnSp>
        <p:nvCxnSpPr>
          <p:cNvPr id="113" name="Düz Bağlayıcı 112"/>
          <p:cNvCxnSpPr/>
          <p:nvPr/>
        </p:nvCxnSpPr>
        <p:spPr>
          <a:xfrm>
            <a:off x="6625708" y="2310871"/>
            <a:ext cx="0" cy="52507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7" name="Dikdörtgen 36"/>
          <p:cNvSpPr/>
          <p:nvPr/>
        </p:nvSpPr>
        <p:spPr>
          <a:xfrm>
            <a:off x="6157656" y="2883806"/>
            <a:ext cx="936104" cy="250771"/>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265AA6"/>
                </a:solidFill>
                <a:latin typeface="Calibri" panose="020F0502020204030204" pitchFamily="34" charset="0"/>
              </a:rPr>
              <a:t>01/10/2017</a:t>
            </a:r>
            <a:endParaRPr lang="tr-TR" dirty="0">
              <a:solidFill>
                <a:srgbClr val="265AA6"/>
              </a:solidFill>
              <a:latin typeface="Calibri" panose="020F0502020204030204" pitchFamily="34" charset="0"/>
            </a:endParaRPr>
          </a:p>
        </p:txBody>
      </p:sp>
    </p:spTree>
    <p:extLst>
      <p:ext uri="{BB962C8B-B14F-4D97-AF65-F5344CB8AC3E}">
        <p14:creationId xmlns:p14="http://schemas.microsoft.com/office/powerpoint/2010/main" val="12478135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16</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VERGİ CEZALARINA İLİŞKİN İŞLEMLER</a:t>
            </a:r>
            <a:endParaRPr lang="tr-TR" sz="2800" dirty="0">
              <a:latin typeface="Calibri" panose="020F0502020204030204" pitchFamily="34" charset="0"/>
            </a:endParaRPr>
          </a:p>
        </p:txBody>
      </p:sp>
      <p:sp>
        <p:nvSpPr>
          <p:cNvPr id="22" name="Yuvarlatılmış Dikdörtgen 21"/>
          <p:cNvSpPr/>
          <p:nvPr/>
        </p:nvSpPr>
        <p:spPr>
          <a:xfrm>
            <a:off x="183250" y="1984424"/>
            <a:ext cx="1577669" cy="2733327"/>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800" dirty="0" smtClean="0">
                <a:latin typeface="Calibri" panose="020F0502020204030204" pitchFamily="34" charset="0"/>
              </a:rPr>
              <a:t>%20 Oranında Vergi Zıyaı Cezası Kesilmesine İlişkin Şartları </a:t>
            </a:r>
            <a:r>
              <a:rPr lang="tr-TR" sz="2000" u="sng" dirty="0" smtClean="0">
                <a:solidFill>
                  <a:srgbClr val="FF0000"/>
                </a:solidFill>
                <a:latin typeface="Calibri" panose="020F0502020204030204" pitchFamily="34" charset="0"/>
              </a:rPr>
              <a:t>Taşıyan</a:t>
            </a:r>
            <a:r>
              <a:rPr lang="tr-TR" sz="1800" dirty="0" smtClean="0">
                <a:latin typeface="Calibri" panose="020F0502020204030204" pitchFamily="34" charset="0"/>
              </a:rPr>
              <a:t> Mükellefler</a:t>
            </a:r>
            <a:endParaRPr lang="tr-TR" sz="1800" dirty="0">
              <a:latin typeface="Calibri" panose="020F0502020204030204" pitchFamily="34" charset="0"/>
            </a:endParaRPr>
          </a:p>
        </p:txBody>
      </p:sp>
      <p:sp>
        <p:nvSpPr>
          <p:cNvPr id="32" name="Yuvarlatılmış Dikdörtgen 31"/>
          <p:cNvSpPr/>
          <p:nvPr/>
        </p:nvSpPr>
        <p:spPr>
          <a:xfrm>
            <a:off x="2124001" y="846033"/>
            <a:ext cx="1461124" cy="1963657"/>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800" dirty="0" smtClean="0">
                <a:solidFill>
                  <a:schemeClr val="tx1"/>
                </a:solidFill>
                <a:latin typeface="Calibri" panose="020F0502020204030204" pitchFamily="34" charset="0"/>
              </a:rPr>
              <a:t>Kanuni Süresinde Beyanname Vermiş Olanlara Kesilecek Ceza</a:t>
            </a:r>
            <a:endParaRPr lang="tr-TR" sz="1800" dirty="0">
              <a:solidFill>
                <a:schemeClr val="tx1"/>
              </a:solidFill>
              <a:latin typeface="Calibri" panose="020F0502020204030204" pitchFamily="34" charset="0"/>
            </a:endParaRPr>
          </a:p>
        </p:txBody>
      </p:sp>
      <p:sp>
        <p:nvSpPr>
          <p:cNvPr id="21" name="Yuvarlatılmış Dikdörtgen 20"/>
          <p:cNvSpPr/>
          <p:nvPr/>
        </p:nvSpPr>
        <p:spPr>
          <a:xfrm>
            <a:off x="2124001" y="3645024"/>
            <a:ext cx="1440159" cy="2280083"/>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800" dirty="0" smtClean="0">
                <a:solidFill>
                  <a:schemeClr val="tx1"/>
                </a:solidFill>
                <a:latin typeface="Calibri" panose="020F0502020204030204" pitchFamily="34" charset="0"/>
              </a:rPr>
              <a:t>Kanuni Süresinde Beyanname Vermemiş Olanlara Kesilecek Cezalar</a:t>
            </a:r>
            <a:endParaRPr lang="tr-TR" sz="1800" dirty="0">
              <a:solidFill>
                <a:schemeClr val="tx1"/>
              </a:solidFill>
              <a:latin typeface="Calibri" panose="020F0502020204030204" pitchFamily="34" charset="0"/>
            </a:endParaRPr>
          </a:p>
        </p:txBody>
      </p:sp>
      <p:sp>
        <p:nvSpPr>
          <p:cNvPr id="2" name="Dikdörtgen 1"/>
          <p:cNvSpPr/>
          <p:nvPr/>
        </p:nvSpPr>
        <p:spPr>
          <a:xfrm>
            <a:off x="3852193" y="846034"/>
            <a:ext cx="7552456" cy="1862886"/>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81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700" dirty="0" smtClean="0">
                <a:solidFill>
                  <a:schemeClr val="tx1"/>
                </a:solidFill>
                <a:latin typeface="Calibri" panose="020F0502020204030204" pitchFamily="34" charset="0"/>
              </a:rPr>
              <a:t>Kanuni süresinde beyanname vermiş olan mükellefler hakkında yapılan ön tespite ilişkin olarak; izahın yapıldığı tarihten itibaren 15 gün içerisinde, eksik veya yanlış yapılan vergi beyanının tamamlanması veya düzeltilmesi, ödeme süresi geçmiş bulunan vergilerin, ödemenin geciktiği her ay ve kesri için, 6183 sayılı Kanunun 51’inci maddesinde belirtilen nispette uygulanacak gecikme zammı oranındaki </a:t>
            </a:r>
            <a:r>
              <a:rPr lang="tr-TR" sz="1700" u="sng" dirty="0" smtClean="0">
                <a:solidFill>
                  <a:srgbClr val="C00000"/>
                </a:solidFill>
                <a:effectLst>
                  <a:outerShdw blurRad="38100" dist="38100" dir="2700000" algn="tl">
                    <a:srgbClr val="000000">
                      <a:alpha val="43137"/>
                    </a:srgbClr>
                  </a:outerShdw>
                </a:effectLst>
                <a:latin typeface="Calibri" panose="020F0502020204030204" pitchFamily="34" charset="0"/>
              </a:rPr>
              <a:t>izah zammıyla ödenmesi şartıyla vergi zıyaı cezası, zıyaa uğratılan vergi üzerinden %20 oranında kesilir.</a:t>
            </a:r>
            <a:endParaRPr lang="tr-TR" sz="1700" u="sng" dirty="0">
              <a:solidFill>
                <a:srgbClr val="C00000"/>
              </a:solidFill>
              <a:effectLst>
                <a:outerShdw blurRad="38100" dist="38100" dir="2700000" algn="tl">
                  <a:srgbClr val="000000">
                    <a:alpha val="43137"/>
                  </a:srgbClr>
                </a:outerShdw>
              </a:effectLst>
              <a:latin typeface="Calibri" panose="020F0502020204030204" pitchFamily="34" charset="0"/>
            </a:endParaRPr>
          </a:p>
        </p:txBody>
      </p:sp>
      <p:sp>
        <p:nvSpPr>
          <p:cNvPr id="18" name="Dikdörtgen 17"/>
          <p:cNvSpPr/>
          <p:nvPr/>
        </p:nvSpPr>
        <p:spPr>
          <a:xfrm>
            <a:off x="3852193" y="3098061"/>
            <a:ext cx="3024336" cy="3450430"/>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smtClean="0">
                <a:solidFill>
                  <a:schemeClr val="tx1"/>
                </a:solidFill>
                <a:latin typeface="Calibri" panose="020F0502020204030204" pitchFamily="34" charset="0"/>
              </a:rPr>
              <a:t>İzahın yapıldığı tarihten itibaren 15 gün içerisinde; hiç beyanname vermemiş olan beyannamenin verilmesi, ödeme süresi geçmiş bulunan vergilerin, ödemenin geciktiği her ay ve kesri için, 6183 sayılı Kanunun 51’inci maddesinde belirtilen nispette uygulanacak gecikme zammı oranındaki izah zammıyla ödenmesi şartıyla, kanuni süresinden sonra beyanname veren mükelleflerden;</a:t>
            </a:r>
            <a:endParaRPr lang="tr-TR" sz="1600" dirty="0">
              <a:solidFill>
                <a:schemeClr val="tx1"/>
              </a:solidFill>
              <a:latin typeface="Calibri" panose="020F0502020204030204" pitchFamily="34" charset="0"/>
            </a:endParaRPr>
          </a:p>
        </p:txBody>
      </p:sp>
      <p:sp>
        <p:nvSpPr>
          <p:cNvPr id="19" name="Yuvarlatılmış Dikdörtgen 18"/>
          <p:cNvSpPr/>
          <p:nvPr/>
        </p:nvSpPr>
        <p:spPr>
          <a:xfrm>
            <a:off x="7452593" y="3068960"/>
            <a:ext cx="3952056" cy="1378723"/>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600" dirty="0" smtClean="0">
                <a:solidFill>
                  <a:schemeClr val="tx1"/>
                </a:solidFill>
                <a:latin typeface="Calibri" panose="020F0502020204030204" pitchFamily="34" charset="0"/>
              </a:rPr>
              <a:t>Elektronik ortamda beyanname verme zorunluluğu olmayanlar için, </a:t>
            </a:r>
            <a:r>
              <a:rPr lang="tr-TR" sz="1600" u="sng" dirty="0" smtClean="0">
                <a:solidFill>
                  <a:srgbClr val="C00000"/>
                </a:solidFill>
                <a:effectLst>
                  <a:outerShdw blurRad="38100" dist="38100" dir="2700000" algn="tl">
                    <a:srgbClr val="000000">
                      <a:alpha val="43137"/>
                    </a:srgbClr>
                  </a:outerShdw>
                </a:effectLst>
                <a:latin typeface="Calibri" panose="020F0502020204030204" pitchFamily="34" charset="0"/>
              </a:rPr>
              <a:t>birinci derece iki kat usulsüzlük cezası ile %20 oranındaki vergi zıyaı cezası karşılaştırılır ve ağır olanı kesilir.</a:t>
            </a:r>
            <a:endParaRPr lang="tr-TR" sz="1600" u="sng" dirty="0">
              <a:solidFill>
                <a:srgbClr val="C00000"/>
              </a:solidFill>
              <a:effectLst>
                <a:outerShdw blurRad="38100" dist="38100" dir="2700000" algn="tl">
                  <a:srgbClr val="000000">
                    <a:alpha val="43137"/>
                  </a:srgbClr>
                </a:outerShdw>
              </a:effectLst>
              <a:latin typeface="Calibri" panose="020F0502020204030204" pitchFamily="34" charset="0"/>
            </a:endParaRPr>
          </a:p>
        </p:txBody>
      </p:sp>
      <p:sp>
        <p:nvSpPr>
          <p:cNvPr id="23" name="Yuvarlatılmış Dikdörtgen 22"/>
          <p:cNvSpPr/>
          <p:nvPr/>
        </p:nvSpPr>
        <p:spPr>
          <a:xfrm>
            <a:off x="7452593" y="4725144"/>
            <a:ext cx="3952056" cy="1794247"/>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600" dirty="0" smtClean="0">
                <a:solidFill>
                  <a:schemeClr val="tx1"/>
                </a:solidFill>
                <a:latin typeface="Calibri" panose="020F0502020204030204" pitchFamily="34" charset="0"/>
              </a:rPr>
              <a:t>Elektronik ortamda beyanname verme zorunluluğu bulunanlar için, </a:t>
            </a:r>
            <a:r>
              <a:rPr lang="tr-TR" sz="1600" u="sng" dirty="0" smtClean="0">
                <a:solidFill>
                  <a:srgbClr val="C00000"/>
                </a:solidFill>
                <a:effectLst>
                  <a:outerShdw blurRad="38100" dist="38100" dir="2700000" algn="tl">
                    <a:srgbClr val="000000">
                      <a:alpha val="43137"/>
                    </a:srgbClr>
                  </a:outerShdw>
                </a:effectLst>
                <a:latin typeface="Calibri" panose="020F0502020204030204" pitchFamily="34" charset="0"/>
              </a:rPr>
              <a:t>%20 oranındaki vergi zıyaı cezası ve anılan Kanunun mükerrer 355’inci maddesi uyarınca özel usulsüzlük cezası ayrı ayrı kesilir.</a:t>
            </a:r>
            <a:r>
              <a:rPr lang="tr-TR" sz="1600" dirty="0" smtClean="0">
                <a:solidFill>
                  <a:schemeClr val="tx1"/>
                </a:solidFill>
                <a:latin typeface="Calibri" panose="020F0502020204030204" pitchFamily="34" charset="0"/>
              </a:rPr>
              <a:t> Bu mükelleflere söz konusu fiilleri nedeniyle usulsüzlük cezası kesilmez.</a:t>
            </a:r>
            <a:endParaRPr lang="tr-TR" sz="1600" dirty="0">
              <a:solidFill>
                <a:schemeClr val="tx1"/>
              </a:solidFill>
              <a:latin typeface="Calibri" panose="020F0502020204030204" pitchFamily="34" charset="0"/>
            </a:endParaRPr>
          </a:p>
        </p:txBody>
      </p:sp>
      <p:cxnSp>
        <p:nvCxnSpPr>
          <p:cNvPr id="24" name="Düz Bağlayıcı 23"/>
          <p:cNvCxnSpPr/>
          <p:nvPr/>
        </p:nvCxnSpPr>
        <p:spPr>
          <a:xfrm>
            <a:off x="1907977" y="1844823"/>
            <a:ext cx="0" cy="288032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Line 23"/>
          <p:cNvSpPr/>
          <p:nvPr/>
        </p:nvSpPr>
        <p:spPr>
          <a:xfrm>
            <a:off x="1789316" y="3351082"/>
            <a:ext cx="120665" cy="5"/>
          </a:xfrm>
          <a:prstGeom prst="line">
            <a:avLst/>
          </a:prstGeom>
          <a:ln w="38100">
            <a:solidFill>
              <a:srgbClr val="C00000"/>
            </a:solidFill>
            <a:round/>
          </a:ln>
        </p:spPr>
      </p:sp>
      <p:sp>
        <p:nvSpPr>
          <p:cNvPr id="26" name="Line 23"/>
          <p:cNvSpPr/>
          <p:nvPr/>
        </p:nvSpPr>
        <p:spPr>
          <a:xfrm flipV="1">
            <a:off x="1909981" y="4717747"/>
            <a:ext cx="214020" cy="4"/>
          </a:xfrm>
          <a:prstGeom prst="line">
            <a:avLst/>
          </a:prstGeom>
          <a:ln w="38100">
            <a:solidFill>
              <a:srgbClr val="C00000"/>
            </a:solidFill>
            <a:round/>
          </a:ln>
        </p:spPr>
      </p:sp>
      <p:sp>
        <p:nvSpPr>
          <p:cNvPr id="27" name="Line 23"/>
          <p:cNvSpPr/>
          <p:nvPr/>
        </p:nvSpPr>
        <p:spPr>
          <a:xfrm>
            <a:off x="1909981" y="1844823"/>
            <a:ext cx="214020" cy="5"/>
          </a:xfrm>
          <a:prstGeom prst="line">
            <a:avLst/>
          </a:prstGeom>
          <a:ln w="38100">
            <a:solidFill>
              <a:srgbClr val="C00000"/>
            </a:solidFill>
            <a:round/>
          </a:ln>
        </p:spPr>
      </p:sp>
      <p:sp>
        <p:nvSpPr>
          <p:cNvPr id="29" name="Line 23"/>
          <p:cNvSpPr/>
          <p:nvPr/>
        </p:nvSpPr>
        <p:spPr>
          <a:xfrm>
            <a:off x="3593120" y="4785060"/>
            <a:ext cx="259073" cy="5"/>
          </a:xfrm>
          <a:prstGeom prst="line">
            <a:avLst/>
          </a:prstGeom>
          <a:ln w="38100">
            <a:solidFill>
              <a:srgbClr val="C00000"/>
            </a:solidFill>
            <a:round/>
          </a:ln>
        </p:spPr>
      </p:sp>
      <p:sp>
        <p:nvSpPr>
          <p:cNvPr id="30" name="Line 23"/>
          <p:cNvSpPr/>
          <p:nvPr/>
        </p:nvSpPr>
        <p:spPr>
          <a:xfrm>
            <a:off x="3593121" y="1827856"/>
            <a:ext cx="259072" cy="0"/>
          </a:xfrm>
          <a:prstGeom prst="line">
            <a:avLst/>
          </a:prstGeom>
          <a:ln w="38100">
            <a:solidFill>
              <a:srgbClr val="C00000"/>
            </a:solidFill>
            <a:round/>
          </a:ln>
        </p:spPr>
      </p:sp>
      <p:cxnSp>
        <p:nvCxnSpPr>
          <p:cNvPr id="31" name="Düz Bağlayıcı 30"/>
          <p:cNvCxnSpPr>
            <a:endCxn id="34" idx="0"/>
          </p:cNvCxnSpPr>
          <p:nvPr/>
        </p:nvCxnSpPr>
        <p:spPr>
          <a:xfrm>
            <a:off x="7164561" y="3758321"/>
            <a:ext cx="0" cy="186394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3" name="Line 23"/>
          <p:cNvSpPr/>
          <p:nvPr/>
        </p:nvSpPr>
        <p:spPr>
          <a:xfrm>
            <a:off x="7160849" y="3758316"/>
            <a:ext cx="259073" cy="5"/>
          </a:xfrm>
          <a:prstGeom prst="line">
            <a:avLst/>
          </a:prstGeom>
          <a:ln w="38100">
            <a:solidFill>
              <a:srgbClr val="C00000"/>
            </a:solidFill>
            <a:round/>
          </a:ln>
        </p:spPr>
      </p:sp>
      <p:sp>
        <p:nvSpPr>
          <p:cNvPr id="34" name="Line 23"/>
          <p:cNvSpPr/>
          <p:nvPr/>
        </p:nvSpPr>
        <p:spPr>
          <a:xfrm>
            <a:off x="7164561" y="5622262"/>
            <a:ext cx="259073" cy="5"/>
          </a:xfrm>
          <a:prstGeom prst="line">
            <a:avLst/>
          </a:prstGeom>
          <a:ln w="38100">
            <a:solidFill>
              <a:srgbClr val="C00000"/>
            </a:solidFill>
            <a:round/>
          </a:ln>
        </p:spPr>
      </p:sp>
      <p:sp>
        <p:nvSpPr>
          <p:cNvPr id="35" name="Line 23"/>
          <p:cNvSpPr/>
          <p:nvPr/>
        </p:nvSpPr>
        <p:spPr>
          <a:xfrm>
            <a:off x="6901776" y="4823271"/>
            <a:ext cx="259073" cy="5"/>
          </a:xfrm>
          <a:prstGeom prst="line">
            <a:avLst/>
          </a:prstGeom>
          <a:ln w="38100">
            <a:solidFill>
              <a:srgbClr val="C00000"/>
            </a:solidFill>
            <a:round/>
          </a:ln>
        </p:spPr>
      </p:sp>
    </p:spTree>
    <p:extLst>
      <p:ext uri="{BB962C8B-B14F-4D97-AF65-F5344CB8AC3E}">
        <p14:creationId xmlns:p14="http://schemas.microsoft.com/office/powerpoint/2010/main" val="3629353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EF8F435F-85E8-4E88-BA33-C811078E8D0B}" type="slidenum">
              <a:rPr lang="tr-TR" smtClean="0"/>
              <a:pPr>
                <a:defRPr/>
              </a:pPr>
              <a:t>17</a:t>
            </a:fld>
            <a:endParaRPr lang="tr-TR"/>
          </a:p>
        </p:txBody>
      </p:sp>
      <p:graphicFrame>
        <p:nvGraphicFramePr>
          <p:cNvPr id="6" name="Tablo 5"/>
          <p:cNvGraphicFramePr>
            <a:graphicFrameLocks noGrp="1"/>
          </p:cNvGraphicFramePr>
          <p:nvPr>
            <p:extLst>
              <p:ext uri="{D42A27DB-BD31-4B8C-83A1-F6EECF244321}">
                <p14:modId xmlns:p14="http://schemas.microsoft.com/office/powerpoint/2010/main" val="1189115017"/>
              </p:ext>
            </p:extLst>
          </p:nvPr>
        </p:nvGraphicFramePr>
        <p:xfrm>
          <a:off x="459434" y="1196752"/>
          <a:ext cx="10873207" cy="3760460"/>
        </p:xfrm>
        <a:graphic>
          <a:graphicData uri="http://schemas.openxmlformats.org/drawingml/2006/table">
            <a:tbl>
              <a:tblPr>
                <a:tableStyleId>{3C2FFA5D-87B4-456A-9821-1D502468CF0F}</a:tableStyleId>
              </a:tblPr>
              <a:tblGrid>
                <a:gridCol w="2088231"/>
                <a:gridCol w="1831199"/>
                <a:gridCol w="2201249"/>
                <a:gridCol w="1584176"/>
                <a:gridCol w="1656184"/>
                <a:gridCol w="1512168"/>
              </a:tblGrid>
              <a:tr h="504056">
                <a:tc gridSpan="6">
                  <a:txBody>
                    <a:bodyPr/>
                    <a:lstStyle/>
                    <a:p>
                      <a:pPr algn="ctr" fontAlgn="ctr"/>
                      <a:r>
                        <a:rPr lang="tr-TR" sz="2400" b="1" u="none" strike="noStrike" dirty="0">
                          <a:effectLst/>
                          <a:latin typeface="Calibri" panose="020F0502020204030204" pitchFamily="34" charset="0"/>
                        </a:rPr>
                        <a:t>%20 Oranında Vergi </a:t>
                      </a:r>
                      <a:r>
                        <a:rPr lang="tr-TR" sz="2400" b="1" u="none" strike="noStrike" dirty="0" smtClean="0">
                          <a:effectLst/>
                          <a:latin typeface="Calibri" panose="020F0502020204030204" pitchFamily="34" charset="0"/>
                        </a:rPr>
                        <a:t>Zıyaı </a:t>
                      </a:r>
                      <a:r>
                        <a:rPr lang="tr-TR" sz="2400" b="1" u="none" strike="noStrike" dirty="0">
                          <a:effectLst/>
                          <a:latin typeface="Calibri" panose="020F0502020204030204" pitchFamily="34" charset="0"/>
                        </a:rPr>
                        <a:t>Cezası Kesilmesine İlişkin Şartları Taşıyan Mükellefler</a:t>
                      </a:r>
                      <a:endParaRPr lang="tr-TR" sz="2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6024">
                <a:tc gridSpan="6">
                  <a:txBody>
                    <a:bodyPr/>
                    <a:lstStyle/>
                    <a:p>
                      <a:pPr algn="ctr" fontAlgn="ctr"/>
                      <a:r>
                        <a:rPr lang="tr-TR" sz="1100" u="none" strike="noStrike" dirty="0">
                          <a:effectLst/>
                          <a:latin typeface="Calibri" panose="020F0502020204030204" pitchFamily="34" charset="0"/>
                        </a:rPr>
                        <a:t> </a:t>
                      </a:r>
                      <a:endParaRPr lang="tr-TR" sz="11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76064">
                <a:tc>
                  <a:txBody>
                    <a:bodyPr/>
                    <a:lstStyle/>
                    <a:p>
                      <a:pPr algn="ctr" fontAlgn="ctr"/>
                      <a:r>
                        <a:rPr lang="tr-TR" sz="1800" b="1" u="none" strike="noStrike" dirty="0">
                          <a:effectLst/>
                          <a:latin typeface="Calibri" panose="020F0502020204030204" pitchFamily="34" charset="0"/>
                        </a:rPr>
                        <a:t>Mükellef/Mükellef Değil</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c>
                  <a:txBody>
                    <a:bodyPr/>
                    <a:lstStyle/>
                    <a:p>
                      <a:pPr algn="ctr" fontAlgn="ctr"/>
                      <a:r>
                        <a:rPr lang="tr-TR" sz="1800" b="1" u="none" strike="noStrike" dirty="0">
                          <a:effectLst/>
                          <a:latin typeface="Calibri" panose="020F0502020204030204" pitchFamily="34" charset="0"/>
                        </a:rPr>
                        <a:t>Beyanname Vermiş/Vermemiş</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c>
                  <a:txBody>
                    <a:bodyPr/>
                    <a:lstStyle/>
                    <a:p>
                      <a:pPr algn="ctr" fontAlgn="ctr"/>
                      <a:r>
                        <a:rPr lang="tr-TR" sz="1800" b="1" u="none" strike="noStrike" dirty="0">
                          <a:effectLst/>
                          <a:latin typeface="Calibri" panose="020F0502020204030204" pitchFamily="34" charset="0"/>
                        </a:rPr>
                        <a:t>Elektronik Ortamda</a:t>
                      </a:r>
                      <a:br>
                        <a:rPr lang="tr-TR" sz="1800" b="1" u="none" strike="noStrike" dirty="0">
                          <a:effectLst/>
                          <a:latin typeface="Calibri" panose="020F0502020204030204" pitchFamily="34" charset="0"/>
                        </a:rPr>
                      </a:br>
                      <a:r>
                        <a:rPr lang="tr-TR" sz="1800" b="1" u="none" strike="noStrike" dirty="0">
                          <a:effectLst/>
                          <a:latin typeface="Calibri" panose="020F0502020204030204" pitchFamily="34" charset="0"/>
                        </a:rPr>
                        <a:t> Beyan Verme </a:t>
                      </a:r>
                      <a:r>
                        <a:rPr lang="tr-TR" sz="1800" b="1" u="none" strike="noStrike" dirty="0" smtClean="0">
                          <a:effectLst/>
                          <a:latin typeface="Calibri" panose="020F0502020204030204" pitchFamily="34" charset="0"/>
                        </a:rPr>
                        <a:t>Zorunluluğu Var/Yok</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c>
                  <a:txBody>
                    <a:bodyPr/>
                    <a:lstStyle/>
                    <a:p>
                      <a:pPr algn="ctr" fontAlgn="ctr"/>
                      <a:r>
                        <a:rPr lang="tr-TR" sz="1800" b="1" u="none" strike="noStrike" dirty="0">
                          <a:effectLst/>
                          <a:latin typeface="Calibri" panose="020F0502020204030204" pitchFamily="34" charset="0"/>
                        </a:rPr>
                        <a:t>Vergi </a:t>
                      </a:r>
                      <a:r>
                        <a:rPr lang="tr-TR" sz="1800" b="1" u="none" strike="noStrike" dirty="0" smtClean="0">
                          <a:effectLst/>
                          <a:latin typeface="Calibri" panose="020F0502020204030204" pitchFamily="34" charset="0"/>
                        </a:rPr>
                        <a:t>Zıyaı </a:t>
                      </a:r>
                      <a:r>
                        <a:rPr lang="tr-TR" sz="1800" b="1" u="none" strike="noStrike" dirty="0">
                          <a:effectLst/>
                          <a:latin typeface="Calibri" panose="020F0502020204030204" pitchFamily="34" charset="0"/>
                        </a:rPr>
                        <a:t>Cezası</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c>
                  <a:txBody>
                    <a:bodyPr/>
                    <a:lstStyle/>
                    <a:p>
                      <a:pPr algn="ctr" fontAlgn="ctr"/>
                      <a:r>
                        <a:rPr lang="tr-TR" sz="1800" b="1" u="none" strike="noStrike" dirty="0">
                          <a:effectLst/>
                          <a:latin typeface="Calibri" panose="020F0502020204030204" pitchFamily="34" charset="0"/>
                        </a:rPr>
                        <a:t>Özel Usulsüzlük Cezası</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c>
                  <a:txBody>
                    <a:bodyPr/>
                    <a:lstStyle/>
                    <a:p>
                      <a:pPr algn="ctr" fontAlgn="ctr"/>
                      <a:r>
                        <a:rPr lang="tr-TR" sz="1800" b="1" u="none" strike="noStrike" dirty="0">
                          <a:effectLst/>
                          <a:latin typeface="Calibri" panose="020F0502020204030204" pitchFamily="34" charset="0"/>
                        </a:rPr>
                        <a:t>Usulsüzlük Cezası</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265AA6">
                            <a:tint val="66000"/>
                            <a:satMod val="160000"/>
                          </a:srgbClr>
                        </a:gs>
                        <a:gs pos="50000">
                          <a:srgbClr val="265AA6">
                            <a:tint val="44500"/>
                            <a:satMod val="160000"/>
                          </a:srgbClr>
                        </a:gs>
                        <a:gs pos="100000">
                          <a:srgbClr val="265AA6">
                            <a:tint val="23500"/>
                            <a:satMod val="160000"/>
                          </a:srgbClr>
                        </a:gs>
                      </a:gsLst>
                      <a:lin ang="5400000" scaled="1"/>
                      <a:tileRect/>
                    </a:gradFill>
                  </a:tcPr>
                </a:tc>
              </a:tr>
              <a:tr h="391651">
                <a:tc>
                  <a:txBody>
                    <a:bodyPr/>
                    <a:lstStyle/>
                    <a:p>
                      <a:pPr algn="ctr" fontAlgn="ctr"/>
                      <a:r>
                        <a:rPr lang="tr-TR" sz="1800" u="none" strike="noStrike" dirty="0">
                          <a:effectLst/>
                          <a:latin typeface="Calibri" panose="020F0502020204030204" pitchFamily="34" charset="0"/>
                        </a:rPr>
                        <a:t>Mükellef değil</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b="1" u="none" strike="noStrike" dirty="0" smtClean="0">
                          <a:effectLst/>
                          <a:latin typeface="Calibri" panose="020F0502020204030204" pitchFamily="34" charset="0"/>
                        </a:rPr>
                        <a:t>----</a:t>
                      </a:r>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b="1" u="none" strike="noStrike" dirty="0" smtClean="0">
                          <a:effectLst/>
                          <a:latin typeface="Calibri" panose="020F0502020204030204" pitchFamily="34" charset="0"/>
                        </a:rPr>
                        <a:t>----</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800" u="none" strike="noStrike" dirty="0" smtClean="0">
                          <a:effectLst/>
                          <a:latin typeface="Calibri" panose="020F0502020204030204" pitchFamily="34" charset="0"/>
                        </a:rPr>
                        <a:t>%20 Oranında </a:t>
                      </a:r>
                      <a:br>
                        <a:rPr lang="tr-TR" sz="1800" u="none" strike="noStrike" dirty="0" smtClean="0">
                          <a:effectLst/>
                          <a:latin typeface="Calibri" panose="020F0502020204030204" pitchFamily="34" charset="0"/>
                        </a:rPr>
                      </a:br>
                      <a:r>
                        <a:rPr lang="tr-TR" sz="1800" u="none" strike="noStrike" dirty="0" smtClean="0">
                          <a:effectLst/>
                          <a:latin typeface="Calibri" panose="020F0502020204030204" pitchFamily="34" charset="0"/>
                        </a:rPr>
                        <a:t>KESİLİR</a:t>
                      </a:r>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u="none" strike="noStrike">
                          <a:effectLst/>
                          <a:latin typeface="Calibri" panose="020F0502020204030204" pitchFamily="34" charset="0"/>
                        </a:rPr>
                        <a:t> </a:t>
                      </a:r>
                      <a:endParaRPr lang="tr-TR" sz="1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rowSpan="3">
                  <a:txBody>
                    <a:bodyPr/>
                    <a:lstStyle/>
                    <a:p>
                      <a:pPr algn="ctr" fontAlgn="ctr"/>
                      <a:r>
                        <a:rPr lang="tr-TR" sz="1800" u="none" strike="noStrike" dirty="0">
                          <a:effectLst/>
                          <a:latin typeface="Calibri" panose="020F0502020204030204" pitchFamily="34" charset="0"/>
                        </a:rPr>
                        <a:t>Mükellef</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Beyanname Vermiş</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b="1" u="none" strike="noStrike" dirty="0" smtClean="0">
                          <a:effectLst/>
                          <a:latin typeface="Calibri" panose="020F0502020204030204" pitchFamily="34" charset="0"/>
                        </a:rPr>
                        <a:t>----</a:t>
                      </a:r>
                      <a:r>
                        <a:rPr lang="tr-TR" sz="1800" b="1" u="none" strike="noStrike" dirty="0">
                          <a:effectLst/>
                          <a:latin typeface="Calibri" panose="020F0502020204030204" pitchFamily="34" charset="0"/>
                        </a:rPr>
                        <a:t> </a:t>
                      </a:r>
                      <a:endParaRPr lang="tr-TR" sz="18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%20 Oranında </a:t>
                      </a:r>
                      <a:br>
                        <a:rPr lang="tr-TR" sz="1800" u="none" strike="noStrike" dirty="0">
                          <a:effectLst/>
                          <a:latin typeface="Calibri" panose="020F0502020204030204" pitchFamily="34" charset="0"/>
                        </a:rPr>
                      </a:br>
                      <a:r>
                        <a:rPr lang="tr-TR" sz="1800" u="none" strike="noStrike" dirty="0">
                          <a:effectLst/>
                          <a:latin typeface="Calibri" panose="020F0502020204030204" pitchFamily="34" charset="0"/>
                        </a:rPr>
                        <a:t>KESİLİR</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vMerge="1">
                  <a:txBody>
                    <a:bodyPr/>
                    <a:lstStyle/>
                    <a:p>
                      <a:endParaRPr lang="tr-TR"/>
                    </a:p>
                  </a:txBody>
                  <a:tcPr/>
                </a:tc>
                <a:tc rowSpan="2">
                  <a:txBody>
                    <a:bodyPr/>
                    <a:lstStyle/>
                    <a:p>
                      <a:pPr algn="ctr" fontAlgn="ctr"/>
                      <a:r>
                        <a:rPr lang="tr-TR" sz="1800" u="none" strike="noStrike" dirty="0">
                          <a:effectLst/>
                          <a:latin typeface="Calibri" panose="020F0502020204030204" pitchFamily="34" charset="0"/>
                        </a:rPr>
                        <a:t>Beyanname Vermemiş</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E-beyan zorunlu</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%20 Oranında</a:t>
                      </a:r>
                      <a:br>
                        <a:rPr lang="tr-TR" sz="1800" u="none" strike="noStrike" dirty="0">
                          <a:effectLst/>
                          <a:latin typeface="Calibri" panose="020F0502020204030204" pitchFamily="34" charset="0"/>
                        </a:rPr>
                      </a:br>
                      <a:r>
                        <a:rPr lang="tr-TR" sz="1800" u="none" strike="noStrike" dirty="0">
                          <a:effectLst/>
                          <a:latin typeface="Calibri" panose="020F0502020204030204" pitchFamily="34" charset="0"/>
                        </a:rPr>
                        <a:t>KESİLİR</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KESİLİR</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400">
                <a:tc vMerge="1">
                  <a:txBody>
                    <a:bodyPr/>
                    <a:lstStyle/>
                    <a:p>
                      <a:endParaRPr lang="tr-TR"/>
                    </a:p>
                  </a:txBody>
                  <a:tcPr/>
                </a:tc>
                <a:tc vMerge="1">
                  <a:txBody>
                    <a:bodyPr/>
                    <a:lstStyle/>
                    <a:p>
                      <a:endParaRPr lang="tr-TR"/>
                    </a:p>
                  </a:txBody>
                  <a:tcPr/>
                </a:tc>
                <a:tc>
                  <a:txBody>
                    <a:bodyPr/>
                    <a:lstStyle/>
                    <a:p>
                      <a:pPr algn="ctr" fontAlgn="ctr"/>
                      <a:r>
                        <a:rPr lang="tr-TR" sz="1800" u="none" strike="noStrike" dirty="0">
                          <a:effectLst/>
                          <a:latin typeface="Calibri" panose="020F0502020204030204" pitchFamily="34" charset="0"/>
                        </a:rPr>
                        <a:t>E-beyan zorunlu değil</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tr-TR" sz="1800" u="none" strike="noStrike" dirty="0">
                          <a:effectLst/>
                          <a:latin typeface="Calibri" panose="020F0502020204030204" pitchFamily="34" charset="0"/>
                        </a:rPr>
                        <a:t> </a:t>
                      </a:r>
                      <a:endParaRPr lang="tr-TR" sz="1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800" u="none" strike="noStrike" dirty="0">
                          <a:effectLst/>
                          <a:latin typeface="Calibri" panose="020F0502020204030204" pitchFamily="34" charset="0"/>
                        </a:rPr>
                        <a:t>**</a:t>
                      </a:r>
                      <a:endParaRPr lang="tr-TR" sz="18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ikdörtgen 6"/>
          <p:cNvSpPr/>
          <p:nvPr/>
        </p:nvSpPr>
        <p:spPr>
          <a:xfrm>
            <a:off x="683841" y="5085184"/>
            <a:ext cx="10729192"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rgbClr val="FF0000"/>
                </a:solidFill>
                <a:latin typeface="Calibri" panose="020F0502020204030204" pitchFamily="34" charset="0"/>
              </a:rPr>
              <a:t>* </a:t>
            </a:r>
            <a:r>
              <a:rPr lang="tr-TR" sz="2000" dirty="0" smtClean="0">
                <a:solidFill>
                  <a:schemeClr val="tx1"/>
                </a:solidFill>
                <a:latin typeface="Calibri" panose="020F0502020204030204" pitchFamily="34" charset="0"/>
              </a:rPr>
              <a:t>449 Sıra </a:t>
            </a:r>
            <a:r>
              <a:rPr lang="tr-TR" sz="2000" dirty="0" err="1" smtClean="0">
                <a:solidFill>
                  <a:schemeClr val="tx1"/>
                </a:solidFill>
                <a:latin typeface="Calibri" panose="020F0502020204030204" pitchFamily="34" charset="0"/>
              </a:rPr>
              <a:t>No’lu</a:t>
            </a:r>
            <a:r>
              <a:rPr lang="tr-TR" sz="2000" dirty="0" smtClean="0">
                <a:solidFill>
                  <a:schemeClr val="tx1"/>
                </a:solidFill>
                <a:latin typeface="Calibri" panose="020F0502020204030204" pitchFamily="34" charset="0"/>
              </a:rPr>
              <a:t> Vergi Usul Kanunu Genel Tebliğinde yer alan açıklamalar dikkate alınır.</a:t>
            </a:r>
          </a:p>
          <a:p>
            <a:endParaRPr lang="tr-TR" sz="1000" dirty="0" smtClean="0">
              <a:solidFill>
                <a:schemeClr val="tx1"/>
              </a:solidFill>
              <a:latin typeface="Calibri" panose="020F0502020204030204" pitchFamily="34" charset="0"/>
            </a:endParaRPr>
          </a:p>
          <a:p>
            <a:r>
              <a:rPr lang="tr-TR" sz="2000" dirty="0" smtClean="0">
                <a:solidFill>
                  <a:srgbClr val="FF0000"/>
                </a:solidFill>
                <a:latin typeface="Calibri" panose="020F0502020204030204" pitchFamily="34" charset="0"/>
              </a:rPr>
              <a:t>** </a:t>
            </a:r>
            <a:r>
              <a:rPr lang="tr-TR" sz="2000" dirty="0" smtClean="0">
                <a:solidFill>
                  <a:schemeClr val="tx1"/>
                </a:solidFill>
                <a:latin typeface="Calibri" panose="020F0502020204030204" pitchFamily="34" charset="0"/>
              </a:rPr>
              <a:t>%20 Vergi Zıyaı Cezası ile Birinci Derece İki kat Usulsüzlük Cezası karşılaştırılır </a:t>
            </a:r>
            <a:r>
              <a:rPr lang="tr-TR" sz="2000" dirty="0" smtClean="0">
                <a:solidFill>
                  <a:srgbClr val="FF0000"/>
                </a:solidFill>
                <a:latin typeface="Calibri" panose="020F0502020204030204" pitchFamily="34" charset="0"/>
              </a:rPr>
              <a:t>ağır olan kesilir.</a:t>
            </a:r>
          </a:p>
        </p:txBody>
      </p:sp>
      <p:sp>
        <p:nvSpPr>
          <p:cNvPr id="8"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VERGİ CEZALARINA İLİŞKİN İŞLEMLER</a:t>
            </a:r>
            <a:endParaRPr lang="tr-TR" sz="2800" dirty="0">
              <a:latin typeface="Calibri" panose="020F0502020204030204" pitchFamily="34" charset="0"/>
            </a:endParaRPr>
          </a:p>
        </p:txBody>
      </p:sp>
    </p:spTree>
    <p:extLst>
      <p:ext uri="{BB962C8B-B14F-4D97-AF65-F5344CB8AC3E}">
        <p14:creationId xmlns:p14="http://schemas.microsoft.com/office/powerpoint/2010/main" val="147359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18</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VERGİ CEZALARINA İLİŞKİN İŞLEMLER</a:t>
            </a:r>
            <a:endParaRPr lang="tr-TR" sz="2800" dirty="0">
              <a:latin typeface="Calibri" panose="020F0502020204030204" pitchFamily="34" charset="0"/>
            </a:endParaRPr>
          </a:p>
        </p:txBody>
      </p:sp>
      <p:sp>
        <p:nvSpPr>
          <p:cNvPr id="22" name="Yuvarlatılmış Dikdörtgen 21"/>
          <p:cNvSpPr/>
          <p:nvPr/>
        </p:nvSpPr>
        <p:spPr>
          <a:xfrm>
            <a:off x="183250" y="1984424"/>
            <a:ext cx="1577669" cy="2733327"/>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1800" dirty="0" smtClean="0">
                <a:latin typeface="Calibri" panose="020F0502020204030204" pitchFamily="34" charset="0"/>
              </a:rPr>
              <a:t>%20 Oranında Vergi Zıyaı Cezası Kesilmesine İlişkin Şartları </a:t>
            </a:r>
            <a:r>
              <a:rPr lang="tr-TR" sz="2000" u="sng" dirty="0" err="1" smtClean="0">
                <a:solidFill>
                  <a:srgbClr val="FF0000"/>
                </a:solidFill>
                <a:latin typeface="Calibri" panose="020F0502020204030204" pitchFamily="34" charset="0"/>
              </a:rPr>
              <a:t>TAŞIMAYAN</a:t>
            </a:r>
            <a:r>
              <a:rPr lang="tr-TR" sz="1800" dirty="0" err="1" smtClean="0">
                <a:latin typeface="Calibri" panose="020F0502020204030204" pitchFamily="34" charset="0"/>
              </a:rPr>
              <a:t>Mükellefler</a:t>
            </a:r>
            <a:endParaRPr lang="tr-TR" sz="1800" dirty="0">
              <a:latin typeface="Calibri" panose="020F0502020204030204" pitchFamily="34" charset="0"/>
            </a:endParaRPr>
          </a:p>
        </p:txBody>
      </p:sp>
      <p:sp>
        <p:nvSpPr>
          <p:cNvPr id="32" name="Yuvarlatılmış Dikdörtgen 31"/>
          <p:cNvSpPr/>
          <p:nvPr/>
        </p:nvSpPr>
        <p:spPr>
          <a:xfrm>
            <a:off x="2124001" y="4365104"/>
            <a:ext cx="9208640" cy="2232248"/>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dirty="0" smtClean="0">
                <a:solidFill>
                  <a:schemeClr val="tx1"/>
                </a:solidFill>
                <a:latin typeface="Calibri" panose="020F0502020204030204" pitchFamily="34" charset="0"/>
              </a:rPr>
              <a:t>%20 oranında vergi zıyaı cezası ile iki kat usulsüzlük cezasının karşılaştırılması sonucunda, daha ağır olması nedeniyle </a:t>
            </a:r>
            <a:r>
              <a:rPr lang="tr-TR" sz="1600" u="sng" dirty="0" smtClean="0">
                <a:solidFill>
                  <a:schemeClr val="tx1"/>
                </a:solidFill>
                <a:latin typeface="Calibri" panose="020F0502020204030204" pitchFamily="34" charset="0"/>
              </a:rPr>
              <a:t>haklarında usulsüzlük cezası uygulanmış olanların, izahın yapıldığı tarihten itibaren 15 gün içinde beyan edilen vergi ve izah zammını, ödememeleri ya da kısmen ödemeleri halinde; </a:t>
            </a:r>
            <a:r>
              <a:rPr lang="tr-TR" sz="1600" dirty="0" smtClean="0">
                <a:solidFill>
                  <a:schemeClr val="tx1"/>
                </a:solidFill>
                <a:latin typeface="Calibri" panose="020F0502020204030204" pitchFamily="34" charset="0"/>
              </a:rPr>
              <a:t>tahakkuk işlem türünün değiştirilmesi, vadenin bir aya tamamlanması ve izah zammının gecikme faizine </a:t>
            </a:r>
            <a:r>
              <a:rPr lang="tr-TR" sz="1600" dirty="0" err="1" smtClean="0">
                <a:solidFill>
                  <a:schemeClr val="tx1"/>
                </a:solidFill>
                <a:latin typeface="Calibri" panose="020F0502020204030204" pitchFamily="34" charset="0"/>
              </a:rPr>
              <a:t>dönüştülmesi</a:t>
            </a:r>
            <a:r>
              <a:rPr lang="tr-TR" sz="1600" dirty="0" smtClean="0">
                <a:solidFill>
                  <a:schemeClr val="tx1"/>
                </a:solidFill>
                <a:latin typeface="Calibri" panose="020F0502020204030204" pitchFamily="34" charset="0"/>
              </a:rPr>
              <a:t> işlemlerinin yanı sıra </a:t>
            </a:r>
            <a:r>
              <a:rPr lang="tr-TR" sz="1800" dirty="0" smtClean="0">
                <a:solidFill>
                  <a:srgbClr val="C00000"/>
                </a:solidFill>
                <a:latin typeface="Calibri" panose="020F0502020204030204" pitchFamily="34" charset="0"/>
              </a:rPr>
              <a:t>iki kat usulsüzlük cezası, vergi incelemesine başlanılmadan veya takdir komisyonuna sevk edilmeden önce verilmiş beyannameler için %50 oranında vergi zıyaı cezası ile karşılaştırılır</a:t>
            </a:r>
            <a:r>
              <a:rPr lang="tr-TR" sz="1600" dirty="0" smtClean="0">
                <a:solidFill>
                  <a:schemeClr val="tx1"/>
                </a:solidFill>
                <a:latin typeface="Calibri" panose="020F0502020204030204" pitchFamily="34" charset="0"/>
              </a:rPr>
              <a:t>, </a:t>
            </a:r>
            <a:r>
              <a:rPr lang="tr-TR" sz="1600" u="sng" dirty="0" smtClean="0">
                <a:solidFill>
                  <a:schemeClr val="tx1"/>
                </a:solidFill>
                <a:latin typeface="Calibri" panose="020F0502020204030204" pitchFamily="34" charset="0"/>
              </a:rPr>
              <a:t>vergi zıyaı cezasının ağır olması halinde daha önce kesilmiş bulunan usulsüzlük cezası terkin edilerek %50 oranında vergi zıyaı cezası kesilir.</a:t>
            </a:r>
            <a:endParaRPr lang="tr-TR" sz="1600" u="sng" dirty="0">
              <a:solidFill>
                <a:schemeClr val="tx1"/>
              </a:solidFill>
              <a:latin typeface="Calibri" panose="020F0502020204030204" pitchFamily="34" charset="0"/>
            </a:endParaRPr>
          </a:p>
        </p:txBody>
      </p:sp>
      <p:sp>
        <p:nvSpPr>
          <p:cNvPr id="21" name="Yuvarlatılmış Dikdörtgen 20"/>
          <p:cNvSpPr/>
          <p:nvPr/>
        </p:nvSpPr>
        <p:spPr>
          <a:xfrm>
            <a:off x="2169224" y="704787"/>
            <a:ext cx="9163417" cy="1572086"/>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dirty="0" smtClean="0">
                <a:solidFill>
                  <a:schemeClr val="tx1"/>
                </a:solidFill>
                <a:latin typeface="Calibri" panose="020F0502020204030204" pitchFamily="34" charset="0"/>
              </a:rPr>
              <a:t>%20 oranında vergi zıyaı cezasının kesilmesine ilişkin şartları taşımayan mükelleflerin, haklarında yapılan </a:t>
            </a:r>
            <a:r>
              <a:rPr lang="tr-TR" sz="1600" u="sng" dirty="0" smtClean="0">
                <a:solidFill>
                  <a:schemeClr val="tx1"/>
                </a:solidFill>
                <a:latin typeface="Calibri" panose="020F0502020204030204" pitchFamily="34" charset="0"/>
              </a:rPr>
              <a:t>ön tespitte yer alan konuya ilişkin beyannamelerini vergi incelemesine başlanılmadan veya takdir komisyonuna sevk edilmeden vermesi durumunda</a:t>
            </a:r>
            <a:r>
              <a:rPr lang="tr-TR" sz="1600" dirty="0" smtClean="0">
                <a:solidFill>
                  <a:schemeClr val="tx1"/>
                </a:solidFill>
                <a:latin typeface="Calibri" panose="020F0502020204030204" pitchFamily="34" charset="0"/>
              </a:rPr>
              <a:t>, </a:t>
            </a:r>
            <a:r>
              <a:rPr lang="tr-TR" sz="1800" dirty="0" smtClean="0">
                <a:solidFill>
                  <a:srgbClr val="C00000"/>
                </a:solidFill>
                <a:latin typeface="Calibri" panose="020F0502020204030204" pitchFamily="34" charset="0"/>
              </a:rPr>
              <a:t>%50 oranında vergi zıyaı cezası esas alınmak suretiyle</a:t>
            </a:r>
            <a:r>
              <a:rPr lang="tr-TR" sz="1600" dirty="0" smtClean="0">
                <a:solidFill>
                  <a:schemeClr val="tx1"/>
                </a:solidFill>
                <a:latin typeface="Calibri" panose="020F0502020204030204" pitchFamily="34" charset="0"/>
              </a:rPr>
              <a:t>, ön tespite konu vergiye ilişkin beyannamenin; düzeltme beyannamesi olup olmadığı ve elektronik ortamda verilme yükümlülüğünün bulunup bulunmadığı hususları dikkate alınarak gerekli işlemler yapılır.</a:t>
            </a:r>
            <a:endParaRPr lang="tr-TR" sz="1600" dirty="0">
              <a:solidFill>
                <a:schemeClr val="tx1"/>
              </a:solidFill>
              <a:latin typeface="Calibri" panose="020F0502020204030204" pitchFamily="34" charset="0"/>
            </a:endParaRPr>
          </a:p>
        </p:txBody>
      </p:sp>
      <p:sp>
        <p:nvSpPr>
          <p:cNvPr id="19" name="Yuvarlatılmış Dikdörtgen 18"/>
          <p:cNvSpPr/>
          <p:nvPr/>
        </p:nvSpPr>
        <p:spPr>
          <a:xfrm>
            <a:off x="2176063" y="2499392"/>
            <a:ext cx="9156578" cy="1703379"/>
          </a:xfrm>
          <a:prstGeom prst="roundRect">
            <a:avLst/>
          </a:prstGeom>
          <a:gradFill flip="none" rotWithShape="1">
            <a:gsLst>
              <a:gs pos="0">
                <a:srgbClr val="D24A4A">
                  <a:tint val="66000"/>
                  <a:satMod val="160000"/>
                </a:srgbClr>
              </a:gs>
              <a:gs pos="50000">
                <a:srgbClr val="D24A4A">
                  <a:tint val="44500"/>
                  <a:satMod val="160000"/>
                </a:srgbClr>
              </a:gs>
              <a:gs pos="100000">
                <a:srgbClr val="D24A4A">
                  <a:tint val="23500"/>
                  <a:satMod val="160000"/>
                </a:srgbClr>
              </a:gs>
            </a:gsLst>
            <a:lin ang="2700000" scaled="1"/>
            <a:tileRect/>
          </a:gradFill>
          <a:ln>
            <a:solidFill>
              <a:srgbClr val="D24A4A"/>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dirty="0" smtClean="0">
                <a:solidFill>
                  <a:schemeClr val="tx1"/>
                </a:solidFill>
                <a:latin typeface="Calibri" panose="020F0502020204030204" pitchFamily="34" charset="0"/>
              </a:rPr>
              <a:t>Haklarında %20 oranında vergi zıyaı cezası uygulanmış olanların, izahın yapıldığı tarihten itibaren </a:t>
            </a:r>
            <a:r>
              <a:rPr lang="tr-TR" sz="1600" u="sng" dirty="0" smtClean="0">
                <a:solidFill>
                  <a:schemeClr val="tx1"/>
                </a:solidFill>
                <a:latin typeface="Calibri" panose="020F0502020204030204" pitchFamily="34" charset="0"/>
              </a:rPr>
              <a:t>15 gün içinde beyan edilen vergi ve izah zammını, ödememeleri ya da kısmen ödemeleri halinde</a:t>
            </a:r>
            <a:r>
              <a:rPr lang="tr-TR" sz="1600" dirty="0" smtClean="0">
                <a:solidFill>
                  <a:schemeClr val="tx1"/>
                </a:solidFill>
                <a:latin typeface="Calibri" panose="020F0502020204030204" pitchFamily="34" charset="0"/>
              </a:rPr>
              <a:t>; tahakkuk ve tahsilat işleminin düzeltilmesinde, </a:t>
            </a:r>
            <a:r>
              <a:rPr lang="tr-TR" sz="1800" dirty="0" smtClean="0">
                <a:solidFill>
                  <a:srgbClr val="C00000"/>
                </a:solidFill>
                <a:latin typeface="Calibri" panose="020F0502020204030204" pitchFamily="34" charset="0"/>
              </a:rPr>
              <a:t>tahakkuk işlem türünün değiştirilmesi</a:t>
            </a:r>
            <a:r>
              <a:rPr lang="tr-TR" sz="1800" dirty="0" smtClean="0">
                <a:solidFill>
                  <a:schemeClr val="tx1"/>
                </a:solidFill>
                <a:latin typeface="Calibri" panose="020F0502020204030204" pitchFamily="34" charset="0"/>
              </a:rPr>
              <a:t>, </a:t>
            </a:r>
            <a:r>
              <a:rPr lang="tr-TR" sz="1800" dirty="0" smtClean="0">
                <a:solidFill>
                  <a:srgbClr val="C00000"/>
                </a:solidFill>
                <a:latin typeface="Calibri" panose="020F0502020204030204" pitchFamily="34" charset="0"/>
              </a:rPr>
              <a:t>vadenin bir aya tamamlanması </a:t>
            </a:r>
            <a:r>
              <a:rPr lang="tr-TR" sz="1800" dirty="0" smtClean="0">
                <a:solidFill>
                  <a:schemeClr val="tx1"/>
                </a:solidFill>
                <a:latin typeface="Calibri" panose="020F0502020204030204" pitchFamily="34" charset="0"/>
              </a:rPr>
              <a:t>ve </a:t>
            </a:r>
            <a:r>
              <a:rPr lang="tr-TR" sz="1800" dirty="0" smtClean="0">
                <a:solidFill>
                  <a:srgbClr val="C00000"/>
                </a:solidFill>
                <a:latin typeface="Calibri" panose="020F0502020204030204" pitchFamily="34" charset="0"/>
              </a:rPr>
              <a:t>izah zammının gecikme faizine dönüştürülmesi</a:t>
            </a:r>
            <a:r>
              <a:rPr lang="tr-TR" sz="1600" dirty="0" smtClean="0">
                <a:solidFill>
                  <a:srgbClr val="C00000"/>
                </a:solidFill>
                <a:latin typeface="Calibri" panose="020F0502020204030204" pitchFamily="34" charset="0"/>
              </a:rPr>
              <a:t> </a:t>
            </a:r>
            <a:r>
              <a:rPr lang="tr-TR" sz="1600" dirty="0" smtClean="0">
                <a:solidFill>
                  <a:schemeClr val="tx1"/>
                </a:solidFill>
                <a:latin typeface="Calibri" panose="020F0502020204030204" pitchFamily="34" charset="0"/>
              </a:rPr>
              <a:t>işlemi yapılır. Ayrıca, </a:t>
            </a:r>
            <a:r>
              <a:rPr lang="tr-TR" sz="1600" u="sng" dirty="0" smtClean="0">
                <a:solidFill>
                  <a:schemeClr val="tx1"/>
                </a:solidFill>
                <a:latin typeface="Calibri" panose="020F0502020204030204" pitchFamily="34" charset="0"/>
              </a:rPr>
              <a:t>vergi zıyaı cezası, vergi incelemesine başlanılmadan veya takdir komisyonuna sevk edilmeden önce verilmiş beyannameler için </a:t>
            </a:r>
            <a:r>
              <a:rPr lang="tr-TR" sz="1800" u="sng" dirty="0" smtClean="0">
                <a:solidFill>
                  <a:srgbClr val="C00000"/>
                </a:solidFill>
                <a:latin typeface="Calibri" panose="020F0502020204030204" pitchFamily="34" charset="0"/>
              </a:rPr>
              <a:t>%50 oranı</a:t>
            </a:r>
            <a:r>
              <a:rPr lang="tr-TR" sz="1600" u="sng" dirty="0" smtClean="0">
                <a:solidFill>
                  <a:schemeClr val="tx1"/>
                </a:solidFill>
                <a:latin typeface="Calibri" panose="020F0502020204030204" pitchFamily="34" charset="0"/>
              </a:rPr>
              <a:t> </a:t>
            </a:r>
            <a:r>
              <a:rPr lang="tr-TR" sz="1600" u="sng" dirty="0">
                <a:solidFill>
                  <a:schemeClr val="tx1"/>
                </a:solidFill>
                <a:latin typeface="Calibri" panose="020F0502020204030204" pitchFamily="34" charset="0"/>
              </a:rPr>
              <a:t>e</a:t>
            </a:r>
            <a:r>
              <a:rPr lang="tr-TR" sz="1600" u="sng" dirty="0" smtClean="0">
                <a:solidFill>
                  <a:schemeClr val="tx1"/>
                </a:solidFill>
                <a:latin typeface="Calibri" panose="020F0502020204030204" pitchFamily="34" charset="0"/>
              </a:rPr>
              <a:t>sas alınarak ikmal edilir.</a:t>
            </a:r>
            <a:endParaRPr lang="tr-TR" sz="1600" u="sng" dirty="0">
              <a:solidFill>
                <a:schemeClr val="tx1"/>
              </a:solidFill>
              <a:latin typeface="Calibri" panose="020F0502020204030204" pitchFamily="34" charset="0"/>
            </a:endParaRPr>
          </a:p>
        </p:txBody>
      </p:sp>
      <p:cxnSp>
        <p:nvCxnSpPr>
          <p:cNvPr id="24" name="Düz Bağlayıcı 23"/>
          <p:cNvCxnSpPr/>
          <p:nvPr/>
        </p:nvCxnSpPr>
        <p:spPr>
          <a:xfrm>
            <a:off x="1909303" y="1844828"/>
            <a:ext cx="0" cy="36364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Line 23"/>
          <p:cNvSpPr/>
          <p:nvPr/>
        </p:nvSpPr>
        <p:spPr>
          <a:xfrm>
            <a:off x="1789316" y="3351082"/>
            <a:ext cx="120665" cy="5"/>
          </a:xfrm>
          <a:prstGeom prst="line">
            <a:avLst/>
          </a:prstGeom>
          <a:ln w="38100">
            <a:solidFill>
              <a:srgbClr val="C00000"/>
            </a:solidFill>
            <a:round/>
          </a:ln>
        </p:spPr>
      </p:sp>
      <p:sp>
        <p:nvSpPr>
          <p:cNvPr id="27" name="Line 23"/>
          <p:cNvSpPr/>
          <p:nvPr/>
        </p:nvSpPr>
        <p:spPr>
          <a:xfrm>
            <a:off x="1940661" y="1838807"/>
            <a:ext cx="214020" cy="5"/>
          </a:xfrm>
          <a:prstGeom prst="line">
            <a:avLst/>
          </a:prstGeom>
          <a:ln w="38100">
            <a:solidFill>
              <a:srgbClr val="C00000"/>
            </a:solidFill>
            <a:round/>
          </a:ln>
        </p:spPr>
      </p:sp>
      <p:sp>
        <p:nvSpPr>
          <p:cNvPr id="36" name="Line 23"/>
          <p:cNvSpPr/>
          <p:nvPr/>
        </p:nvSpPr>
        <p:spPr>
          <a:xfrm>
            <a:off x="1920940" y="5481223"/>
            <a:ext cx="214020" cy="5"/>
          </a:xfrm>
          <a:prstGeom prst="line">
            <a:avLst/>
          </a:prstGeom>
          <a:ln w="38100">
            <a:solidFill>
              <a:srgbClr val="C00000"/>
            </a:solidFill>
            <a:round/>
          </a:ln>
        </p:spPr>
      </p:sp>
      <p:sp>
        <p:nvSpPr>
          <p:cNvPr id="37" name="Line 23"/>
          <p:cNvSpPr/>
          <p:nvPr/>
        </p:nvSpPr>
        <p:spPr>
          <a:xfrm>
            <a:off x="1919899" y="3351087"/>
            <a:ext cx="214020" cy="5"/>
          </a:xfrm>
          <a:prstGeom prst="line">
            <a:avLst/>
          </a:prstGeom>
          <a:ln w="38100">
            <a:solidFill>
              <a:srgbClr val="C00000"/>
            </a:solidFill>
            <a:round/>
          </a:ln>
        </p:spPr>
      </p:sp>
    </p:spTree>
    <p:extLst>
      <p:ext uri="{BB962C8B-B14F-4D97-AF65-F5344CB8AC3E}">
        <p14:creationId xmlns:p14="http://schemas.microsoft.com/office/powerpoint/2010/main" val="4109708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EF8F435F-85E8-4E88-BA33-C811078E8D0B}" type="slidenum">
              <a:rPr lang="tr-TR" smtClean="0"/>
              <a:pPr>
                <a:defRPr/>
              </a:pPr>
              <a:t>19</a:t>
            </a:fld>
            <a:endParaRPr lang="tr-TR"/>
          </a:p>
        </p:txBody>
      </p:sp>
      <p:graphicFrame>
        <p:nvGraphicFramePr>
          <p:cNvPr id="5" name="Tablo 4"/>
          <p:cNvGraphicFramePr>
            <a:graphicFrameLocks noGrp="1"/>
          </p:cNvGraphicFramePr>
          <p:nvPr>
            <p:extLst>
              <p:ext uri="{D42A27DB-BD31-4B8C-83A1-F6EECF244321}">
                <p14:modId xmlns:p14="http://schemas.microsoft.com/office/powerpoint/2010/main" val="380594103"/>
              </p:ext>
            </p:extLst>
          </p:nvPr>
        </p:nvGraphicFramePr>
        <p:xfrm>
          <a:off x="539462" y="836713"/>
          <a:ext cx="10714091" cy="3672406"/>
        </p:xfrm>
        <a:graphic>
          <a:graphicData uri="http://schemas.openxmlformats.org/drawingml/2006/table">
            <a:tbl>
              <a:tblPr>
                <a:tableStyleId>{5C22544A-7EE6-4342-B048-85BDC9FD1C3A}</a:tableStyleId>
              </a:tblPr>
              <a:tblGrid>
                <a:gridCol w="2448272"/>
                <a:gridCol w="1885400"/>
                <a:gridCol w="1426968"/>
                <a:gridCol w="1766051"/>
                <a:gridCol w="3187400"/>
              </a:tblGrid>
              <a:tr h="443310">
                <a:tc gridSpan="5">
                  <a:txBody>
                    <a:bodyPr/>
                    <a:lstStyle/>
                    <a:p>
                      <a:pPr algn="ctr" fontAlgn="ctr"/>
                      <a:r>
                        <a:rPr lang="tr-TR" sz="2000" b="1" u="none" strike="noStrike" dirty="0">
                          <a:effectLst/>
                          <a:latin typeface="Calibri" panose="020F0502020204030204" pitchFamily="34" charset="0"/>
                        </a:rPr>
                        <a:t>%20 Oranında Vergi </a:t>
                      </a:r>
                      <a:r>
                        <a:rPr lang="tr-TR" sz="2000" b="1" u="none" strike="noStrike" dirty="0" smtClean="0">
                          <a:effectLst/>
                          <a:latin typeface="Calibri" panose="020F0502020204030204" pitchFamily="34" charset="0"/>
                        </a:rPr>
                        <a:t>Zıyaı </a:t>
                      </a:r>
                      <a:r>
                        <a:rPr lang="tr-TR" sz="2000" b="1" u="none" strike="noStrike" dirty="0">
                          <a:effectLst/>
                          <a:latin typeface="Calibri" panose="020F0502020204030204" pitchFamily="34" charset="0"/>
                        </a:rPr>
                        <a:t>Cezası Kesilmesine İlişkin Şartları Taşımayan Mükellefler</a:t>
                      </a:r>
                      <a:endParaRPr lang="tr-TR" sz="20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8100000" scaled="1"/>
                      <a:tileRect/>
                    </a:gra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4871">
                <a:tc>
                  <a:txBody>
                    <a:bodyPr/>
                    <a:lstStyle/>
                    <a:p>
                      <a:pPr algn="l" fontAlgn="b"/>
                      <a:r>
                        <a:rPr lang="tr-TR" sz="800" u="none" strike="noStrike" dirty="0">
                          <a:effectLst/>
                          <a:latin typeface="Calibri" panose="020F0502020204030204" pitchFamily="34" charset="0"/>
                        </a:rPr>
                        <a:t> </a:t>
                      </a:r>
                      <a:endParaRPr lang="tr-TR" sz="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fontAlgn="ctr"/>
                      <a:r>
                        <a:rPr lang="tr-TR" sz="800" u="none" strike="noStrike" dirty="0">
                          <a:effectLst/>
                          <a:latin typeface="Calibri" panose="020F0502020204030204" pitchFamily="34" charset="0"/>
                        </a:rPr>
                        <a:t> </a:t>
                      </a:r>
                      <a:endParaRPr lang="tr-TR" sz="8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r>
              <a:tr h="666539">
                <a:tc>
                  <a:txBody>
                    <a:bodyPr/>
                    <a:lstStyle/>
                    <a:p>
                      <a:pPr algn="ctr" fontAlgn="ctr"/>
                      <a:r>
                        <a:rPr lang="tr-TR" sz="1400" b="1" u="none" strike="noStrike" dirty="0">
                          <a:effectLst/>
                          <a:latin typeface="Calibri" panose="020F0502020204030204" pitchFamily="34" charset="0"/>
                        </a:rPr>
                        <a:t>DURUM</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tcPr>
                </a:tc>
                <a:tc>
                  <a:txBody>
                    <a:bodyPr/>
                    <a:lstStyle/>
                    <a:p>
                      <a:pPr algn="ctr" fontAlgn="ctr"/>
                      <a:r>
                        <a:rPr lang="tr-TR" sz="1400" b="1" u="none" strike="noStrike" dirty="0">
                          <a:effectLst/>
                          <a:latin typeface="Calibri" panose="020F0502020204030204" pitchFamily="34" charset="0"/>
                        </a:rPr>
                        <a:t>Mükellef/Mükellef değil</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tcPr>
                </a:tc>
                <a:tc>
                  <a:txBody>
                    <a:bodyPr/>
                    <a:lstStyle/>
                    <a:p>
                      <a:pPr algn="ctr" fontAlgn="ctr"/>
                      <a:r>
                        <a:rPr lang="tr-TR" sz="1400" b="1" u="none" strike="noStrike" dirty="0">
                          <a:effectLst/>
                          <a:latin typeface="Calibri" panose="020F0502020204030204" pitchFamily="34" charset="0"/>
                        </a:rPr>
                        <a:t>Beyanname Vermiş/Vermemiş</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tcPr>
                </a:tc>
                <a:tc>
                  <a:txBody>
                    <a:bodyPr/>
                    <a:lstStyle/>
                    <a:p>
                      <a:pPr algn="ctr" fontAlgn="ctr"/>
                      <a:r>
                        <a:rPr lang="tr-TR" sz="1400" b="1" u="none" strike="noStrike" dirty="0">
                          <a:effectLst/>
                          <a:latin typeface="Calibri" panose="020F0502020204030204" pitchFamily="34" charset="0"/>
                        </a:rPr>
                        <a:t>Elektronik Ortamda</a:t>
                      </a:r>
                      <a:br>
                        <a:rPr lang="tr-TR" sz="1400" b="1" u="none" strike="noStrike" dirty="0">
                          <a:effectLst/>
                          <a:latin typeface="Calibri" panose="020F0502020204030204" pitchFamily="34" charset="0"/>
                        </a:rPr>
                      </a:br>
                      <a:r>
                        <a:rPr lang="tr-TR" sz="1400" b="1" u="none" strike="noStrike" dirty="0">
                          <a:effectLst/>
                          <a:latin typeface="Calibri" panose="020F0502020204030204" pitchFamily="34" charset="0"/>
                        </a:rPr>
                        <a:t> Beyan Verme Zorunluluğu</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tcPr>
                </a:tc>
                <a:tc>
                  <a:txBody>
                    <a:bodyPr/>
                    <a:lstStyle/>
                    <a:p>
                      <a:pPr algn="ctr" fontAlgn="ctr"/>
                      <a:r>
                        <a:rPr lang="tr-TR" sz="1400" b="1" u="none" strike="noStrike" dirty="0">
                          <a:effectLst/>
                          <a:latin typeface="Calibri" panose="020F0502020204030204" pitchFamily="34" charset="0"/>
                        </a:rPr>
                        <a:t>Vergi </a:t>
                      </a:r>
                      <a:r>
                        <a:rPr lang="tr-TR" sz="1400" b="1" u="none" strike="noStrike" dirty="0" smtClean="0">
                          <a:effectLst/>
                          <a:latin typeface="Calibri" panose="020F0502020204030204" pitchFamily="34" charset="0"/>
                        </a:rPr>
                        <a:t>Zıyaı </a:t>
                      </a:r>
                      <a:r>
                        <a:rPr lang="tr-TR" sz="1400" b="1" u="none" strike="noStrike" dirty="0">
                          <a:effectLst/>
                          <a:latin typeface="Calibri" panose="020F0502020204030204" pitchFamily="34" charset="0"/>
                        </a:rPr>
                        <a:t>Cezası</a:t>
                      </a:r>
                      <a:endParaRPr lang="tr-TR"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tcPr>
                </a:tc>
              </a:tr>
              <a:tr h="228695">
                <a:tc rowSpan="4">
                  <a:txBody>
                    <a:bodyPr/>
                    <a:lstStyle/>
                    <a:p>
                      <a:pPr algn="ctr" fontAlgn="ctr"/>
                      <a:r>
                        <a:rPr lang="tr-TR" sz="1400" u="none" strike="noStrike" dirty="0">
                          <a:effectLst/>
                          <a:latin typeface="Calibri" panose="020F0502020204030204" pitchFamily="34" charset="0"/>
                        </a:rPr>
                        <a:t>Haklarında yapılan ön tespitte yer alan konuya ilişkin beyannamelerini vergi incelemesine başlanılmadan veya </a:t>
                      </a:r>
                      <a:r>
                        <a:rPr lang="tr-TR" sz="1400" u="none" strike="noStrike" dirty="0" smtClean="0">
                          <a:effectLst/>
                          <a:latin typeface="Calibri" panose="020F0502020204030204" pitchFamily="34" charset="0"/>
                        </a:rPr>
                        <a:t>takdir </a:t>
                      </a:r>
                      <a:r>
                        <a:rPr lang="tr-TR" sz="1400" u="none" strike="noStrike" dirty="0">
                          <a:effectLst/>
                          <a:latin typeface="Calibri" panose="020F0502020204030204" pitchFamily="34" charset="0"/>
                        </a:rPr>
                        <a:t>komisyonuna sevk </a:t>
                      </a:r>
                      <a:r>
                        <a:rPr lang="tr-TR" sz="1400" u="none" strike="noStrike" dirty="0" smtClean="0">
                          <a:effectLst/>
                          <a:latin typeface="Calibri" panose="020F0502020204030204" pitchFamily="34" charset="0"/>
                        </a:rPr>
                        <a:t>edilmeden </a:t>
                      </a:r>
                      <a:r>
                        <a:rPr lang="tr-TR" sz="1400" u="none" strike="noStrike" dirty="0">
                          <a:effectLst/>
                          <a:latin typeface="Calibri" panose="020F0502020204030204" pitchFamily="34" charset="0"/>
                        </a:rPr>
                        <a:t>verenler</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Mükellef değil</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 </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 </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Oranında </a:t>
                      </a:r>
                      <a:r>
                        <a:rPr lang="tr-TR" sz="1400" u="none" strike="noStrike" dirty="0" smtClean="0">
                          <a:effectLst/>
                          <a:latin typeface="Calibri" panose="020F0502020204030204" pitchFamily="34" charset="0"/>
                        </a:rPr>
                        <a:t>KESİLİR</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95">
                <a:tc vMerge="1">
                  <a:txBody>
                    <a:bodyPr/>
                    <a:lstStyle/>
                    <a:p>
                      <a:endParaRPr lang="tr-TR"/>
                    </a:p>
                  </a:txBody>
                  <a:tcPr/>
                </a:tc>
                <a:tc rowSpan="3">
                  <a:txBody>
                    <a:bodyPr/>
                    <a:lstStyle/>
                    <a:p>
                      <a:pPr algn="ctr" fontAlgn="ctr"/>
                      <a:r>
                        <a:rPr lang="tr-TR" sz="1400" u="none" strike="noStrike" dirty="0">
                          <a:effectLst/>
                          <a:latin typeface="Calibri" panose="020F0502020204030204" pitchFamily="34" charset="0"/>
                        </a:rPr>
                        <a:t>Mükellef</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a:effectLst/>
                          <a:latin typeface="Calibri" panose="020F0502020204030204" pitchFamily="34" charset="0"/>
                        </a:rPr>
                        <a:t>Beyanname Vermiş</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a:effectLst/>
                          <a:latin typeface="Calibri" panose="020F0502020204030204" pitchFamily="34" charset="0"/>
                        </a:rPr>
                        <a:t> </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a:t>
                      </a:r>
                      <a:r>
                        <a:rPr lang="tr-TR" sz="1400" u="none" strike="noStrike" dirty="0" smtClean="0">
                          <a:effectLst/>
                          <a:latin typeface="Calibri" panose="020F0502020204030204" pitchFamily="34" charset="0"/>
                        </a:rPr>
                        <a:t>Oranında</a:t>
                      </a:r>
                      <a:r>
                        <a:rPr lang="tr-TR" sz="1400" u="none" strike="noStrike" baseline="0" dirty="0" smtClean="0">
                          <a:effectLst/>
                          <a:latin typeface="Calibri" panose="020F0502020204030204" pitchFamily="34" charset="0"/>
                        </a:rPr>
                        <a:t> </a:t>
                      </a:r>
                      <a:r>
                        <a:rPr lang="tr-TR" sz="1400" u="none" strike="noStrike" dirty="0" smtClean="0">
                          <a:effectLst/>
                          <a:latin typeface="Calibri" panose="020F0502020204030204" pitchFamily="34" charset="0"/>
                        </a:rPr>
                        <a:t>KESİLİR</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32">
                <a:tc vMerge="1">
                  <a:txBody>
                    <a:bodyPr/>
                    <a:lstStyle/>
                    <a:p>
                      <a:endParaRPr lang="tr-TR"/>
                    </a:p>
                  </a:txBody>
                  <a:tcPr/>
                </a:tc>
                <a:tc vMerge="1">
                  <a:txBody>
                    <a:bodyPr/>
                    <a:lstStyle/>
                    <a:p>
                      <a:endParaRPr lang="tr-TR"/>
                    </a:p>
                  </a:txBody>
                  <a:tcPr/>
                </a:tc>
                <a:tc rowSpan="2">
                  <a:txBody>
                    <a:bodyPr/>
                    <a:lstStyle/>
                    <a:p>
                      <a:pPr algn="ctr" fontAlgn="ctr"/>
                      <a:r>
                        <a:rPr lang="tr-TR" sz="1400" u="none" strike="noStrike" dirty="0">
                          <a:effectLst/>
                          <a:latin typeface="Calibri" panose="020F0502020204030204" pitchFamily="34" charset="0"/>
                        </a:rPr>
                        <a:t>Beyanname Vermemiş</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a:effectLst/>
                          <a:latin typeface="Calibri" panose="020F0502020204030204" pitchFamily="34" charset="0"/>
                        </a:rPr>
                        <a:t>E-beyan zorunlu</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a:t>
                      </a:r>
                      <a:r>
                        <a:rPr lang="tr-TR" sz="1400" u="none" strike="noStrike" dirty="0" smtClean="0">
                          <a:effectLst/>
                          <a:latin typeface="Calibri" panose="020F0502020204030204" pitchFamily="34" charset="0"/>
                        </a:rPr>
                        <a:t>Oranında</a:t>
                      </a:r>
                      <a:r>
                        <a:rPr lang="tr-TR" sz="1400" u="none" strike="noStrike" baseline="0" dirty="0" smtClean="0">
                          <a:effectLst/>
                          <a:latin typeface="Calibri" panose="020F0502020204030204" pitchFamily="34" charset="0"/>
                        </a:rPr>
                        <a:t> </a:t>
                      </a:r>
                      <a:r>
                        <a:rPr lang="tr-TR" sz="1400" u="none" strike="noStrike" dirty="0" smtClean="0">
                          <a:effectLst/>
                          <a:latin typeface="Calibri" panose="020F0502020204030204" pitchFamily="34" charset="0"/>
                        </a:rPr>
                        <a:t>KESİLİR</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4982">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400" u="none" strike="noStrike">
                          <a:effectLst/>
                          <a:latin typeface="Calibri" panose="020F0502020204030204" pitchFamily="34" charset="0"/>
                        </a:rPr>
                        <a:t>E-beyan zorunlu değil</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smtClean="0">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3616">
                <a:tc rowSpan="4">
                  <a:txBody>
                    <a:bodyPr/>
                    <a:lstStyle/>
                    <a:p>
                      <a:pPr algn="ctr" fontAlgn="ctr"/>
                      <a:r>
                        <a:rPr lang="tr-TR" sz="1400" u="none" strike="noStrike" dirty="0">
                          <a:effectLst/>
                          <a:latin typeface="Calibri" panose="020F0502020204030204" pitchFamily="34" charset="0"/>
                        </a:rPr>
                        <a:t>%20 Oranında Vergi </a:t>
                      </a:r>
                      <a:r>
                        <a:rPr lang="tr-TR" sz="1400" u="none" strike="noStrike" dirty="0" smtClean="0">
                          <a:effectLst/>
                          <a:latin typeface="Calibri" panose="020F0502020204030204" pitchFamily="34" charset="0"/>
                        </a:rPr>
                        <a:t>Zıyaı </a:t>
                      </a:r>
                      <a:r>
                        <a:rPr lang="tr-TR" sz="1400" u="none" strike="noStrike" dirty="0">
                          <a:effectLst/>
                          <a:latin typeface="Calibri" panose="020F0502020204030204" pitchFamily="34" charset="0"/>
                        </a:rPr>
                        <a:t>Uygulanmış</a:t>
                      </a:r>
                      <a:br>
                        <a:rPr lang="tr-TR" sz="1400" u="none" strike="noStrike" dirty="0">
                          <a:effectLst/>
                          <a:latin typeface="Calibri" panose="020F0502020204030204" pitchFamily="34" charset="0"/>
                        </a:rPr>
                      </a:br>
                      <a:r>
                        <a:rPr lang="tr-TR" sz="1400" u="none" strike="noStrike" dirty="0">
                          <a:effectLst/>
                          <a:latin typeface="Calibri" panose="020F0502020204030204" pitchFamily="34" charset="0"/>
                        </a:rPr>
                        <a:t>15 gün içinde beyan edilen vergi ve izah zammı ödenmemiş/kısmen ödenmiş</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a:effectLst/>
                          <a:latin typeface="Calibri" panose="020F0502020204030204" pitchFamily="34" charset="0"/>
                        </a:rPr>
                        <a:t>Mükellef değil</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 </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 </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Oranına </a:t>
                      </a:r>
                      <a:r>
                        <a:rPr lang="tr-TR" sz="1400" u="none" strike="noStrike" dirty="0" smtClean="0">
                          <a:solidFill>
                            <a:srgbClr val="FF0000"/>
                          </a:solidFill>
                          <a:effectLst/>
                          <a:latin typeface="Calibri" panose="020F0502020204030204" pitchFamily="34" charset="0"/>
                        </a:rPr>
                        <a:t>İKMAL </a:t>
                      </a:r>
                      <a:r>
                        <a:rPr lang="tr-TR" sz="1400" u="none" strike="noStrike" dirty="0">
                          <a:solidFill>
                            <a:srgbClr val="FF0000"/>
                          </a:solidFill>
                          <a:effectLst/>
                          <a:latin typeface="Calibri" panose="020F0502020204030204" pitchFamily="34" charset="0"/>
                        </a:rPr>
                        <a:t>EDİLİR</a:t>
                      </a:r>
                      <a:endParaRPr lang="tr-TR" sz="14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95">
                <a:tc vMerge="1">
                  <a:txBody>
                    <a:bodyPr/>
                    <a:lstStyle/>
                    <a:p>
                      <a:endParaRPr lang="tr-TR"/>
                    </a:p>
                  </a:txBody>
                  <a:tcPr/>
                </a:tc>
                <a:tc rowSpan="3">
                  <a:txBody>
                    <a:bodyPr/>
                    <a:lstStyle/>
                    <a:p>
                      <a:pPr algn="ctr" fontAlgn="ctr"/>
                      <a:r>
                        <a:rPr lang="tr-TR" sz="1400" u="none" strike="noStrike">
                          <a:effectLst/>
                          <a:latin typeface="Calibri" panose="020F0502020204030204" pitchFamily="34" charset="0"/>
                        </a:rPr>
                        <a:t>Mükellef</a:t>
                      </a:r>
                      <a:endParaRPr lang="tr-TR" sz="1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Beyanname Vermiş</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 </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Oranında </a:t>
                      </a:r>
                      <a:r>
                        <a:rPr lang="tr-TR" sz="1400" u="none" strike="noStrike" dirty="0" smtClean="0">
                          <a:solidFill>
                            <a:srgbClr val="FF0000"/>
                          </a:solidFill>
                          <a:effectLst/>
                          <a:latin typeface="Calibri" panose="020F0502020204030204" pitchFamily="34" charset="0"/>
                        </a:rPr>
                        <a:t>İKMAL </a:t>
                      </a:r>
                      <a:r>
                        <a:rPr lang="tr-TR" sz="1400" u="none" strike="noStrike" dirty="0">
                          <a:solidFill>
                            <a:srgbClr val="FF0000"/>
                          </a:solidFill>
                          <a:effectLst/>
                          <a:latin typeface="Calibri" panose="020F0502020204030204" pitchFamily="34" charset="0"/>
                        </a:rPr>
                        <a:t>EDİLİR</a:t>
                      </a:r>
                      <a:endParaRPr lang="tr-TR" sz="14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95">
                <a:tc vMerge="1">
                  <a:txBody>
                    <a:bodyPr/>
                    <a:lstStyle/>
                    <a:p>
                      <a:endParaRPr lang="tr-TR"/>
                    </a:p>
                  </a:txBody>
                  <a:tcPr/>
                </a:tc>
                <a:tc vMerge="1">
                  <a:txBody>
                    <a:bodyPr/>
                    <a:lstStyle/>
                    <a:p>
                      <a:endParaRPr lang="tr-TR"/>
                    </a:p>
                  </a:txBody>
                  <a:tcPr/>
                </a:tc>
                <a:tc rowSpan="2">
                  <a:txBody>
                    <a:bodyPr/>
                    <a:lstStyle/>
                    <a:p>
                      <a:pPr algn="ctr" fontAlgn="ctr"/>
                      <a:r>
                        <a:rPr lang="tr-TR" sz="1400" u="none" strike="noStrike" dirty="0">
                          <a:effectLst/>
                          <a:latin typeface="Calibri" panose="020F0502020204030204" pitchFamily="34" charset="0"/>
                        </a:rPr>
                        <a:t>Beyanname Vermemiş</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E-beyan zorunlu</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a:effectLst/>
                          <a:latin typeface="Calibri" panose="020F0502020204030204" pitchFamily="34" charset="0"/>
                        </a:rPr>
                        <a:t>%50 </a:t>
                      </a:r>
                      <a:r>
                        <a:rPr lang="tr-TR" sz="1400" u="none" strike="noStrike" dirty="0" smtClean="0">
                          <a:effectLst/>
                          <a:latin typeface="Calibri" panose="020F0502020204030204" pitchFamily="34" charset="0"/>
                        </a:rPr>
                        <a:t>Oranında</a:t>
                      </a:r>
                      <a:r>
                        <a:rPr lang="tr-TR" sz="1400" u="none" strike="noStrike" baseline="0" dirty="0" smtClean="0">
                          <a:effectLst/>
                          <a:latin typeface="Calibri" panose="020F0502020204030204" pitchFamily="34" charset="0"/>
                        </a:rPr>
                        <a:t> </a:t>
                      </a:r>
                      <a:r>
                        <a:rPr lang="tr-TR" sz="1400" u="none" strike="noStrike" dirty="0" smtClean="0">
                          <a:solidFill>
                            <a:srgbClr val="FF0000"/>
                          </a:solidFill>
                          <a:effectLst/>
                          <a:latin typeface="Calibri" panose="020F0502020204030204" pitchFamily="34" charset="0"/>
                        </a:rPr>
                        <a:t>İKMAL </a:t>
                      </a:r>
                      <a:r>
                        <a:rPr lang="tr-TR" sz="1400" u="none" strike="noStrike" dirty="0">
                          <a:solidFill>
                            <a:srgbClr val="FF0000"/>
                          </a:solidFill>
                          <a:effectLst/>
                          <a:latin typeface="Calibri" panose="020F0502020204030204" pitchFamily="34" charset="0"/>
                        </a:rPr>
                        <a:t>EDİLİR</a:t>
                      </a:r>
                      <a:endParaRPr lang="tr-TR" sz="14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3376">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400" u="none" strike="noStrike" dirty="0">
                          <a:effectLst/>
                          <a:latin typeface="Calibri" panose="020F0502020204030204" pitchFamily="34" charset="0"/>
                        </a:rPr>
                        <a:t>E-beyan zorunlu değil</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tr-TR" sz="1400" u="none" strike="noStrike" dirty="0" smtClean="0">
                          <a:effectLst/>
                          <a:latin typeface="Calibri" panose="020F0502020204030204" pitchFamily="34" charset="0"/>
                        </a:rPr>
                        <a:t>*</a:t>
                      </a:r>
                      <a:endParaRPr lang="tr-TR"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Dikdörtgen 5"/>
          <p:cNvSpPr/>
          <p:nvPr/>
        </p:nvSpPr>
        <p:spPr>
          <a:xfrm>
            <a:off x="611833" y="5157192"/>
            <a:ext cx="10657184"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rgbClr val="FF0000"/>
                </a:solidFill>
                <a:latin typeface="Calibri" panose="020F0502020204030204" pitchFamily="34" charset="0"/>
              </a:rPr>
              <a:t>*</a:t>
            </a:r>
            <a:r>
              <a:rPr lang="tr-TR" sz="2000" dirty="0" smtClean="0">
                <a:solidFill>
                  <a:schemeClr val="tx1"/>
                </a:solidFill>
                <a:latin typeface="Calibri" panose="020F0502020204030204" pitchFamily="34" charset="0"/>
              </a:rPr>
              <a:t> %50 Vergi Z</a:t>
            </a:r>
            <a:r>
              <a:rPr lang="tr-TR" sz="2000" dirty="0">
                <a:solidFill>
                  <a:schemeClr val="tx1"/>
                </a:solidFill>
                <a:latin typeface="Calibri" panose="020F0502020204030204" pitchFamily="34" charset="0"/>
              </a:rPr>
              <a:t>ı</a:t>
            </a:r>
            <a:r>
              <a:rPr lang="tr-TR" sz="2000" dirty="0" smtClean="0">
                <a:solidFill>
                  <a:schemeClr val="tx1"/>
                </a:solidFill>
                <a:latin typeface="Calibri" panose="020F0502020204030204" pitchFamily="34" charset="0"/>
              </a:rPr>
              <a:t>yaı </a:t>
            </a:r>
            <a:r>
              <a:rPr lang="tr-TR" sz="2000" dirty="0">
                <a:solidFill>
                  <a:schemeClr val="tx1"/>
                </a:solidFill>
                <a:latin typeface="Calibri" panose="020F0502020204030204" pitchFamily="34" charset="0"/>
              </a:rPr>
              <a:t>C</a:t>
            </a:r>
            <a:r>
              <a:rPr lang="tr-TR" sz="2000" dirty="0" smtClean="0">
                <a:solidFill>
                  <a:schemeClr val="tx1"/>
                </a:solidFill>
                <a:latin typeface="Calibri" panose="020F0502020204030204" pitchFamily="34" charset="0"/>
              </a:rPr>
              <a:t>ezası Birinci Derece iki Kat </a:t>
            </a:r>
            <a:r>
              <a:rPr lang="tr-TR" sz="2000" dirty="0">
                <a:solidFill>
                  <a:schemeClr val="tx1"/>
                </a:solidFill>
                <a:latin typeface="Calibri" panose="020F0502020204030204" pitchFamily="34" charset="0"/>
              </a:rPr>
              <a:t>U</a:t>
            </a:r>
            <a:r>
              <a:rPr lang="tr-TR" sz="2000" dirty="0" smtClean="0">
                <a:solidFill>
                  <a:schemeClr val="tx1"/>
                </a:solidFill>
                <a:latin typeface="Calibri" panose="020F0502020204030204" pitchFamily="34" charset="0"/>
              </a:rPr>
              <a:t>sulsüzlük </a:t>
            </a:r>
            <a:r>
              <a:rPr lang="tr-TR" sz="2000" dirty="0">
                <a:solidFill>
                  <a:schemeClr val="tx1"/>
                </a:solidFill>
                <a:latin typeface="Calibri" panose="020F0502020204030204" pitchFamily="34" charset="0"/>
              </a:rPr>
              <a:t>C</a:t>
            </a:r>
            <a:r>
              <a:rPr lang="tr-TR" sz="2000" dirty="0" smtClean="0">
                <a:solidFill>
                  <a:schemeClr val="tx1"/>
                </a:solidFill>
                <a:latin typeface="Calibri" panose="020F0502020204030204" pitchFamily="34" charset="0"/>
              </a:rPr>
              <a:t>ezası ile karşılaştırılır. </a:t>
            </a:r>
          </a:p>
          <a:p>
            <a:r>
              <a:rPr lang="tr-TR" sz="2000" dirty="0" smtClean="0">
                <a:solidFill>
                  <a:schemeClr val="tx1"/>
                </a:solidFill>
                <a:latin typeface="Calibri" panose="020F0502020204030204" pitchFamily="34" charset="0"/>
              </a:rPr>
              <a:t>   Vergi Zıyaı Cezasının ağır olması halinde daha önce kesilmiş bulunan usulsüzlük cezası terkin edilerek  %50 oranında vergi zıyaı cezası kesilir. </a:t>
            </a:r>
            <a:endParaRPr lang="tr-TR" sz="2000" dirty="0">
              <a:solidFill>
                <a:schemeClr val="tx1"/>
              </a:solidFill>
              <a:latin typeface="Calibri" panose="020F0502020204030204" pitchFamily="34" charset="0"/>
            </a:endParaRPr>
          </a:p>
        </p:txBody>
      </p:sp>
      <p:sp>
        <p:nvSpPr>
          <p:cNvPr id="7" name="8 Dikdörtgen"/>
          <p:cNvSpPr>
            <a:spLocks noChangeArrowheads="1"/>
          </p:cNvSpPr>
          <p:nvPr/>
        </p:nvSpPr>
        <p:spPr bwMode="auto">
          <a:xfrm>
            <a:off x="460375" y="1"/>
            <a:ext cx="10872266" cy="548680"/>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VERGİ CEZALARINA İLİŞKİN İŞLEMLER</a:t>
            </a:r>
            <a:endParaRPr lang="tr-TR" sz="2800" dirty="0">
              <a:latin typeface="Calibri" panose="020F0502020204030204" pitchFamily="34" charset="0"/>
            </a:endParaRPr>
          </a:p>
        </p:txBody>
      </p:sp>
    </p:spTree>
    <p:extLst>
      <p:ext uri="{BB962C8B-B14F-4D97-AF65-F5344CB8AC3E}">
        <p14:creationId xmlns:p14="http://schemas.microsoft.com/office/powerpoint/2010/main" val="1173541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2</a:t>
            </a:fld>
            <a:endParaRPr lang="tr-TR"/>
          </a:p>
        </p:txBody>
      </p:sp>
      <p:sp>
        <p:nvSpPr>
          <p:cNvPr id="5" name="8 Dikdörtgen"/>
          <p:cNvSpPr>
            <a:spLocks noChangeArrowheads="1"/>
          </p:cNvSpPr>
          <p:nvPr/>
        </p:nvSpPr>
        <p:spPr bwMode="auto">
          <a:xfrm>
            <a:off x="595998" y="8620"/>
            <a:ext cx="10657184" cy="576064"/>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fontAlgn="auto">
              <a:spcAft>
                <a:spcPts val="0"/>
              </a:spcAft>
            </a:pPr>
            <a:r>
              <a:rPr lang="tr-TR" sz="3200" dirty="0" smtClean="0">
                <a:latin typeface="Calibri" panose="020F0502020204030204" pitchFamily="34" charset="0"/>
              </a:rPr>
              <a:t>İZAHA DAVET (VUK 370)</a:t>
            </a:r>
          </a:p>
        </p:txBody>
      </p:sp>
      <p:sp>
        <p:nvSpPr>
          <p:cNvPr id="32" name="Dikdörtgen 9"/>
          <p:cNvSpPr/>
          <p:nvPr/>
        </p:nvSpPr>
        <p:spPr>
          <a:xfrm>
            <a:off x="615641" y="692696"/>
            <a:ext cx="10585176" cy="1296144"/>
          </a:xfrm>
          <a:prstGeom prst="rect">
            <a:avLst/>
          </a:prstGeom>
          <a:solidFill>
            <a:srgbClr val="265AA6">
              <a:alpha val="63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tr-TR" sz="1700" dirty="0" smtClean="0">
                <a:latin typeface="Calibri" panose="020F0502020204030204" pitchFamily="34" charset="0"/>
              </a:rPr>
              <a:t>09/08/2016 tarihli ve 29796 sayılı Resmi </a:t>
            </a:r>
            <a:r>
              <a:rPr lang="tr-TR" sz="1700" dirty="0" err="1" smtClean="0">
                <a:latin typeface="Calibri" panose="020F0502020204030204" pitchFamily="34" charset="0"/>
              </a:rPr>
              <a:t>Gazete’de</a:t>
            </a:r>
            <a:r>
              <a:rPr lang="tr-TR" sz="1700" dirty="0" smtClean="0">
                <a:latin typeface="Calibri" panose="020F0502020204030204" pitchFamily="34" charset="0"/>
              </a:rPr>
              <a:t> yayımlanan 6728 sayılı Kanun’un 22’nci maddesi ile ‘İzaha Davet’ başlığı ile yeniden düzenlenmiştir.</a:t>
            </a:r>
          </a:p>
          <a:p>
            <a:pPr algn="just"/>
            <a:endParaRPr lang="tr-TR" sz="800" dirty="0" smtClean="0">
              <a:latin typeface="Calibri" panose="020F0502020204030204" pitchFamily="34" charset="0"/>
            </a:endParaRPr>
          </a:p>
          <a:p>
            <a:pPr algn="just"/>
            <a:r>
              <a:rPr lang="tr-TR" sz="1700" dirty="0" smtClean="0">
                <a:latin typeface="Calibri" panose="020F0502020204030204" pitchFamily="34" charset="0"/>
              </a:rPr>
              <a:t>Maliye Bakanlığınca gerekli düzenlemeler </a:t>
            </a:r>
            <a:r>
              <a:rPr lang="tr-TR" sz="1800" dirty="0" smtClean="0">
                <a:latin typeface="Calibri" panose="020F0502020204030204" pitchFamily="34" charset="0"/>
              </a:rPr>
              <a:t>482 Sıra </a:t>
            </a:r>
            <a:r>
              <a:rPr lang="tr-TR" sz="1800" dirty="0" err="1" smtClean="0">
                <a:latin typeface="Calibri" panose="020F0502020204030204" pitchFamily="34" charset="0"/>
              </a:rPr>
              <a:t>No’lu</a:t>
            </a:r>
            <a:r>
              <a:rPr lang="tr-TR" sz="1800" dirty="0" smtClean="0">
                <a:latin typeface="Calibri" panose="020F0502020204030204" pitchFamily="34" charset="0"/>
              </a:rPr>
              <a:t> Vergi Usul Kanunu Genel Tebliği </a:t>
            </a:r>
            <a:r>
              <a:rPr lang="tr-TR" sz="1700" dirty="0" smtClean="0">
                <a:latin typeface="Calibri" panose="020F0502020204030204" pitchFamily="34" charset="0"/>
              </a:rPr>
              <a:t>ve 2017/6 Seri </a:t>
            </a:r>
            <a:r>
              <a:rPr lang="tr-TR" sz="1700" dirty="0" err="1" smtClean="0">
                <a:latin typeface="Calibri" panose="020F0502020204030204" pitchFamily="34" charset="0"/>
              </a:rPr>
              <a:t>No’lu</a:t>
            </a:r>
            <a:r>
              <a:rPr lang="tr-TR" sz="1700" dirty="0" smtClean="0">
                <a:latin typeface="Calibri" panose="020F0502020204030204" pitchFamily="34" charset="0"/>
              </a:rPr>
              <a:t> Uygulama İç Genelgesi ile yapılmış olup madde hükmünün uygulanmasına 01/09/2017 tarihi itibarıyla başlanılmıştır.</a:t>
            </a:r>
            <a:endParaRPr lang="tr-TR" sz="1700" dirty="0">
              <a:latin typeface="Calibri" panose="020F0502020204030204" pitchFamily="34" charset="0"/>
            </a:endParaRPr>
          </a:p>
        </p:txBody>
      </p:sp>
      <p:sp>
        <p:nvSpPr>
          <p:cNvPr id="26" name="Yuvarlatılmış Dikdörtgen 25"/>
          <p:cNvSpPr/>
          <p:nvPr/>
        </p:nvSpPr>
        <p:spPr>
          <a:xfrm>
            <a:off x="615641" y="2060848"/>
            <a:ext cx="3380568" cy="432048"/>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latin typeface="Calibri" panose="020F0502020204030204" pitchFamily="34" charset="0"/>
              </a:rPr>
              <a:t>İzaha davet müessesesi;</a:t>
            </a:r>
            <a:endParaRPr lang="tr-TR" sz="2400" dirty="0">
              <a:latin typeface="Calibri" panose="020F0502020204030204" pitchFamily="34" charset="0"/>
            </a:endParaRPr>
          </a:p>
        </p:txBody>
      </p:sp>
      <p:sp>
        <p:nvSpPr>
          <p:cNvPr id="27" name="Dikdörtgen 9"/>
          <p:cNvSpPr/>
          <p:nvPr/>
        </p:nvSpPr>
        <p:spPr>
          <a:xfrm>
            <a:off x="647837" y="2564904"/>
            <a:ext cx="10585176" cy="2088232"/>
          </a:xfrm>
          <a:prstGeom prst="rect">
            <a:avLst/>
          </a:prstGeom>
          <a:solidFill>
            <a:srgbClr val="265AA6">
              <a:alpha val="63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tr-TR" sz="1800" dirty="0" smtClean="0">
                <a:latin typeface="Calibri" panose="020F0502020204030204" pitchFamily="34" charset="0"/>
              </a:rPr>
              <a:t>Verginin zıyaa uğradığına ilişkin emareler bulunduğuna dair yetkili merciiler tarafından yapılmış ön tespitlerle ilgili olarak aynı merciler tarafından mükelleflerden açıklama talep edilmesi olup, </a:t>
            </a:r>
          </a:p>
          <a:p>
            <a:pPr algn="just"/>
            <a:r>
              <a:rPr lang="tr-TR" sz="1800" dirty="0" smtClean="0">
                <a:latin typeface="Calibri" panose="020F0502020204030204" pitchFamily="34" charset="0"/>
              </a:rPr>
              <a:t>Verilen izahata ilişkin yapılan </a:t>
            </a:r>
            <a:r>
              <a:rPr lang="tr-TR" sz="1800" dirty="0">
                <a:latin typeface="Calibri" panose="020F0502020204030204" pitchFamily="34" charset="0"/>
              </a:rPr>
              <a:t>değerlendirmeler </a:t>
            </a:r>
            <a:r>
              <a:rPr lang="tr-TR" sz="1800" dirty="0" smtClean="0">
                <a:latin typeface="Calibri" panose="020F0502020204030204" pitchFamily="34" charset="0"/>
              </a:rPr>
              <a:t>sonucunda;</a:t>
            </a:r>
          </a:p>
          <a:p>
            <a:pPr algn="just"/>
            <a:endParaRPr lang="tr-TR" sz="500" dirty="0" smtClean="0">
              <a:latin typeface="Calibri" panose="020F0502020204030204" pitchFamily="34" charset="0"/>
            </a:endParaRPr>
          </a:p>
          <a:p>
            <a:pPr marL="285750" indent="-285750" algn="just">
              <a:buFont typeface="Wingdings" panose="05000000000000000000" pitchFamily="2" charset="2"/>
              <a:buChar char="ü"/>
            </a:pPr>
            <a:r>
              <a:rPr lang="tr-TR" sz="1800" dirty="0" smtClean="0">
                <a:latin typeface="Calibri" panose="020F0502020204030204" pitchFamily="34" charset="0"/>
              </a:rPr>
              <a:t>vergi zıyaına </a:t>
            </a:r>
            <a:r>
              <a:rPr lang="tr-TR" sz="1800" dirty="0">
                <a:latin typeface="Calibri" panose="020F0502020204030204" pitchFamily="34" charset="0"/>
              </a:rPr>
              <a:t>sebebiyet vermediği anlaşılan mükelleflerin konuyla ilgili </a:t>
            </a:r>
            <a:r>
              <a:rPr lang="tr-TR" sz="1800" u="sng" dirty="0">
                <a:latin typeface="Calibri" panose="020F0502020204030204" pitchFamily="34" charset="0"/>
              </a:rPr>
              <a:t>vergi </a:t>
            </a:r>
            <a:r>
              <a:rPr lang="tr-TR" sz="1800" u="sng" dirty="0" smtClean="0">
                <a:latin typeface="Calibri" panose="020F0502020204030204" pitchFamily="34" charset="0"/>
              </a:rPr>
              <a:t>incelemesini </a:t>
            </a:r>
            <a:r>
              <a:rPr lang="tr-TR" sz="1800" u="sng" dirty="0">
                <a:latin typeface="Calibri" panose="020F0502020204030204" pitchFamily="34" charset="0"/>
              </a:rPr>
              <a:t>veya takdire sevk edilmesini önlemekte</a:t>
            </a:r>
            <a:r>
              <a:rPr lang="tr-TR" sz="1800" dirty="0" smtClean="0">
                <a:latin typeface="Calibri" panose="020F0502020204030204" pitchFamily="34" charset="0"/>
              </a:rPr>
              <a:t>,</a:t>
            </a:r>
            <a:endParaRPr lang="tr-TR" sz="1800" dirty="0">
              <a:latin typeface="Calibri" panose="020F0502020204030204" pitchFamily="34" charset="0"/>
            </a:endParaRPr>
          </a:p>
          <a:p>
            <a:pPr marL="285750" indent="-285750" algn="just">
              <a:buFont typeface="Wingdings" panose="05000000000000000000" pitchFamily="2" charset="2"/>
              <a:buChar char="ü"/>
            </a:pPr>
            <a:r>
              <a:rPr lang="tr-TR" sz="1800" dirty="0" smtClean="0">
                <a:latin typeface="Calibri" panose="020F0502020204030204" pitchFamily="34" charset="0"/>
              </a:rPr>
              <a:t>vergi zıyaına </a:t>
            </a:r>
            <a:r>
              <a:rPr lang="tr-TR" sz="1800" dirty="0">
                <a:latin typeface="Calibri" panose="020F0502020204030204" pitchFamily="34" charset="0"/>
              </a:rPr>
              <a:t>sebebiyet verildiği durumlarda ise </a:t>
            </a:r>
            <a:r>
              <a:rPr lang="tr-TR" sz="1800" u="sng" dirty="0">
                <a:latin typeface="Calibri" panose="020F0502020204030204" pitchFamily="34" charset="0"/>
              </a:rPr>
              <a:t>belirli şartlar dahilinde indirimli ceza uygulanmak suretiyle mükellefleri daha ağır </a:t>
            </a:r>
            <a:r>
              <a:rPr lang="tr-TR" sz="1800" u="sng" dirty="0" smtClean="0">
                <a:latin typeface="Calibri" panose="020F0502020204030204" pitchFamily="34" charset="0"/>
              </a:rPr>
              <a:t>yaptırımlardan korumaktadır</a:t>
            </a:r>
            <a:r>
              <a:rPr lang="tr-TR" sz="1800" dirty="0">
                <a:latin typeface="Calibri" panose="020F0502020204030204" pitchFamily="34" charset="0"/>
              </a:rPr>
              <a:t>.</a:t>
            </a:r>
          </a:p>
        </p:txBody>
      </p:sp>
      <p:sp>
        <p:nvSpPr>
          <p:cNvPr id="28" name="Yuvarlatılmış Dikdörtgen 27"/>
          <p:cNvSpPr/>
          <p:nvPr/>
        </p:nvSpPr>
        <p:spPr>
          <a:xfrm>
            <a:off x="611833" y="4869160"/>
            <a:ext cx="10585176" cy="1872208"/>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latin typeface="Calibri" panose="020F0502020204030204" pitchFamily="34" charset="0"/>
              </a:rPr>
              <a:t>Bu düzenleme ile;</a:t>
            </a:r>
          </a:p>
          <a:p>
            <a:endParaRPr lang="tr-TR" sz="800" dirty="0" smtClean="0">
              <a:latin typeface="Calibri" panose="020F0502020204030204" pitchFamily="34" charset="0"/>
            </a:endParaRPr>
          </a:p>
          <a:p>
            <a:pPr marL="342900" indent="-342900">
              <a:buFont typeface="Wingdings" panose="05000000000000000000" pitchFamily="2" charset="2"/>
              <a:buChar char="§"/>
            </a:pPr>
            <a:r>
              <a:rPr lang="tr-TR" sz="2000" b="0" dirty="0">
                <a:latin typeface="Calibri" panose="020F0502020204030204" pitchFamily="34" charset="0"/>
              </a:rPr>
              <a:t>İdare ve mükellefler arasındaki uyuşmazlıkların azaltılması</a:t>
            </a:r>
            <a:r>
              <a:rPr lang="tr-TR" sz="2000" b="0" dirty="0" smtClean="0">
                <a:latin typeface="Calibri" panose="020F0502020204030204" pitchFamily="34" charset="0"/>
              </a:rPr>
              <a:t>,</a:t>
            </a:r>
          </a:p>
          <a:p>
            <a:pPr marL="342900" indent="-342900">
              <a:buFont typeface="Wingdings" panose="05000000000000000000" pitchFamily="2" charset="2"/>
              <a:buChar char="§"/>
            </a:pPr>
            <a:r>
              <a:rPr lang="tr-TR" sz="2000" b="0" dirty="0">
                <a:latin typeface="Calibri" panose="020F0502020204030204" pitchFamily="34" charset="0"/>
              </a:rPr>
              <a:t>olayların gerçek mahiyetinin tespit edilmesine mükelleflerce daha çok katkıda </a:t>
            </a:r>
            <a:r>
              <a:rPr lang="tr-TR" sz="2000" b="0" dirty="0" smtClean="0">
                <a:latin typeface="Calibri" panose="020F0502020204030204" pitchFamily="34" charset="0"/>
              </a:rPr>
              <a:t>bulunulması,</a:t>
            </a:r>
          </a:p>
          <a:p>
            <a:pPr marL="342900" indent="-342900">
              <a:buFont typeface="Wingdings" panose="05000000000000000000" pitchFamily="2" charset="2"/>
              <a:buChar char="§"/>
            </a:pPr>
            <a:r>
              <a:rPr lang="tr-TR" sz="2000" b="0" dirty="0" smtClean="0">
                <a:latin typeface="Calibri" panose="020F0502020204030204" pitchFamily="34" charset="0"/>
              </a:rPr>
              <a:t>vergiye </a:t>
            </a:r>
            <a:r>
              <a:rPr lang="tr-TR" sz="2000" b="0" dirty="0">
                <a:latin typeface="Calibri" panose="020F0502020204030204" pitchFamily="34" charset="0"/>
              </a:rPr>
              <a:t>gönüllü uyumun </a:t>
            </a:r>
            <a:r>
              <a:rPr lang="tr-TR" sz="2000" b="0" dirty="0" smtClean="0">
                <a:latin typeface="Calibri" panose="020F0502020204030204" pitchFamily="34" charset="0"/>
              </a:rPr>
              <a:t>artırılması,</a:t>
            </a:r>
          </a:p>
          <a:p>
            <a:endParaRPr lang="tr-TR" sz="800" b="0" dirty="0" smtClean="0">
              <a:latin typeface="Calibri" panose="020F0502020204030204" pitchFamily="34" charset="0"/>
            </a:endParaRPr>
          </a:p>
          <a:p>
            <a:r>
              <a:rPr lang="tr-TR" sz="2000" dirty="0">
                <a:latin typeface="Calibri" panose="020F0502020204030204" pitchFamily="34" charset="0"/>
              </a:rPr>
              <a:t> </a:t>
            </a:r>
            <a:r>
              <a:rPr lang="tr-TR" sz="2000" dirty="0" smtClean="0">
                <a:latin typeface="Calibri" panose="020F0502020204030204" pitchFamily="34" charset="0"/>
              </a:rPr>
              <a:t>     AMAÇLANMAKTADIR</a:t>
            </a:r>
            <a:r>
              <a:rPr lang="tr-TR" sz="2000" b="0" dirty="0" smtClean="0">
                <a:latin typeface="Calibri" panose="020F0502020204030204" pitchFamily="34" charset="0"/>
              </a:rPr>
              <a:t>.</a:t>
            </a:r>
            <a:endParaRPr lang="tr-TR" sz="2000" dirty="0">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ppt_x"/>
                                          </p:val>
                                        </p:tav>
                                        <p:tav tm="100000">
                                          <p:val>
                                            <p:strVal val="#ppt_x"/>
                                          </p:val>
                                        </p:tav>
                                      </p:tavLst>
                                    </p:anim>
                                    <p:anim calcmode="lin" valueType="num">
                                      <p:cBhvr additive="base">
                                        <p:cTn id="1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7"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20</a:t>
            </a:fld>
            <a:endParaRPr lang="tr-TR"/>
          </a:p>
        </p:txBody>
      </p:sp>
      <p:sp>
        <p:nvSpPr>
          <p:cNvPr id="5" name="8 Dikdörtgen"/>
          <p:cNvSpPr>
            <a:spLocks noChangeArrowheads="1"/>
          </p:cNvSpPr>
          <p:nvPr/>
        </p:nvSpPr>
        <p:spPr bwMode="auto">
          <a:xfrm>
            <a:off x="467816" y="260648"/>
            <a:ext cx="11089233" cy="459292"/>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solidFill>
                  <a:schemeClr val="bg1"/>
                </a:solidFill>
                <a:latin typeface="Calibri" panose="020F0502020204030204" pitchFamily="34" charset="0"/>
              </a:rPr>
              <a:t>CEZA UYGULAMASINDA DİKKAT EDİLMESİ GEREKEN HUSUSLAR</a:t>
            </a:r>
            <a:endParaRPr lang="tr-TR" sz="2800" dirty="0">
              <a:solidFill>
                <a:schemeClr val="bg1"/>
              </a:solidFill>
              <a:latin typeface="Calibri" panose="020F0502020204030204" pitchFamily="34" charset="0"/>
            </a:endParaRPr>
          </a:p>
        </p:txBody>
      </p:sp>
      <p:sp>
        <p:nvSpPr>
          <p:cNvPr id="7" name="Yuvarlatılmış Dikdörtgen 6"/>
          <p:cNvSpPr/>
          <p:nvPr/>
        </p:nvSpPr>
        <p:spPr>
          <a:xfrm>
            <a:off x="287795" y="908720"/>
            <a:ext cx="11269254" cy="1224136"/>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just">
              <a:buFont typeface="Wingdings" panose="05000000000000000000" pitchFamily="2" charset="2"/>
              <a:buChar char="v"/>
            </a:pPr>
            <a:endParaRPr lang="tr-TR" sz="2200" dirty="0" smtClean="0">
              <a:latin typeface="Calibri" panose="020F0502020204030204" pitchFamily="34" charset="0"/>
            </a:endParaRPr>
          </a:p>
          <a:p>
            <a:pPr marL="228600" indent="-228600" algn="just">
              <a:buFont typeface="Wingdings" panose="05000000000000000000" pitchFamily="2" charset="2"/>
              <a:buChar char="v"/>
            </a:pPr>
            <a:r>
              <a:rPr lang="tr-TR" sz="2200" dirty="0" smtClean="0">
                <a:latin typeface="Calibri" panose="020F0502020204030204" pitchFamily="34" charset="0"/>
              </a:rPr>
              <a:t>İzahı süresinde yapmayan ancak izaha davet yazısının kendisine tebliğinden itibaren 15 gün içinde ön tespitte yer alan konuya ilişkin beyanname verenler hakkında da maddede belirtilen şartlar dahilinde %20 oranında vergi zıyaı cezası kesilir.</a:t>
            </a:r>
            <a:endParaRPr lang="tr-TR" sz="2200" dirty="0">
              <a:latin typeface="Calibri" panose="020F0502020204030204" pitchFamily="34" charset="0"/>
            </a:endParaRPr>
          </a:p>
          <a:p>
            <a:pPr algn="just"/>
            <a:endParaRPr lang="tr-TR" sz="2200" dirty="0">
              <a:latin typeface="Calibri" panose="020F0502020204030204" pitchFamily="34" charset="0"/>
            </a:endParaRPr>
          </a:p>
        </p:txBody>
      </p:sp>
      <p:sp>
        <p:nvSpPr>
          <p:cNvPr id="6" name="Yuvarlatılmış Dikdörtgen 5"/>
          <p:cNvSpPr/>
          <p:nvPr/>
        </p:nvSpPr>
        <p:spPr>
          <a:xfrm>
            <a:off x="303231" y="4653136"/>
            <a:ext cx="11253817" cy="792088"/>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anose="05000000000000000000" pitchFamily="2" charset="2"/>
              <a:buChar char="v"/>
            </a:pPr>
            <a:r>
              <a:rPr lang="tr-TR" sz="2400" dirty="0" smtClean="0">
                <a:latin typeface="Calibri" panose="020F0502020204030204" pitchFamily="34" charset="0"/>
              </a:rPr>
              <a:t>Vergi beyannamesi verilmesini gerektirmeyen hallerde (Tapu harcı beyanı vb.) </a:t>
            </a:r>
            <a:r>
              <a:rPr lang="tr-TR" sz="2400" dirty="0" smtClean="0">
                <a:solidFill>
                  <a:srgbClr val="C00000"/>
                </a:solidFill>
                <a:latin typeface="Calibri" panose="020F0502020204030204" pitchFamily="34" charset="0"/>
              </a:rPr>
              <a:t>mükelleflerden ayrı bir beyanname alınmayacaktır.</a:t>
            </a:r>
            <a:endParaRPr lang="tr-TR" sz="2400" dirty="0">
              <a:solidFill>
                <a:srgbClr val="C00000"/>
              </a:solidFill>
              <a:latin typeface="Calibri" panose="020F0502020204030204" pitchFamily="34" charset="0"/>
            </a:endParaRPr>
          </a:p>
        </p:txBody>
      </p:sp>
      <p:sp>
        <p:nvSpPr>
          <p:cNvPr id="8" name="Yuvarlatılmış Dikdörtgen 7"/>
          <p:cNvSpPr/>
          <p:nvPr/>
        </p:nvSpPr>
        <p:spPr>
          <a:xfrm>
            <a:off x="287795" y="2276872"/>
            <a:ext cx="11269254" cy="2232247"/>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Font typeface="Wingdings" panose="05000000000000000000" pitchFamily="2" charset="2"/>
              <a:buChar char="v"/>
            </a:pPr>
            <a:endParaRPr lang="tr-TR" sz="2200" dirty="0" smtClean="0">
              <a:latin typeface="Calibri" panose="020F0502020204030204" pitchFamily="34" charset="0"/>
            </a:endParaRPr>
          </a:p>
          <a:p>
            <a:pPr marL="228600" indent="-228600">
              <a:buFont typeface="Wingdings" panose="05000000000000000000" pitchFamily="2" charset="2"/>
              <a:buChar char="v"/>
            </a:pPr>
            <a:r>
              <a:rPr lang="tr-TR" sz="2200" dirty="0" smtClean="0">
                <a:latin typeface="Calibri" panose="020F0502020204030204" pitchFamily="34" charset="0"/>
              </a:rPr>
              <a:t>Süresinde yapılan izah tarihinden veya izah yapılsın ya da yapılmasın izaha davet yazısının tebliğinden itibaren 15 gün içinde beyanname verilmekle birlikte ön tespitte yer alan vergi tutarından daha az ya da daha fazla tutarda vergi tarhını gerektiren beyanname verenlere de bu ceza %20 oranında kesilir. Daha sonra vergi inceleme raporu ya da takdir komisyonu kararına göre fark çıkması durumunda bu fark üzerinden vergi tarh edilir ve  tarh edilen bu vergi tutarına göre ceza kesilir.</a:t>
            </a:r>
            <a:endParaRPr lang="tr-TR" sz="2200" dirty="0">
              <a:latin typeface="Calibri" panose="020F0502020204030204" pitchFamily="34" charset="0"/>
            </a:endParaRPr>
          </a:p>
          <a:p>
            <a:endParaRPr lang="tr-TR" sz="2200" dirty="0">
              <a:latin typeface="Calibri" panose="020F0502020204030204" pitchFamily="34" charset="0"/>
            </a:endParaRPr>
          </a:p>
        </p:txBody>
      </p:sp>
      <p:sp>
        <p:nvSpPr>
          <p:cNvPr id="11" name="Yuvarlatılmış Dikdörtgen 10"/>
          <p:cNvSpPr/>
          <p:nvPr/>
        </p:nvSpPr>
        <p:spPr>
          <a:xfrm>
            <a:off x="287794" y="5589240"/>
            <a:ext cx="11269253" cy="1008112"/>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anose="05000000000000000000" pitchFamily="2" charset="2"/>
              <a:buChar char="v"/>
            </a:pPr>
            <a:r>
              <a:rPr lang="tr-TR" sz="2200" dirty="0">
                <a:latin typeface="Calibri" panose="020F0502020204030204" pitchFamily="34" charset="0"/>
              </a:rPr>
              <a:t>Vergi Usul Kanununun 370 inci maddesi kapsamında %20 oranında kesilen vergi </a:t>
            </a:r>
            <a:r>
              <a:rPr lang="tr-TR" sz="2200" dirty="0" smtClean="0">
                <a:latin typeface="Calibri" panose="020F0502020204030204" pitchFamily="34" charset="0"/>
              </a:rPr>
              <a:t>zıyaı </a:t>
            </a:r>
            <a:r>
              <a:rPr lang="tr-TR" sz="2200" dirty="0">
                <a:latin typeface="Calibri" panose="020F0502020204030204" pitchFamily="34" charset="0"/>
              </a:rPr>
              <a:t>cezasına ilişkin ihbarnamelerin tebliği üzerine mükellefler </a:t>
            </a:r>
            <a:r>
              <a:rPr lang="tr-TR" sz="2400" u="sng" dirty="0">
                <a:solidFill>
                  <a:srgbClr val="C00000"/>
                </a:solidFill>
                <a:latin typeface="Calibri" panose="020F0502020204030204" pitchFamily="34" charset="0"/>
              </a:rPr>
              <a:t>tarhiyat sonrası uzlaşma başvurusunda bulunabilirler.</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Başlık 1"/>
          <p:cNvSpPr>
            <a:spLocks noGrp="1"/>
          </p:cNvSpPr>
          <p:nvPr>
            <p:ph type="title" idx="4294967295"/>
          </p:nvPr>
        </p:nvSpPr>
        <p:spPr>
          <a:xfrm>
            <a:off x="0" y="311150"/>
            <a:ext cx="10693400" cy="1079500"/>
          </a:xfrm>
        </p:spPr>
        <p:txBody>
          <a:bodyPr/>
          <a:lstStyle/>
          <a:p>
            <a:pPr algn="ctr"/>
            <a:r>
              <a:rPr lang="tr-TR" altLang="tr-TR" sz="3200" b="1" dirty="0" smtClean="0">
                <a:solidFill>
                  <a:schemeClr val="bg2"/>
                </a:solidFill>
                <a:latin typeface="+mn-lt"/>
              </a:rPr>
              <a:t/>
            </a:r>
            <a:br>
              <a:rPr lang="tr-TR" altLang="tr-TR" sz="3200" b="1" dirty="0" smtClean="0">
                <a:solidFill>
                  <a:schemeClr val="bg2"/>
                </a:solidFill>
                <a:latin typeface="+mn-lt"/>
              </a:rPr>
            </a:br>
            <a:endParaRPr lang="tr-TR" altLang="tr-TR" sz="3200" b="1" dirty="0" smtClean="0">
              <a:solidFill>
                <a:schemeClr val="bg2"/>
              </a:solidFill>
              <a:latin typeface="+mn-lt"/>
            </a:endParaRPr>
          </a:p>
        </p:txBody>
      </p:sp>
      <p:sp>
        <p:nvSpPr>
          <p:cNvPr id="10" name="Rectangle 3"/>
          <p:cNvSpPr txBox="1">
            <a:spLocks noChangeArrowheads="1"/>
          </p:cNvSpPr>
          <p:nvPr/>
        </p:nvSpPr>
        <p:spPr bwMode="auto">
          <a:xfrm>
            <a:off x="179785" y="875548"/>
            <a:ext cx="10135483" cy="3816424"/>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a:lnSpc>
                <a:spcPct val="80000"/>
              </a:lnSpc>
              <a:buFont typeface="Wingdings" panose="05000000000000000000" pitchFamily="2" charset="2"/>
              <a:buChar char="q"/>
              <a:defRPr/>
            </a:pPr>
            <a:r>
              <a:rPr lang="tr-TR" sz="2800" b="1" dirty="0" smtClean="0">
                <a:effectLst>
                  <a:outerShdw blurRad="38100" dist="38100" dir="2700000" algn="tl">
                    <a:srgbClr val="000000">
                      <a:alpha val="43137"/>
                    </a:srgbClr>
                  </a:outerShdw>
                </a:effectLst>
                <a:latin typeface="Calibri" panose="020F0502020204030204" pitchFamily="34" charset="0"/>
              </a:rPr>
              <a:t>2017/6 Seri </a:t>
            </a:r>
            <a:r>
              <a:rPr lang="tr-TR" sz="2800" b="1" dirty="0" err="1" smtClean="0">
                <a:effectLst>
                  <a:outerShdw blurRad="38100" dist="38100" dir="2700000" algn="tl">
                    <a:srgbClr val="000000">
                      <a:alpha val="43137"/>
                    </a:srgbClr>
                  </a:outerShdw>
                </a:effectLst>
                <a:latin typeface="Calibri" panose="020F0502020204030204" pitchFamily="34" charset="0"/>
              </a:rPr>
              <a:t>No’lu</a:t>
            </a:r>
            <a:r>
              <a:rPr lang="tr-TR" sz="2800" b="1" dirty="0" smtClean="0">
                <a:effectLst>
                  <a:outerShdw blurRad="38100" dist="38100" dir="2700000" algn="tl">
                    <a:srgbClr val="000000">
                      <a:alpha val="43137"/>
                    </a:srgbClr>
                  </a:outerShdw>
                </a:effectLst>
                <a:latin typeface="Calibri" panose="020F0502020204030204" pitchFamily="34" charset="0"/>
              </a:rPr>
              <a:t> Uygulama İç Genelgesi uyarınca mükellefe tebliğ edilmek zorunda olan izaha davet yazısı dışında kalan yazıların bildirimi;</a:t>
            </a:r>
          </a:p>
          <a:p>
            <a:pPr marL="0" indent="0" algn="just">
              <a:lnSpc>
                <a:spcPct val="80000"/>
              </a:lnSpc>
              <a:buNone/>
              <a:defRPr/>
            </a:pPr>
            <a:endParaRPr lang="tr-TR" sz="1400" b="1" dirty="0" smtClean="0">
              <a:effectLst>
                <a:outerShdw blurRad="38100" dist="38100" dir="2700000" algn="tl">
                  <a:srgbClr val="000000">
                    <a:alpha val="43137"/>
                  </a:srgbClr>
                </a:outerShdw>
              </a:effectLst>
              <a:latin typeface="Calibri" panose="020F0502020204030204" pitchFamily="34" charset="0"/>
            </a:endParaRPr>
          </a:p>
          <a:p>
            <a:pPr lvl="1" algn="just">
              <a:lnSpc>
                <a:spcPct val="80000"/>
              </a:lnSpc>
              <a:defRPr/>
            </a:pPr>
            <a:r>
              <a:rPr lang="tr-TR" sz="2400" dirty="0" smtClean="0">
                <a:effectLst>
                  <a:outerShdw blurRad="38100" dist="38100" dir="2700000" algn="tl">
                    <a:srgbClr val="000000">
                      <a:alpha val="43137"/>
                    </a:srgbClr>
                  </a:outerShdw>
                </a:effectLst>
                <a:latin typeface="Calibri" panose="020F0502020204030204" pitchFamily="34" charset="0"/>
              </a:rPr>
              <a:t>Hazır bulunması durumunda elden imza karşılığında mükellefin kendisine veya vekaletname ile yetkilendirilmiş vekiline,</a:t>
            </a:r>
          </a:p>
          <a:p>
            <a:pPr lvl="1" algn="just">
              <a:lnSpc>
                <a:spcPct val="80000"/>
              </a:lnSpc>
              <a:defRPr/>
            </a:pPr>
            <a:r>
              <a:rPr lang="tr-TR" sz="2400" dirty="0" smtClean="0">
                <a:effectLst>
                  <a:outerShdw blurRad="38100" dist="38100" dir="2700000" algn="tl">
                    <a:srgbClr val="000000">
                      <a:alpha val="43137"/>
                    </a:srgbClr>
                  </a:outerShdw>
                </a:effectLst>
                <a:latin typeface="Calibri" panose="020F0502020204030204" pitchFamily="34" charset="0"/>
              </a:rPr>
              <a:t>E- tebligat kapsamındaki mükelleflere tebligat hükümlerinden bağımsız olarak elektronik adresleri vasıtasıyla,</a:t>
            </a:r>
          </a:p>
          <a:p>
            <a:pPr lvl="1" algn="just">
              <a:lnSpc>
                <a:spcPct val="80000"/>
              </a:lnSpc>
              <a:defRPr/>
            </a:pPr>
            <a:r>
              <a:rPr lang="tr-TR" sz="2400" b="1" dirty="0" smtClean="0">
                <a:effectLst>
                  <a:outerShdw blurRad="38100" dist="38100" dir="2700000" algn="tl">
                    <a:srgbClr val="000000">
                      <a:alpha val="43137"/>
                    </a:srgbClr>
                  </a:outerShdw>
                </a:effectLst>
                <a:latin typeface="Calibri" panose="020F0502020204030204" pitchFamily="34" charset="0"/>
              </a:rPr>
              <a:t>E- tebligat kapsamı dışında bulunan mükelleflere, süre kıstı bulunmadığı durumlarda taahhütlü posta yoluyla veya memur eliyle, süre kıstı bulunduğu durumlarda ise derhal memur eliyle</a:t>
            </a:r>
          </a:p>
          <a:p>
            <a:pPr marL="457200" lvl="1" indent="0" algn="just">
              <a:lnSpc>
                <a:spcPct val="80000"/>
              </a:lnSpc>
              <a:buNone/>
              <a:defRPr/>
            </a:pPr>
            <a:r>
              <a:rPr lang="tr-TR" sz="2400" dirty="0">
                <a:effectLst>
                  <a:outerShdw blurRad="38100" dist="38100" dir="2700000" algn="tl">
                    <a:srgbClr val="000000">
                      <a:alpha val="43137"/>
                    </a:srgbClr>
                  </a:outerShdw>
                </a:effectLst>
                <a:latin typeface="Calibri" panose="020F0502020204030204" pitchFamily="34" charset="0"/>
              </a:rPr>
              <a:t>y</a:t>
            </a:r>
            <a:r>
              <a:rPr lang="tr-TR" sz="2400" dirty="0" smtClean="0">
                <a:effectLst>
                  <a:outerShdw blurRad="38100" dist="38100" dir="2700000" algn="tl">
                    <a:srgbClr val="000000">
                      <a:alpha val="43137"/>
                    </a:srgbClr>
                  </a:outerShdw>
                </a:effectLst>
                <a:latin typeface="Calibri" panose="020F0502020204030204" pitchFamily="34" charset="0"/>
              </a:rPr>
              <a:t>apılır.</a:t>
            </a:r>
          </a:p>
          <a:p>
            <a:pPr marL="457200" lvl="1" indent="0" algn="just">
              <a:lnSpc>
                <a:spcPct val="80000"/>
              </a:lnSpc>
              <a:buNone/>
              <a:defRPr/>
            </a:pPr>
            <a:endParaRPr lang="tr-TR" sz="2400" dirty="0" smtClean="0">
              <a:effectLst>
                <a:outerShdw blurRad="38100" dist="38100" dir="2700000" algn="tl">
                  <a:srgbClr val="000000">
                    <a:alpha val="43137"/>
                  </a:srgbClr>
                </a:outerShdw>
              </a:effectLst>
              <a:latin typeface="Calibri" panose="020F0502020204030204" pitchFamily="34" charset="0"/>
            </a:endParaRPr>
          </a:p>
          <a:p>
            <a:pPr marL="457200" lvl="1" indent="0" algn="just">
              <a:lnSpc>
                <a:spcPct val="80000"/>
              </a:lnSpc>
              <a:buNone/>
              <a:defRPr/>
            </a:pPr>
            <a:endParaRPr lang="tr-TR" sz="2400" b="1" dirty="0">
              <a:effectLst>
                <a:outerShdw blurRad="38100" dist="38100" dir="2700000" algn="tl">
                  <a:srgbClr val="000000">
                    <a:alpha val="43137"/>
                  </a:srgbClr>
                </a:outerShdw>
              </a:effectLst>
              <a:latin typeface="Calibri" panose="020F0502020204030204" pitchFamily="34" charset="0"/>
            </a:endParaRPr>
          </a:p>
          <a:p>
            <a:pPr marL="457200" lvl="1" indent="0" algn="just">
              <a:lnSpc>
                <a:spcPct val="80000"/>
              </a:lnSpc>
              <a:buNone/>
              <a:defRPr/>
            </a:pPr>
            <a:endParaRPr lang="tr-TR" sz="24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Font typeface="Wingdings" pitchFamily="2" charset="2"/>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p:txBody>
      </p:sp>
      <p:sp>
        <p:nvSpPr>
          <p:cNvPr id="15" name="8 Dikdörtgen"/>
          <p:cNvSpPr>
            <a:spLocks noChangeArrowheads="1"/>
          </p:cNvSpPr>
          <p:nvPr/>
        </p:nvSpPr>
        <p:spPr bwMode="auto">
          <a:xfrm>
            <a:off x="523366" y="260648"/>
            <a:ext cx="11017225" cy="459292"/>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altLang="tr-TR" sz="3600" dirty="0" smtClean="0">
                <a:solidFill>
                  <a:schemeClr val="bg1"/>
                </a:solidFill>
                <a:latin typeface="Calibri" panose="020F0502020204030204" pitchFamily="34" charset="0"/>
              </a:rPr>
              <a:t>İZAHA DAVETE İLİŞKİN DİĞER HUSUSLAR</a:t>
            </a:r>
            <a:endParaRPr lang="tr-TR" sz="3600" dirty="0">
              <a:solidFill>
                <a:schemeClr val="bg1"/>
              </a:solidFill>
              <a:latin typeface="Calibri" panose="020F0502020204030204" pitchFamily="34" charset="0"/>
            </a:endParaRPr>
          </a:p>
        </p:txBody>
      </p:sp>
      <p:sp>
        <p:nvSpPr>
          <p:cNvPr id="12" name="Rectangle 3"/>
          <p:cNvSpPr txBox="1">
            <a:spLocks noChangeArrowheads="1"/>
          </p:cNvSpPr>
          <p:nvPr/>
        </p:nvSpPr>
        <p:spPr bwMode="auto">
          <a:xfrm>
            <a:off x="554853" y="5013176"/>
            <a:ext cx="10135483" cy="1117122"/>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just">
              <a:lnSpc>
                <a:spcPct val="80000"/>
              </a:lnSpc>
              <a:buFont typeface="Wingdings" panose="05000000000000000000" pitchFamily="2" charset="2"/>
              <a:buChar char="q"/>
              <a:defRPr/>
            </a:pPr>
            <a:r>
              <a:rPr lang="tr-TR" sz="2800" b="1" dirty="0" smtClean="0">
                <a:effectLst>
                  <a:outerShdw blurRad="38100" dist="38100" dir="2700000" algn="tl">
                    <a:srgbClr val="000000">
                      <a:alpha val="43137"/>
                    </a:srgbClr>
                  </a:outerShdw>
                </a:effectLst>
                <a:latin typeface="Calibri" panose="020F0502020204030204" pitchFamily="34" charset="0"/>
              </a:rPr>
              <a:t>01/09/2017 tarihi itibarıyla gönüllü uyum çalışmaları kapsamında devam etmekte olan işler için mükelleflere izaha davette bulunulmaz.</a:t>
            </a:r>
          </a:p>
          <a:p>
            <a:pPr marL="457200" lvl="1" indent="0" algn="just">
              <a:lnSpc>
                <a:spcPct val="80000"/>
              </a:lnSpc>
              <a:buNone/>
              <a:defRPr/>
            </a:pPr>
            <a:endParaRPr lang="tr-TR" sz="2400" dirty="0" smtClean="0">
              <a:effectLst>
                <a:outerShdw blurRad="38100" dist="38100" dir="2700000" algn="tl">
                  <a:srgbClr val="000000">
                    <a:alpha val="43137"/>
                  </a:srgbClr>
                </a:outerShdw>
              </a:effectLst>
              <a:latin typeface="Calibri" panose="020F0502020204030204" pitchFamily="34" charset="0"/>
            </a:endParaRPr>
          </a:p>
          <a:p>
            <a:pPr marL="457200" lvl="1" indent="0" algn="just">
              <a:lnSpc>
                <a:spcPct val="80000"/>
              </a:lnSpc>
              <a:buNone/>
              <a:defRPr/>
            </a:pPr>
            <a:endParaRPr lang="tr-TR" sz="2400" b="1" dirty="0">
              <a:effectLst>
                <a:outerShdw blurRad="38100" dist="38100" dir="2700000" algn="tl">
                  <a:srgbClr val="000000">
                    <a:alpha val="43137"/>
                  </a:srgbClr>
                </a:outerShdw>
              </a:effectLst>
              <a:latin typeface="Calibri" panose="020F0502020204030204" pitchFamily="34" charset="0"/>
            </a:endParaRPr>
          </a:p>
          <a:p>
            <a:pPr marL="457200" lvl="1" indent="0" algn="just">
              <a:lnSpc>
                <a:spcPct val="80000"/>
              </a:lnSpc>
              <a:buNone/>
              <a:defRPr/>
            </a:pPr>
            <a:endParaRPr lang="tr-TR" sz="24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dirty="0">
              <a:effectLst>
                <a:outerShdw blurRad="38100" dist="38100" dir="2700000" algn="tl">
                  <a:srgbClr val="000000">
                    <a:alpha val="43137"/>
                  </a:srgbClr>
                </a:outerShdw>
              </a:effectLst>
              <a:latin typeface="Calibri" panose="020F0502020204030204" pitchFamily="34" charset="0"/>
            </a:endParaRPr>
          </a:p>
          <a:p>
            <a:pPr marL="0" indent="0" algn="just">
              <a:lnSpc>
                <a:spcPct val="80000"/>
              </a:lnSpc>
              <a:buFont typeface="Wingdings" pitchFamily="2" charset="2"/>
              <a:buNone/>
              <a:defRPr/>
            </a:pPr>
            <a:endParaRPr lang="tr-TR" sz="2800" b="1" dirty="0" smtClean="0">
              <a:effectLst>
                <a:outerShdw blurRad="38100" dist="38100" dir="2700000" algn="tl">
                  <a:srgbClr val="000000">
                    <a:alpha val="43137"/>
                  </a:srgbClr>
                </a:outerShdw>
              </a:effectLst>
              <a:latin typeface="Calibri" panose="020F0502020204030204" pitchFamily="34" charset="0"/>
            </a:endParaRPr>
          </a:p>
          <a:p>
            <a:pPr algn="just">
              <a:lnSpc>
                <a:spcPct val="80000"/>
              </a:lnSpc>
              <a:defRPr/>
            </a:pPr>
            <a:endParaRPr lang="tr-TR" sz="2800" b="1" dirty="0" smtClean="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313499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8 Dikdörtgen"/>
          <p:cNvSpPr>
            <a:spLocks noChangeArrowheads="1"/>
          </p:cNvSpPr>
          <p:nvPr/>
        </p:nvSpPr>
        <p:spPr bwMode="auto">
          <a:xfrm>
            <a:off x="2844081" y="2564904"/>
            <a:ext cx="6696744" cy="1756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just"/>
            <a:r>
              <a:rPr lang="tr-TR" sz="8000" dirty="0" smtClean="0">
                <a:solidFill>
                  <a:srgbClr val="002060"/>
                </a:solidFill>
                <a:latin typeface="Calibri" panose="020F0502020204030204" pitchFamily="34" charset="0"/>
                <a:cs typeface="Calibri" panose="020F0502020204030204" pitchFamily="34" charset="0"/>
              </a:rPr>
              <a:t>Teşekkürler …</a:t>
            </a:r>
            <a:endParaRPr lang="tr-TR" sz="80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8232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3</a:t>
            </a:fld>
            <a:endParaRPr lang="tr-TR" dirty="0"/>
          </a:p>
        </p:txBody>
      </p:sp>
      <p:sp>
        <p:nvSpPr>
          <p:cNvPr id="5" name="Yuvarlatılmış Dikdörtgen 4"/>
          <p:cNvSpPr/>
          <p:nvPr/>
        </p:nvSpPr>
        <p:spPr>
          <a:xfrm>
            <a:off x="218051" y="620689"/>
            <a:ext cx="5578358" cy="504055"/>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457200" indent="-457200">
              <a:buFont typeface="Wingdings" panose="05000000000000000000" pitchFamily="2" charset="2"/>
              <a:buChar char="Ø"/>
            </a:pPr>
            <a:r>
              <a:rPr lang="tr-TR" sz="1400" dirty="0" err="1">
                <a:latin typeface="Calibri" panose="020F0502020204030204" pitchFamily="34" charset="0"/>
              </a:rPr>
              <a:t>Ba-Bs</a:t>
            </a:r>
            <a:r>
              <a:rPr lang="tr-TR" sz="1400" dirty="0">
                <a:latin typeface="Calibri" panose="020F0502020204030204" pitchFamily="34" charset="0"/>
              </a:rPr>
              <a:t> Bildirim Formlarında Yer Alan Bilgilerin Analizi Sonucunda Mükelleflerin İzaha Davet Edilmesi</a:t>
            </a:r>
          </a:p>
        </p:txBody>
      </p:sp>
      <p:sp>
        <p:nvSpPr>
          <p:cNvPr id="6" name="8 Dikdörtgen"/>
          <p:cNvSpPr>
            <a:spLocks noChangeArrowheads="1"/>
          </p:cNvSpPr>
          <p:nvPr/>
        </p:nvSpPr>
        <p:spPr bwMode="auto">
          <a:xfrm>
            <a:off x="626179" y="60710"/>
            <a:ext cx="11016282" cy="504056"/>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3200" dirty="0" smtClean="0">
                <a:latin typeface="Calibri" panose="020F0502020204030204" pitchFamily="34" charset="0"/>
              </a:rPr>
              <a:t>İZAHA DAVETİN KAPSAMI </a:t>
            </a:r>
            <a:endParaRPr lang="tr-TR" sz="3200" dirty="0">
              <a:solidFill>
                <a:srgbClr val="FFFFFF"/>
              </a:solidFill>
              <a:latin typeface="Calibri" panose="020F0502020204030204" pitchFamily="34" charset="0"/>
            </a:endParaRPr>
          </a:p>
        </p:txBody>
      </p:sp>
      <p:sp>
        <p:nvSpPr>
          <p:cNvPr id="8" name="Yuvarlatılmış Dikdörtgen 7"/>
          <p:cNvSpPr/>
          <p:nvPr/>
        </p:nvSpPr>
        <p:spPr>
          <a:xfrm>
            <a:off x="224753" y="1239127"/>
            <a:ext cx="5571656" cy="605697"/>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Kredi Kartı Satış Bilgileri ile Katma Değer Vergisi (KDV) Beyannamelerinin Karşılaştırılması Sonucunda Mükelleflerin İzaha Davet Edilmesi</a:t>
            </a:r>
          </a:p>
        </p:txBody>
      </p:sp>
      <p:sp>
        <p:nvSpPr>
          <p:cNvPr id="9" name="Yuvarlatılmış Dikdörtgen 8"/>
          <p:cNvSpPr/>
          <p:nvPr/>
        </p:nvSpPr>
        <p:spPr>
          <a:xfrm>
            <a:off x="224753" y="2554155"/>
            <a:ext cx="5571656" cy="586814"/>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285750" indent="-285750">
              <a:buFont typeface="Wingdings" panose="05000000000000000000" pitchFamily="2" charset="2"/>
              <a:buChar char="Ø"/>
            </a:pPr>
            <a:r>
              <a:rPr lang="tr-TR" sz="1400" dirty="0" smtClean="0">
                <a:latin typeface="Calibri" panose="020F0502020204030204" pitchFamily="34" charset="0"/>
              </a:rPr>
              <a:t>Çeşitli </a:t>
            </a:r>
            <a:r>
              <a:rPr lang="tr-TR" sz="1400" dirty="0">
                <a:latin typeface="Calibri" panose="020F0502020204030204" pitchFamily="34" charset="0"/>
              </a:rPr>
              <a:t>Kurum ve Kuruluşlardan Elde Edilen Bilgiler ile Asgari Ücret Tarifelerinin Karşılaştırılması Sonucunda Mükelleflerin İzaha Davet Edilmesi</a:t>
            </a:r>
          </a:p>
        </p:txBody>
      </p:sp>
      <p:sp>
        <p:nvSpPr>
          <p:cNvPr id="10" name="Yuvarlatılmış Dikdörtgen 9"/>
          <p:cNvSpPr/>
          <p:nvPr/>
        </p:nvSpPr>
        <p:spPr>
          <a:xfrm>
            <a:off x="224753" y="3294009"/>
            <a:ext cx="5571656" cy="608878"/>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Yıllık Gelir ve Kurumlar Vergisi Beyannameleri Üzerinde Yapılan İndirimleri, Kanuni Oranları Aşan Mükelleflerin İzaha Davet Edilmesi</a:t>
            </a:r>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Yuvarlatılmış Dikdörtgen 10"/>
          <p:cNvSpPr/>
          <p:nvPr/>
        </p:nvSpPr>
        <p:spPr>
          <a:xfrm>
            <a:off x="224753" y="1968945"/>
            <a:ext cx="5571656" cy="478328"/>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Yıllık Beyannameler ile Muhtasar ve Prim Hizmet Beyannamelerinin Karşılaştırılması Sonucunda Mükelleflerin İzaha Davet Edilmesi</a:t>
            </a:r>
          </a:p>
        </p:txBody>
      </p:sp>
      <p:sp>
        <p:nvSpPr>
          <p:cNvPr id="15" name="Yuvarlatılmış Dikdörtgen 14"/>
          <p:cNvSpPr/>
          <p:nvPr/>
        </p:nvSpPr>
        <p:spPr>
          <a:xfrm>
            <a:off x="224753" y="4622896"/>
            <a:ext cx="5571656" cy="432048"/>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Geçmiş Yıl Zararlarının Mahsubu Yönünden Mükelleflerin İzaha Davet Edilmesi</a:t>
            </a:r>
          </a:p>
        </p:txBody>
      </p:sp>
      <p:sp>
        <p:nvSpPr>
          <p:cNvPr id="16" name="Yuvarlatılmış Dikdörtgen 15"/>
          <p:cNvSpPr/>
          <p:nvPr/>
        </p:nvSpPr>
        <p:spPr>
          <a:xfrm>
            <a:off x="224753" y="4039343"/>
            <a:ext cx="5571656" cy="397769"/>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Dağıttığı Kâr Üzerinden </a:t>
            </a:r>
            <a:r>
              <a:rPr lang="tr-TR" sz="1400" dirty="0" err="1">
                <a:latin typeface="Calibri" panose="020F0502020204030204" pitchFamily="34" charset="0"/>
              </a:rPr>
              <a:t>Tevkifat</a:t>
            </a:r>
            <a:r>
              <a:rPr lang="tr-TR" sz="1400" dirty="0">
                <a:latin typeface="Calibri" panose="020F0502020204030204" pitchFamily="34" charset="0"/>
              </a:rPr>
              <a:t> Yapmadığı Tespit Edilenlerin İzaha Davet Edilmesi</a:t>
            </a:r>
          </a:p>
        </p:txBody>
      </p:sp>
      <p:sp>
        <p:nvSpPr>
          <p:cNvPr id="26" name="Yuvarlatılmış Dikdörtgen 25"/>
          <p:cNvSpPr/>
          <p:nvPr/>
        </p:nvSpPr>
        <p:spPr>
          <a:xfrm>
            <a:off x="224753" y="5217126"/>
            <a:ext cx="5571656" cy="566516"/>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457200" indent="-457200">
              <a:buFont typeface="Wingdings" panose="05000000000000000000" pitchFamily="2" charset="2"/>
              <a:buChar char="Ø"/>
            </a:pPr>
            <a:r>
              <a:rPr lang="tr-TR" sz="1400" dirty="0">
                <a:latin typeface="Calibri" panose="020F0502020204030204" pitchFamily="34" charset="0"/>
              </a:rPr>
              <a:t>İştirak Kazançlarını İlgili Hesapta Göstermeyen Mükelleflerin İzaha Davet Edilmesi</a:t>
            </a:r>
          </a:p>
        </p:txBody>
      </p:sp>
      <p:sp>
        <p:nvSpPr>
          <p:cNvPr id="27" name="Yuvarlatılmış Dikdörtgen 26"/>
          <p:cNvSpPr/>
          <p:nvPr/>
        </p:nvSpPr>
        <p:spPr>
          <a:xfrm>
            <a:off x="6008353" y="637554"/>
            <a:ext cx="5634108" cy="504056"/>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Kurumlar Vergisi Kanununun 5/1-e Maddesindeki İstisna ile İlgili Olarak Mükelleflerin İzaha Davet Edilmesi</a:t>
            </a:r>
          </a:p>
        </p:txBody>
      </p:sp>
      <p:sp>
        <p:nvSpPr>
          <p:cNvPr id="28" name="Yuvarlatılmış Dikdörtgen 27"/>
          <p:cNvSpPr/>
          <p:nvPr/>
        </p:nvSpPr>
        <p:spPr>
          <a:xfrm>
            <a:off x="6008353" y="1239127"/>
            <a:ext cx="5634108" cy="389673"/>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Örtülü Sermaye Yönünden Mükelleflerin İzaha Davet Edilmesi</a:t>
            </a:r>
          </a:p>
        </p:txBody>
      </p:sp>
      <p:sp>
        <p:nvSpPr>
          <p:cNvPr id="29" name="Yuvarlatılmış Dikdörtgen 28"/>
          <p:cNvSpPr/>
          <p:nvPr/>
        </p:nvSpPr>
        <p:spPr>
          <a:xfrm>
            <a:off x="6008353" y="1767565"/>
            <a:ext cx="5634108" cy="581315"/>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285750" indent="-285750">
              <a:buFont typeface="Wingdings" panose="05000000000000000000" pitchFamily="2" charset="2"/>
              <a:buChar char="Ø"/>
            </a:pPr>
            <a:r>
              <a:rPr lang="tr-TR" sz="1400" dirty="0">
                <a:latin typeface="Calibri" panose="020F0502020204030204" pitchFamily="34" charset="0"/>
              </a:rPr>
              <a:t>Ortaklardan Alacaklar İçin Hesaplanması Gereken Faizler Yönünden Mükelleflerin İzaha Davet Edilmesi</a:t>
            </a:r>
          </a:p>
        </p:txBody>
      </p:sp>
      <p:sp>
        <p:nvSpPr>
          <p:cNvPr id="31" name="Yuvarlatılmış Dikdörtgen 30"/>
          <p:cNvSpPr/>
          <p:nvPr/>
        </p:nvSpPr>
        <p:spPr>
          <a:xfrm>
            <a:off x="6008352" y="2470835"/>
            <a:ext cx="5612461" cy="538866"/>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Ortaklık Hakları veya Hisselerini Elden Çıkardıkları Halde Beyanda Bulunmayan Limited Şirket Ortaklarının İzaha Davet Edilmesi</a:t>
            </a:r>
          </a:p>
        </p:txBody>
      </p:sp>
      <p:sp>
        <p:nvSpPr>
          <p:cNvPr id="32" name="Yuvarlatılmış Dikdörtgen 31"/>
          <p:cNvSpPr/>
          <p:nvPr/>
        </p:nvSpPr>
        <p:spPr>
          <a:xfrm>
            <a:off x="6019176" y="3140969"/>
            <a:ext cx="5623285" cy="581347"/>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Gayrimenkul Alım/Satım Bedelinin Eksik Beyan </a:t>
            </a:r>
            <a:r>
              <a:rPr lang="tr-TR" sz="1400" dirty="0" smtClean="0">
                <a:latin typeface="Calibri" panose="020F0502020204030204" pitchFamily="34" charset="0"/>
              </a:rPr>
              <a:t>Edilmiş Olabileceğine </a:t>
            </a:r>
            <a:r>
              <a:rPr lang="tr-TR" sz="1400" dirty="0">
                <a:latin typeface="Calibri" panose="020F0502020204030204" pitchFamily="34" charset="0"/>
              </a:rPr>
              <a:t>Dair Haklarında Tespit Bulunanların İzaha Davet Edilmesi</a:t>
            </a:r>
          </a:p>
        </p:txBody>
      </p:sp>
      <p:sp>
        <p:nvSpPr>
          <p:cNvPr id="33" name="Yuvarlatılmış Dikdörtgen 32"/>
          <p:cNvSpPr/>
          <p:nvPr/>
        </p:nvSpPr>
        <p:spPr>
          <a:xfrm>
            <a:off x="6019176" y="3855495"/>
            <a:ext cx="5612461" cy="540465"/>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Gayrimenkullere İlişkin Değer Artışı Kazançları Yönünden Mükelleflerin İzaha Davet Edilmesi</a:t>
            </a:r>
          </a:p>
        </p:txBody>
      </p:sp>
      <p:sp>
        <p:nvSpPr>
          <p:cNvPr id="35" name="Yuvarlatılmış Dikdörtgen 34"/>
          <p:cNvSpPr/>
          <p:nvPr/>
        </p:nvSpPr>
        <p:spPr>
          <a:xfrm>
            <a:off x="6019176" y="4584504"/>
            <a:ext cx="5601637" cy="508832"/>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457200" indent="-457200">
              <a:buFont typeface="Wingdings" panose="05000000000000000000" pitchFamily="2" charset="2"/>
              <a:buChar char="Ø"/>
            </a:pPr>
            <a:r>
              <a:rPr lang="tr-TR" sz="1400" dirty="0">
                <a:latin typeface="Calibri" panose="020F0502020204030204" pitchFamily="34" charset="0"/>
              </a:rPr>
              <a:t>Gayrimenkul Sermaye İratlarını Beyan Etmeyen veya Eksik/Hatalı Beyan Eden Mükelleflerin İzaha Davet Edilmesi</a:t>
            </a:r>
          </a:p>
        </p:txBody>
      </p:sp>
      <p:sp>
        <p:nvSpPr>
          <p:cNvPr id="36" name="Yuvarlatılmış Dikdörtgen 35"/>
          <p:cNvSpPr/>
          <p:nvPr/>
        </p:nvSpPr>
        <p:spPr>
          <a:xfrm>
            <a:off x="6029999" y="5217126"/>
            <a:ext cx="5590814" cy="557815"/>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342900" indent="-342900">
              <a:buFont typeface="Wingdings" panose="05000000000000000000" pitchFamily="2" charset="2"/>
              <a:buChar char="Ø"/>
            </a:pPr>
            <a:r>
              <a:rPr lang="tr-TR" sz="1400" dirty="0">
                <a:latin typeface="Calibri" panose="020F0502020204030204" pitchFamily="34" charset="0"/>
              </a:rPr>
              <a:t>Sahte veya Muhteviyatı İtibarıyla Yanıltıcı Belge Kullanılması Durumunda Mükelleflerin İzaha Davet Edilmesi</a:t>
            </a:r>
          </a:p>
        </p:txBody>
      </p:sp>
      <p:sp>
        <p:nvSpPr>
          <p:cNvPr id="2" name="Dikdörtgen 1"/>
          <p:cNvSpPr/>
          <p:nvPr/>
        </p:nvSpPr>
        <p:spPr>
          <a:xfrm>
            <a:off x="774793" y="5958444"/>
            <a:ext cx="10908294" cy="7200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2200" dirty="0" smtClean="0">
                <a:solidFill>
                  <a:srgbClr val="C00000"/>
                </a:solidFill>
                <a:latin typeface="Calibri" panose="020F0502020204030204" pitchFamily="34" charset="0"/>
              </a:rPr>
              <a:t> </a:t>
            </a:r>
          </a:p>
          <a:p>
            <a:pPr marL="171450" indent="-171450" algn="ctr">
              <a:buFont typeface="Wingdings" panose="05000000000000000000" pitchFamily="2" charset="2"/>
              <a:buChar char="v"/>
            </a:pPr>
            <a:r>
              <a:rPr lang="tr-TR" sz="2200" dirty="0" smtClean="0">
                <a:solidFill>
                  <a:srgbClr val="FF0000"/>
                </a:solidFill>
                <a:latin typeface="Calibri" panose="020F0502020204030204" pitchFamily="34" charset="0"/>
              </a:rPr>
              <a:t>İzaha davete ilişkin tespit ile ilgili </a:t>
            </a:r>
            <a:r>
              <a:rPr lang="tr-TR" sz="2200" dirty="0">
                <a:solidFill>
                  <a:srgbClr val="FF0000"/>
                </a:solidFill>
                <a:latin typeface="Calibri" panose="020F0502020204030204" pitchFamily="34" charset="0"/>
              </a:rPr>
              <a:t>olarak Vergi Usul Kanununun 371 inci maddesinde yer alan pişmanlık </a:t>
            </a:r>
            <a:r>
              <a:rPr lang="tr-TR" sz="2200" dirty="0" smtClean="0">
                <a:solidFill>
                  <a:srgbClr val="FF0000"/>
                </a:solidFill>
                <a:latin typeface="Calibri" panose="020F0502020204030204" pitchFamily="34" charset="0"/>
              </a:rPr>
              <a:t>hükümlerinden yararlanılamaz.</a:t>
            </a:r>
          </a:p>
          <a:p>
            <a:pPr algn="ctr"/>
            <a:endParaRPr lang="tr-TR" sz="2200" dirty="0">
              <a:solidFill>
                <a:srgbClr val="C00000"/>
              </a:solidFill>
              <a:latin typeface="Calibri" panose="020F0502020204030204" pitchFamily="34" charset="0"/>
            </a:endParaRPr>
          </a:p>
        </p:txBody>
      </p:sp>
      <p:sp>
        <p:nvSpPr>
          <p:cNvPr id="37" name="Şimşek İşareti 36"/>
          <p:cNvSpPr/>
          <p:nvPr/>
        </p:nvSpPr>
        <p:spPr>
          <a:xfrm>
            <a:off x="354669" y="5877273"/>
            <a:ext cx="420123" cy="737928"/>
          </a:xfrm>
          <a:prstGeom prst="lightningBol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Oval 37"/>
          <p:cNvSpPr/>
          <p:nvPr/>
        </p:nvSpPr>
        <p:spPr>
          <a:xfrm>
            <a:off x="612775" y="6678524"/>
            <a:ext cx="324036" cy="4571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4</a:t>
            </a:fld>
            <a:endParaRPr lang="tr-TR"/>
          </a:p>
        </p:txBody>
      </p:sp>
      <p:sp>
        <p:nvSpPr>
          <p:cNvPr id="5" name="Yuvarlatılmış Dikdörtgen 4"/>
          <p:cNvSpPr/>
          <p:nvPr/>
        </p:nvSpPr>
        <p:spPr>
          <a:xfrm>
            <a:off x="612774" y="851875"/>
            <a:ext cx="9360099" cy="488893"/>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400" dirty="0" smtClean="0">
                <a:latin typeface="Calibri" panose="020F0502020204030204" pitchFamily="34" charset="0"/>
              </a:rPr>
              <a:t>Maliye Bakanlığınca yapılan belirleme ile;</a:t>
            </a:r>
            <a:endParaRPr lang="tr-TR" sz="2400" dirty="0">
              <a:latin typeface="Calibri" panose="020F0502020204030204" pitchFamily="34" charset="0"/>
            </a:endParaRPr>
          </a:p>
        </p:txBody>
      </p:sp>
      <p:sp>
        <p:nvSpPr>
          <p:cNvPr id="6" name="8 Dikdörtgen"/>
          <p:cNvSpPr>
            <a:spLocks noChangeArrowheads="1"/>
          </p:cNvSpPr>
          <p:nvPr/>
        </p:nvSpPr>
        <p:spPr bwMode="auto">
          <a:xfrm>
            <a:off x="612774" y="188640"/>
            <a:ext cx="10776591" cy="504056"/>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3200" dirty="0" smtClean="0">
                <a:latin typeface="Calibri" panose="020F0502020204030204" pitchFamily="34" charset="0"/>
              </a:rPr>
              <a:t>İZAH DEĞERLENDİRME KOMİSYONU</a:t>
            </a:r>
            <a:endParaRPr lang="tr-TR" sz="3200" dirty="0">
              <a:solidFill>
                <a:srgbClr val="FFFFFF"/>
              </a:solidFill>
              <a:latin typeface="Calibri" panose="020F0502020204030204" pitchFamily="34" charset="0"/>
            </a:endParaRPr>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2" name="Dikdörtgen 31"/>
          <p:cNvSpPr/>
          <p:nvPr/>
        </p:nvSpPr>
        <p:spPr>
          <a:xfrm>
            <a:off x="5723547" y="1584005"/>
            <a:ext cx="4248472" cy="100811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2400" dirty="0" smtClean="0">
                <a:solidFill>
                  <a:srgbClr val="265AA6"/>
                </a:solidFill>
                <a:latin typeface="Calibri" panose="020F0502020204030204" pitchFamily="34" charset="0"/>
              </a:rPr>
              <a:t>Vergi Denetim Kurulu Başkanlığı bünyesinde</a:t>
            </a:r>
            <a:endParaRPr lang="tr-TR" sz="2400" dirty="0">
              <a:solidFill>
                <a:srgbClr val="265AA6"/>
              </a:solidFill>
              <a:latin typeface="Calibri" panose="020F0502020204030204" pitchFamily="34" charset="0"/>
            </a:endParaRPr>
          </a:p>
        </p:txBody>
      </p:sp>
      <p:sp>
        <p:nvSpPr>
          <p:cNvPr id="2056" name="Dikdörtgen 2055"/>
          <p:cNvSpPr/>
          <p:nvPr/>
        </p:nvSpPr>
        <p:spPr>
          <a:xfrm>
            <a:off x="203263" y="2276872"/>
            <a:ext cx="5004644" cy="7920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1800" b="0" dirty="0">
                <a:latin typeface="Calibri" panose="020F0502020204030204" pitchFamily="34" charset="0"/>
              </a:rPr>
              <a:t>ilgisine göre </a:t>
            </a:r>
            <a:r>
              <a:rPr lang="tr-TR" sz="1800" b="0" dirty="0">
                <a:solidFill>
                  <a:srgbClr val="FF0000"/>
                </a:solidFill>
                <a:latin typeface="Calibri" panose="020F0502020204030204" pitchFamily="34" charset="0"/>
              </a:rPr>
              <a:t>vergi dairesi başkanlıkları ile </a:t>
            </a:r>
            <a:r>
              <a:rPr lang="tr-TR" sz="1800" b="0" dirty="0" smtClean="0">
                <a:solidFill>
                  <a:srgbClr val="FF0000"/>
                </a:solidFill>
                <a:latin typeface="Calibri" panose="020F0502020204030204" pitchFamily="34" charset="0"/>
              </a:rPr>
              <a:t>defterdarlıklara </a:t>
            </a:r>
            <a:r>
              <a:rPr lang="tr-TR" sz="1800" b="0" dirty="0" smtClean="0">
                <a:latin typeface="Calibri" panose="020F0502020204030204" pitchFamily="34" charset="0"/>
              </a:rPr>
              <a:t>bağlı </a:t>
            </a:r>
            <a:r>
              <a:rPr lang="tr-TR" sz="1800" b="0" dirty="0">
                <a:latin typeface="Calibri" panose="020F0502020204030204" pitchFamily="34" charset="0"/>
              </a:rPr>
              <a:t>olarak görev yapacaklardır.</a:t>
            </a:r>
            <a:endParaRPr lang="tr-TR" sz="1800" dirty="0">
              <a:latin typeface="Calibri" panose="020F0502020204030204" pitchFamily="34" charset="0"/>
            </a:endParaRPr>
          </a:p>
        </p:txBody>
      </p:sp>
      <p:sp>
        <p:nvSpPr>
          <p:cNvPr id="45" name="Dikdörtgen 44"/>
          <p:cNvSpPr/>
          <p:nvPr/>
        </p:nvSpPr>
        <p:spPr>
          <a:xfrm>
            <a:off x="160144" y="4522939"/>
            <a:ext cx="5047763" cy="914400"/>
          </a:xfrm>
          <a:prstGeom prst="rect">
            <a:avLst/>
          </a:prstGeom>
          <a:gradFill flip="none" rotWithShape="1">
            <a:gsLst>
              <a:gs pos="0">
                <a:srgbClr val="4A89D6">
                  <a:shade val="30000"/>
                  <a:satMod val="115000"/>
                </a:srgbClr>
              </a:gs>
              <a:gs pos="50000">
                <a:srgbClr val="4A89D6">
                  <a:shade val="67500"/>
                  <a:satMod val="115000"/>
                </a:srgbClr>
              </a:gs>
              <a:gs pos="100000">
                <a:srgbClr val="4A89D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sz="400" dirty="0" smtClean="0">
              <a:latin typeface="Calibri" panose="020F0502020204030204" pitchFamily="34" charset="0"/>
            </a:endParaRPr>
          </a:p>
          <a:p>
            <a:pPr marL="285750" indent="-285750" algn="just">
              <a:buFont typeface="Wingdings" panose="05000000000000000000" pitchFamily="2" charset="2"/>
              <a:buChar char="§"/>
            </a:pPr>
            <a:r>
              <a:rPr lang="tr-TR" sz="1600" dirty="0" smtClean="0">
                <a:latin typeface="Calibri" panose="020F0502020204030204" pitchFamily="34" charset="0"/>
              </a:rPr>
              <a:t>Defterdarlıklarda oluşturulacak komisyon;</a:t>
            </a:r>
          </a:p>
          <a:p>
            <a:pPr algn="just"/>
            <a:r>
              <a:rPr lang="tr-TR" sz="1600" dirty="0">
                <a:latin typeface="Calibri" panose="020F0502020204030204" pitchFamily="34" charset="0"/>
              </a:rPr>
              <a:t> </a:t>
            </a:r>
            <a:r>
              <a:rPr lang="tr-TR" sz="1600" dirty="0" smtClean="0">
                <a:latin typeface="Calibri" panose="020F0502020204030204" pitchFamily="34" charset="0"/>
              </a:rPr>
              <a:t>     Defterdar </a:t>
            </a:r>
            <a:r>
              <a:rPr lang="tr-TR" sz="1600" dirty="0">
                <a:latin typeface="Calibri" panose="020F0502020204030204" pitchFamily="34" charset="0"/>
              </a:rPr>
              <a:t>veya </a:t>
            </a:r>
            <a:r>
              <a:rPr lang="tr-TR" sz="1600" dirty="0" smtClean="0">
                <a:latin typeface="Calibri" panose="020F0502020204030204" pitchFamily="34" charset="0"/>
              </a:rPr>
              <a:t>Defterdar </a:t>
            </a:r>
            <a:r>
              <a:rPr lang="tr-TR" sz="1600" dirty="0">
                <a:latin typeface="Calibri" panose="020F0502020204030204" pitchFamily="34" charset="0"/>
              </a:rPr>
              <a:t>yardımcısının </a:t>
            </a:r>
            <a:r>
              <a:rPr lang="tr-TR" sz="1600" dirty="0" smtClean="0">
                <a:latin typeface="Calibri" panose="020F0502020204030204" pitchFamily="34" charset="0"/>
              </a:rPr>
              <a:t>başkanlığında,</a:t>
            </a:r>
          </a:p>
          <a:p>
            <a:pPr algn="just"/>
            <a:r>
              <a:rPr lang="tr-TR" sz="1600" dirty="0">
                <a:latin typeface="Calibri" panose="020F0502020204030204" pitchFamily="34" charset="0"/>
              </a:rPr>
              <a:t> </a:t>
            </a:r>
            <a:r>
              <a:rPr lang="tr-TR" sz="1600" dirty="0" smtClean="0">
                <a:latin typeface="Calibri" panose="020F0502020204030204" pitchFamily="34" charset="0"/>
              </a:rPr>
              <a:t>     Gelir </a:t>
            </a:r>
            <a:r>
              <a:rPr lang="tr-TR" sz="1600" dirty="0">
                <a:latin typeface="Calibri" panose="020F0502020204030204" pitchFamily="34" charset="0"/>
              </a:rPr>
              <a:t>M</a:t>
            </a:r>
            <a:r>
              <a:rPr lang="tr-TR" sz="1600" dirty="0" smtClean="0">
                <a:latin typeface="Calibri" panose="020F0502020204030204" pitchFamily="34" charset="0"/>
              </a:rPr>
              <a:t>üdürü </a:t>
            </a:r>
            <a:r>
              <a:rPr lang="tr-TR" sz="1600" dirty="0">
                <a:latin typeface="Calibri" panose="020F0502020204030204" pitchFamily="34" charset="0"/>
              </a:rPr>
              <a:t>ile </a:t>
            </a:r>
            <a:r>
              <a:rPr lang="tr-TR" sz="1600" dirty="0" smtClean="0">
                <a:latin typeface="Calibri" panose="020F0502020204030204" pitchFamily="34" charset="0"/>
              </a:rPr>
              <a:t>Vergi </a:t>
            </a:r>
            <a:r>
              <a:rPr lang="tr-TR" sz="1600" dirty="0">
                <a:latin typeface="Calibri" panose="020F0502020204030204" pitchFamily="34" charset="0"/>
              </a:rPr>
              <a:t>D</a:t>
            </a:r>
            <a:r>
              <a:rPr lang="tr-TR" sz="1600" dirty="0" smtClean="0">
                <a:latin typeface="Calibri" panose="020F0502020204030204" pitchFamily="34" charset="0"/>
              </a:rPr>
              <a:t>airesi Müdüründen</a:t>
            </a:r>
            <a:endParaRPr lang="tr-TR" sz="1600" dirty="0">
              <a:latin typeface="Calibri" panose="020F0502020204030204" pitchFamily="34" charset="0"/>
            </a:endParaRPr>
          </a:p>
        </p:txBody>
      </p:sp>
      <p:sp>
        <p:nvSpPr>
          <p:cNvPr id="2058" name="Yuvarlatılmış Dikdörtgen 2057"/>
          <p:cNvSpPr/>
          <p:nvPr/>
        </p:nvSpPr>
        <p:spPr>
          <a:xfrm>
            <a:off x="523792" y="5549325"/>
            <a:ext cx="4320466" cy="457200"/>
          </a:xfrm>
          <a:prstGeom prst="roundRect">
            <a:avLst/>
          </a:prstGeom>
          <a:solidFill>
            <a:srgbClr val="4A89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effectLst>
                  <a:outerShdw blurRad="38100" dist="38100" dir="2700000" algn="tl">
                    <a:srgbClr val="000000">
                      <a:alpha val="43137"/>
                    </a:srgbClr>
                  </a:outerShdw>
                </a:effectLst>
                <a:latin typeface="Calibri" panose="020F0502020204030204" pitchFamily="34" charset="0"/>
              </a:rPr>
              <a:t>olmak üzere </a:t>
            </a:r>
            <a:r>
              <a:rPr lang="tr-TR" sz="2000" u="sng" dirty="0">
                <a:effectLst>
                  <a:outerShdw blurRad="38100" dist="38100" dir="2700000" algn="tl">
                    <a:srgbClr val="000000">
                      <a:alpha val="43137"/>
                    </a:srgbClr>
                  </a:outerShdw>
                </a:effectLst>
                <a:latin typeface="Calibri" panose="020F0502020204030204" pitchFamily="34" charset="0"/>
              </a:rPr>
              <a:t>toplam üç kişiden</a:t>
            </a:r>
            <a:r>
              <a:rPr lang="tr-TR" sz="2000" dirty="0">
                <a:effectLst>
                  <a:outerShdw blurRad="38100" dist="38100" dir="2700000" algn="tl">
                    <a:srgbClr val="000000">
                      <a:alpha val="43137"/>
                    </a:srgbClr>
                  </a:outerShdw>
                </a:effectLst>
                <a:latin typeface="Calibri" panose="020F0502020204030204" pitchFamily="34" charset="0"/>
              </a:rPr>
              <a:t> oluşur.</a:t>
            </a:r>
          </a:p>
        </p:txBody>
      </p:sp>
      <p:cxnSp>
        <p:nvCxnSpPr>
          <p:cNvPr id="52" name="Düz Ok Bağlayıcısı 51"/>
          <p:cNvCxnSpPr/>
          <p:nvPr/>
        </p:nvCxnSpPr>
        <p:spPr>
          <a:xfrm>
            <a:off x="6915111" y="1340768"/>
            <a:ext cx="573486" cy="442613"/>
          </a:xfrm>
          <a:prstGeom prst="straightConnector1">
            <a:avLst/>
          </a:prstGeom>
          <a:ln w="57150">
            <a:solidFill>
              <a:srgbClr val="D24A4A"/>
            </a:solidFill>
            <a:tailEnd type="arrow"/>
          </a:ln>
        </p:spPr>
        <p:style>
          <a:lnRef idx="1">
            <a:schemeClr val="accent1"/>
          </a:lnRef>
          <a:fillRef idx="0">
            <a:schemeClr val="accent1"/>
          </a:fillRef>
          <a:effectRef idx="0">
            <a:schemeClr val="accent1"/>
          </a:effectRef>
          <a:fontRef idx="minor">
            <a:schemeClr val="tx1"/>
          </a:fontRef>
        </p:style>
      </p:cxnSp>
      <p:sp>
        <p:nvSpPr>
          <p:cNvPr id="57" name="Dikdörtgen 56"/>
          <p:cNvSpPr/>
          <p:nvPr/>
        </p:nvSpPr>
        <p:spPr>
          <a:xfrm>
            <a:off x="412394" y="1758469"/>
            <a:ext cx="4068216" cy="65918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2400" dirty="0" smtClean="0">
                <a:solidFill>
                  <a:srgbClr val="265AA6"/>
                </a:solidFill>
                <a:latin typeface="Calibri" panose="020F0502020204030204" pitchFamily="34" charset="0"/>
              </a:rPr>
              <a:t>Gelir İdaresi Başkanlığı bünyesinde</a:t>
            </a:r>
            <a:endParaRPr lang="tr-TR" sz="2400" dirty="0">
              <a:solidFill>
                <a:srgbClr val="265AA6"/>
              </a:solidFill>
              <a:latin typeface="Calibri" panose="020F0502020204030204" pitchFamily="34" charset="0"/>
            </a:endParaRPr>
          </a:p>
        </p:txBody>
      </p:sp>
      <p:cxnSp>
        <p:nvCxnSpPr>
          <p:cNvPr id="58" name="Düz Ok Bağlayıcısı 57"/>
          <p:cNvCxnSpPr/>
          <p:nvPr/>
        </p:nvCxnSpPr>
        <p:spPr>
          <a:xfrm flipH="1">
            <a:off x="2705585" y="1340768"/>
            <a:ext cx="527038" cy="442613"/>
          </a:xfrm>
          <a:prstGeom prst="straightConnector1">
            <a:avLst/>
          </a:prstGeom>
          <a:ln w="57150">
            <a:solidFill>
              <a:srgbClr val="D24A4A"/>
            </a:solidFill>
            <a:tailEnd type="arrow"/>
          </a:ln>
        </p:spPr>
        <p:style>
          <a:lnRef idx="1">
            <a:schemeClr val="accent1"/>
          </a:lnRef>
          <a:fillRef idx="0">
            <a:schemeClr val="accent1"/>
          </a:fillRef>
          <a:effectRef idx="0">
            <a:schemeClr val="accent1"/>
          </a:effectRef>
          <a:fontRef idx="minor">
            <a:schemeClr val="tx1"/>
          </a:fontRef>
        </p:style>
      </p:cxnSp>
      <p:sp>
        <p:nvSpPr>
          <p:cNvPr id="59" name="Dikdörtgen 58"/>
          <p:cNvSpPr/>
          <p:nvPr/>
        </p:nvSpPr>
        <p:spPr>
          <a:xfrm>
            <a:off x="155575" y="3068960"/>
            <a:ext cx="5047763" cy="1368152"/>
          </a:xfrm>
          <a:prstGeom prst="rect">
            <a:avLst/>
          </a:prstGeom>
          <a:gradFill flip="none" rotWithShape="1">
            <a:gsLst>
              <a:gs pos="0">
                <a:srgbClr val="4A89D6">
                  <a:shade val="30000"/>
                  <a:satMod val="115000"/>
                </a:srgbClr>
              </a:gs>
              <a:gs pos="50000">
                <a:srgbClr val="4A89D6">
                  <a:shade val="67500"/>
                  <a:satMod val="115000"/>
                </a:srgbClr>
              </a:gs>
              <a:gs pos="100000">
                <a:srgbClr val="4A89D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
            </a:pPr>
            <a:r>
              <a:rPr lang="tr-TR" sz="1600" dirty="0">
                <a:solidFill>
                  <a:schemeClr val="bg1"/>
                </a:solidFill>
                <a:latin typeface="Calibri" panose="020F0502020204030204" pitchFamily="34" charset="0"/>
              </a:rPr>
              <a:t>Vergi Dairesi Başkanlıklarında oluşturulacak </a:t>
            </a:r>
            <a:r>
              <a:rPr lang="tr-TR" sz="1600" dirty="0" smtClean="0">
                <a:solidFill>
                  <a:schemeClr val="bg1"/>
                </a:solidFill>
                <a:latin typeface="Calibri" panose="020F0502020204030204" pitchFamily="34" charset="0"/>
              </a:rPr>
              <a:t>komisyon;</a:t>
            </a:r>
          </a:p>
          <a:p>
            <a:pPr algn="just"/>
            <a:r>
              <a:rPr lang="tr-TR" sz="1600" dirty="0" smtClean="0">
                <a:solidFill>
                  <a:schemeClr val="bg1"/>
                </a:solidFill>
                <a:latin typeface="Calibri" panose="020F0502020204030204" pitchFamily="34" charset="0"/>
              </a:rPr>
              <a:t>       Vergi </a:t>
            </a:r>
            <a:r>
              <a:rPr lang="tr-TR" sz="1600" dirty="0">
                <a:solidFill>
                  <a:schemeClr val="bg1"/>
                </a:solidFill>
                <a:latin typeface="Calibri" panose="020F0502020204030204" pitchFamily="34" charset="0"/>
              </a:rPr>
              <a:t>Dairesi Başkanı veya Grup Müdürünün </a:t>
            </a:r>
            <a:r>
              <a:rPr lang="tr-TR" sz="1600" dirty="0" smtClean="0">
                <a:solidFill>
                  <a:schemeClr val="bg1"/>
                </a:solidFill>
                <a:latin typeface="Calibri" panose="020F0502020204030204" pitchFamily="34" charset="0"/>
              </a:rPr>
              <a:t>                     başkanlığında,</a:t>
            </a:r>
          </a:p>
          <a:p>
            <a:pPr algn="just"/>
            <a:r>
              <a:rPr lang="tr-TR" sz="1600" dirty="0">
                <a:solidFill>
                  <a:schemeClr val="bg1"/>
                </a:solidFill>
                <a:latin typeface="Calibri" panose="020F0502020204030204" pitchFamily="34" charset="0"/>
              </a:rPr>
              <a:t> </a:t>
            </a:r>
            <a:r>
              <a:rPr lang="tr-TR" sz="1600" dirty="0" smtClean="0">
                <a:solidFill>
                  <a:schemeClr val="bg1"/>
                </a:solidFill>
                <a:latin typeface="Calibri" panose="020F0502020204030204" pitchFamily="34" charset="0"/>
              </a:rPr>
              <a:t>      Vergi </a:t>
            </a:r>
            <a:r>
              <a:rPr lang="tr-TR" sz="1600" dirty="0">
                <a:solidFill>
                  <a:schemeClr val="bg1"/>
                </a:solidFill>
                <a:latin typeface="Calibri" panose="020F0502020204030204" pitchFamily="34" charset="0"/>
              </a:rPr>
              <a:t>Dairesi Müdürlerinden veya </a:t>
            </a:r>
            <a:r>
              <a:rPr lang="tr-TR" sz="1600" dirty="0" smtClean="0">
                <a:solidFill>
                  <a:schemeClr val="bg1"/>
                </a:solidFill>
                <a:latin typeface="Calibri" panose="020F0502020204030204" pitchFamily="34" charset="0"/>
              </a:rPr>
              <a:t>Müdürlerden</a:t>
            </a:r>
            <a:endParaRPr lang="tr-TR" sz="1600" dirty="0">
              <a:solidFill>
                <a:schemeClr val="bg1"/>
              </a:solidFill>
              <a:latin typeface="Calibri" panose="020F0502020204030204" pitchFamily="34" charset="0"/>
            </a:endParaRPr>
          </a:p>
        </p:txBody>
      </p:sp>
      <p:sp>
        <p:nvSpPr>
          <p:cNvPr id="63" name="Aynı Yan Köşesi Kesik Dikdörtgen 62"/>
          <p:cNvSpPr/>
          <p:nvPr/>
        </p:nvSpPr>
        <p:spPr>
          <a:xfrm>
            <a:off x="203262" y="6093295"/>
            <a:ext cx="9768757" cy="648073"/>
          </a:xfrm>
          <a:prstGeom prst="snip2SameRect">
            <a:avLst/>
          </a:prstGeom>
          <a:solidFill>
            <a:srgbClr val="D24A4A"/>
          </a:solidFill>
          <a:ln>
            <a:solidFill>
              <a:srgbClr val="D24A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800" u="sng" dirty="0">
                <a:latin typeface="Calibri" panose="020F0502020204030204" pitchFamily="34" charset="0"/>
              </a:rPr>
              <a:t>Vergi dairesi </a:t>
            </a:r>
            <a:r>
              <a:rPr lang="tr-TR" sz="1800" u="sng" dirty="0" smtClean="0">
                <a:latin typeface="Calibri" panose="020F0502020204030204" pitchFamily="34" charset="0"/>
              </a:rPr>
              <a:t>başkanlıkları, Vergi </a:t>
            </a:r>
            <a:r>
              <a:rPr lang="tr-TR" sz="1800" u="sng" dirty="0">
                <a:latin typeface="Calibri" panose="020F0502020204030204" pitchFamily="34" charset="0"/>
              </a:rPr>
              <a:t>Denetim Kurulu Başkanlığı veya Grup Başkanlıkları </a:t>
            </a:r>
            <a:r>
              <a:rPr lang="tr-TR" sz="1800" u="sng" dirty="0" smtClean="0">
                <a:latin typeface="Calibri" panose="020F0502020204030204" pitchFamily="34" charset="0"/>
              </a:rPr>
              <a:t>bünyesinde </a:t>
            </a:r>
            <a:r>
              <a:rPr lang="tr-TR" sz="1800" u="sng" dirty="0">
                <a:latin typeface="Calibri" panose="020F0502020204030204" pitchFamily="34" charset="0"/>
              </a:rPr>
              <a:t>birden fazla komisyon kurulması mümkündür.</a:t>
            </a:r>
          </a:p>
        </p:txBody>
      </p:sp>
      <p:sp>
        <p:nvSpPr>
          <p:cNvPr id="64" name="Dikdörtgen 63"/>
          <p:cNvSpPr/>
          <p:nvPr/>
        </p:nvSpPr>
        <p:spPr>
          <a:xfrm>
            <a:off x="5399938" y="4221088"/>
            <a:ext cx="4608512" cy="759051"/>
          </a:xfrm>
          <a:prstGeom prst="rect">
            <a:avLst/>
          </a:prstGeom>
          <a:gradFill flip="none" rotWithShape="1">
            <a:gsLst>
              <a:gs pos="0">
                <a:srgbClr val="4A89D6">
                  <a:shade val="30000"/>
                  <a:satMod val="115000"/>
                </a:srgbClr>
              </a:gs>
              <a:gs pos="50000">
                <a:srgbClr val="4A89D6">
                  <a:shade val="67500"/>
                  <a:satMod val="115000"/>
                </a:srgbClr>
              </a:gs>
              <a:gs pos="100000">
                <a:srgbClr val="4A89D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1600" dirty="0">
                <a:latin typeface="Calibri" panose="020F0502020204030204" pitchFamily="34" charset="0"/>
              </a:rPr>
              <a:t>Başkanlık tarafından biri komisyon başkanı olarak belirlenecek </a:t>
            </a:r>
            <a:r>
              <a:rPr lang="tr-TR" sz="2000" u="sng" dirty="0">
                <a:latin typeface="Calibri" panose="020F0502020204030204" pitchFamily="34" charset="0"/>
              </a:rPr>
              <a:t>üç </a:t>
            </a:r>
            <a:r>
              <a:rPr lang="tr-TR" sz="2000" u="sng" dirty="0" smtClean="0">
                <a:latin typeface="Calibri" panose="020F0502020204030204" pitchFamily="34" charset="0"/>
              </a:rPr>
              <a:t>Vergi Müfettişinden</a:t>
            </a:r>
            <a:r>
              <a:rPr lang="tr-TR" sz="2000" dirty="0" smtClean="0">
                <a:latin typeface="Calibri" panose="020F0502020204030204" pitchFamily="34" charset="0"/>
              </a:rPr>
              <a:t> </a:t>
            </a:r>
            <a:r>
              <a:rPr lang="tr-TR" sz="1600" dirty="0">
                <a:latin typeface="Calibri" panose="020F0502020204030204" pitchFamily="34" charset="0"/>
              </a:rPr>
              <a:t>oluşur. </a:t>
            </a:r>
          </a:p>
        </p:txBody>
      </p:sp>
      <p:sp>
        <p:nvSpPr>
          <p:cNvPr id="65" name="Dikdörtgen 64"/>
          <p:cNvSpPr/>
          <p:nvPr/>
        </p:nvSpPr>
        <p:spPr>
          <a:xfrm>
            <a:off x="5399937" y="3068960"/>
            <a:ext cx="4572935" cy="1008112"/>
          </a:xfrm>
          <a:prstGeom prst="rect">
            <a:avLst/>
          </a:prstGeom>
          <a:gradFill flip="none" rotWithShape="1">
            <a:gsLst>
              <a:gs pos="0">
                <a:srgbClr val="4A89D6">
                  <a:shade val="30000"/>
                  <a:satMod val="115000"/>
                </a:srgbClr>
              </a:gs>
              <a:gs pos="50000">
                <a:srgbClr val="4A89D6">
                  <a:shade val="67500"/>
                  <a:satMod val="115000"/>
                </a:srgbClr>
              </a:gs>
              <a:gs pos="100000">
                <a:srgbClr val="4A89D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
            </a:pPr>
            <a:r>
              <a:rPr lang="tr-TR" sz="1600" dirty="0">
                <a:latin typeface="Calibri" panose="020F0502020204030204" pitchFamily="34" charset="0"/>
              </a:rPr>
              <a:t>Vergi Denetim Kurulu Başkanlığında ve </a:t>
            </a:r>
            <a:endParaRPr lang="tr-TR" sz="1600" dirty="0" smtClean="0">
              <a:latin typeface="Calibri" panose="020F0502020204030204" pitchFamily="34" charset="0"/>
            </a:endParaRPr>
          </a:p>
          <a:p>
            <a:pPr algn="just"/>
            <a:endParaRPr lang="tr-TR" sz="800" dirty="0" smtClean="0">
              <a:latin typeface="Calibri" panose="020F0502020204030204" pitchFamily="34" charset="0"/>
            </a:endParaRPr>
          </a:p>
          <a:p>
            <a:pPr marL="285750" indent="-285750" algn="just">
              <a:buFont typeface="Wingdings" panose="05000000000000000000" pitchFamily="2" charset="2"/>
              <a:buChar char="§"/>
            </a:pPr>
            <a:r>
              <a:rPr lang="tr-TR" sz="1600" dirty="0" smtClean="0">
                <a:latin typeface="Calibri" panose="020F0502020204030204" pitchFamily="34" charset="0"/>
              </a:rPr>
              <a:t>Başkanlıkça </a:t>
            </a:r>
            <a:r>
              <a:rPr lang="tr-TR" sz="1600" dirty="0">
                <a:latin typeface="Calibri" panose="020F0502020204030204" pitchFamily="34" charset="0"/>
              </a:rPr>
              <a:t>uygun görülen Grup </a:t>
            </a:r>
            <a:r>
              <a:rPr lang="tr-TR" sz="1600" dirty="0" smtClean="0">
                <a:latin typeface="Calibri" panose="020F0502020204030204" pitchFamily="34" charset="0"/>
              </a:rPr>
              <a:t>Başkanlıklarında;</a:t>
            </a:r>
            <a:r>
              <a:rPr lang="tr-TR" sz="1600" dirty="0">
                <a:latin typeface="Calibri" panose="020F0502020204030204" pitchFamily="34" charset="0"/>
              </a:rPr>
              <a:t> </a:t>
            </a:r>
          </a:p>
        </p:txBody>
      </p:sp>
      <p:sp>
        <p:nvSpPr>
          <p:cNvPr id="66" name="Yuvarlatılmış Dikdörtgen 65"/>
          <p:cNvSpPr/>
          <p:nvPr/>
        </p:nvSpPr>
        <p:spPr>
          <a:xfrm>
            <a:off x="5579957" y="5216240"/>
            <a:ext cx="4248473" cy="666170"/>
          </a:xfrm>
          <a:prstGeom prst="roundRect">
            <a:avLst/>
          </a:prstGeom>
          <a:solidFill>
            <a:srgbClr val="4A89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latin typeface="Calibri" panose="020F0502020204030204" pitchFamily="34" charset="0"/>
              </a:rPr>
              <a:t>Ayrıca, söz konusu komisyonlar için yeteri kadar yedek üye seçilir.</a:t>
            </a:r>
          </a:p>
        </p:txBody>
      </p:sp>
    </p:spTree>
    <p:extLst>
      <p:ext uri="{BB962C8B-B14F-4D97-AF65-F5344CB8AC3E}">
        <p14:creationId xmlns:p14="http://schemas.microsoft.com/office/powerpoint/2010/main" val="744657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Grup 3"/>
          <p:cNvGrpSpPr/>
          <p:nvPr/>
        </p:nvGrpSpPr>
        <p:grpSpPr>
          <a:xfrm>
            <a:off x="323801" y="812035"/>
            <a:ext cx="4053792" cy="648072"/>
            <a:chOff x="3615260" y="771939"/>
            <a:chExt cx="4231052" cy="1557684"/>
          </a:xfrm>
          <a:solidFill>
            <a:srgbClr val="C00000"/>
          </a:solidFill>
          <a:scene3d>
            <a:camera prst="orthographicFront"/>
            <a:lightRig rig="chilly" dir="t"/>
          </a:scene3d>
        </p:grpSpPr>
        <p:sp>
          <p:nvSpPr>
            <p:cNvPr id="21" name="Yuvarlatılmış Dikdörtgen 20"/>
            <p:cNvSpPr/>
            <p:nvPr/>
          </p:nvSpPr>
          <p:spPr>
            <a:xfrm>
              <a:off x="3615260" y="771939"/>
              <a:ext cx="4231052"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Yuvarlatılmış Dikdörtgen 4"/>
            <p:cNvSpPr/>
            <p:nvPr/>
          </p:nvSpPr>
          <p:spPr>
            <a:xfrm>
              <a:off x="3660883" y="771939"/>
              <a:ext cx="4139806"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2400" b="1" kern="1200" dirty="0" smtClean="0">
                  <a:solidFill>
                    <a:schemeClr val="bg1"/>
                  </a:solidFill>
                </a:rPr>
                <a:t>GÖREV VE YETKİLERİ</a:t>
              </a:r>
              <a:endParaRPr lang="tr-TR" sz="2400" b="1" kern="1200" dirty="0">
                <a:solidFill>
                  <a:schemeClr val="bg1"/>
                </a:solidFill>
              </a:endParaRPr>
            </a:p>
          </p:txBody>
        </p:sp>
      </p:grpSp>
      <p:grpSp>
        <p:nvGrpSpPr>
          <p:cNvPr id="6" name="Grup 5"/>
          <p:cNvGrpSpPr/>
          <p:nvPr/>
        </p:nvGrpSpPr>
        <p:grpSpPr>
          <a:xfrm>
            <a:off x="899865" y="1713799"/>
            <a:ext cx="10585175" cy="635081"/>
            <a:chOff x="6296" y="2952697"/>
            <a:chExt cx="2336526" cy="1557684"/>
          </a:xfrm>
          <a:solidFill>
            <a:srgbClr val="07407F"/>
          </a:solidFill>
          <a:scene3d>
            <a:camera prst="orthographicFront"/>
            <a:lightRig rig="chilly" dir="t"/>
          </a:scene3d>
        </p:grpSpPr>
        <p:sp>
          <p:nvSpPr>
            <p:cNvPr id="19" name="Yuvarlatılmış Dikdörtgen 18"/>
            <p:cNvSpPr/>
            <p:nvPr/>
          </p:nvSpPr>
          <p:spPr>
            <a:xfrm>
              <a:off x="6296"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0" name="Yuvarlatılmış Dikdörtgen 7"/>
            <p:cNvSpPr/>
            <p:nvPr/>
          </p:nvSpPr>
          <p:spPr>
            <a:xfrm>
              <a:off x="51919"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b="1" kern="1200" dirty="0" smtClean="0">
                  <a:solidFill>
                    <a:schemeClr val="bg1"/>
                  </a:solidFill>
                  <a:latin typeface="Calibri" panose="020F0502020204030204" pitchFamily="34" charset="0"/>
                </a:rPr>
                <a:t>İntikal ettirilen konunun, izaha davet kapsamında olup olmadığını ve yetkisi dahilinde bulunup bulunmadığını değerlendirir.</a:t>
              </a:r>
            </a:p>
          </p:txBody>
        </p:sp>
      </p:grpSp>
      <p:grpSp>
        <p:nvGrpSpPr>
          <p:cNvPr id="8" name="Grup 7"/>
          <p:cNvGrpSpPr/>
          <p:nvPr/>
        </p:nvGrpSpPr>
        <p:grpSpPr>
          <a:xfrm>
            <a:off x="899865" y="2492896"/>
            <a:ext cx="10585176" cy="720080"/>
            <a:chOff x="3043780" y="2952697"/>
            <a:chExt cx="2336526" cy="1557684"/>
          </a:xfrm>
          <a:solidFill>
            <a:srgbClr val="07407F"/>
          </a:solidFill>
          <a:scene3d>
            <a:camera prst="orthographicFront"/>
            <a:lightRig rig="chilly" dir="t"/>
          </a:scene3d>
        </p:grpSpPr>
        <p:sp>
          <p:nvSpPr>
            <p:cNvPr id="17" name="Yuvarlatılmış Dikdörtgen 16"/>
            <p:cNvSpPr/>
            <p:nvPr/>
          </p:nvSpPr>
          <p:spPr>
            <a:xfrm>
              <a:off x="3043780"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Yuvarlatılmış Dikdörtgen 10"/>
            <p:cNvSpPr/>
            <p:nvPr/>
          </p:nvSpPr>
          <p:spPr>
            <a:xfrm>
              <a:off x="3089403"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dirty="0" smtClean="0">
                  <a:solidFill>
                    <a:schemeClr val="bg1"/>
                  </a:solidFill>
                  <a:latin typeface="Calibri" panose="020F0502020204030204" pitchFamily="34" charset="0"/>
                </a:rPr>
                <a:t>İzaha davet kapsamında bulunmadığı ve/veya yetkisinde olmadığını tespit ettiği konulara ilişkin aldığı kararın bir örneğini Gelir İdaresi Başkanlığı Denetim ve Uyum Yönetimi Daire Başkanlığına gönderir.</a:t>
              </a:r>
              <a:endParaRPr lang="tr-TR" sz="1800" b="1" kern="1200" dirty="0" smtClean="0">
                <a:solidFill>
                  <a:schemeClr val="bg1"/>
                </a:solidFill>
                <a:latin typeface="Calibri" panose="020F0502020204030204" pitchFamily="34" charset="0"/>
              </a:endParaRPr>
            </a:p>
          </p:txBody>
        </p:sp>
      </p:grpSp>
      <p:grpSp>
        <p:nvGrpSpPr>
          <p:cNvPr id="10" name="Grup 9"/>
          <p:cNvGrpSpPr/>
          <p:nvPr/>
        </p:nvGrpSpPr>
        <p:grpSpPr>
          <a:xfrm>
            <a:off x="899865" y="3287961"/>
            <a:ext cx="10585176" cy="830352"/>
            <a:chOff x="6081265" y="2952697"/>
            <a:chExt cx="2336526" cy="1557684"/>
          </a:xfrm>
          <a:solidFill>
            <a:srgbClr val="07407F"/>
          </a:solidFill>
          <a:scene3d>
            <a:camera prst="orthographicFront"/>
            <a:lightRig rig="chilly" dir="t"/>
          </a:scene3d>
        </p:grpSpPr>
        <p:sp>
          <p:nvSpPr>
            <p:cNvPr id="15" name="Yuvarlatılmış Dikdörtgen 14"/>
            <p:cNvSpPr/>
            <p:nvPr/>
          </p:nvSpPr>
          <p:spPr>
            <a:xfrm>
              <a:off x="6081265"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Yuvarlatılmış Dikdörtgen 13"/>
            <p:cNvSpPr/>
            <p:nvPr/>
          </p:nvSpPr>
          <p:spPr>
            <a:xfrm>
              <a:off x="6126888"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b="1" kern="1200" dirty="0" smtClean="0">
                  <a:solidFill>
                    <a:schemeClr val="bg1"/>
                  </a:solidFill>
                  <a:latin typeface="Calibri" panose="020F0502020204030204" pitchFamily="34" charset="0"/>
                </a:rPr>
                <a:t>İzaha davet kapsamında olduğu anlaşılan konular hakkında, kendisine intikal ettirilen bilgi, bulgu ve verilerden hareketle, verginin zıyaa uğramış olabileceğine ilişkin ön tespiti yapar.</a:t>
              </a:r>
            </a:p>
          </p:txBody>
        </p:sp>
      </p:grpSp>
      <p:grpSp>
        <p:nvGrpSpPr>
          <p:cNvPr id="12" name="Grup 11"/>
          <p:cNvGrpSpPr/>
          <p:nvPr/>
        </p:nvGrpSpPr>
        <p:grpSpPr>
          <a:xfrm>
            <a:off x="899865" y="4240454"/>
            <a:ext cx="10585176" cy="638148"/>
            <a:chOff x="9118750" y="2952697"/>
            <a:chExt cx="2336526" cy="1557684"/>
          </a:xfrm>
          <a:solidFill>
            <a:srgbClr val="07407F"/>
          </a:solidFill>
          <a:scene3d>
            <a:camera prst="orthographicFront"/>
            <a:lightRig rig="chilly" dir="t"/>
          </a:scene3d>
        </p:grpSpPr>
        <p:sp>
          <p:nvSpPr>
            <p:cNvPr id="13" name="Yuvarlatılmış Dikdörtgen 12"/>
            <p:cNvSpPr/>
            <p:nvPr/>
          </p:nvSpPr>
          <p:spPr>
            <a:xfrm>
              <a:off x="9118750"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Yuvarlatılmış Dikdörtgen 16"/>
            <p:cNvSpPr/>
            <p:nvPr/>
          </p:nvSpPr>
          <p:spPr>
            <a:xfrm>
              <a:off x="9164373"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b="1" kern="1200" dirty="0" smtClean="0">
                  <a:solidFill>
                    <a:schemeClr val="bg1"/>
                  </a:solidFill>
                  <a:latin typeface="Calibri" panose="020F0502020204030204" pitchFamily="34" charset="0"/>
                </a:rPr>
                <a:t>Ön tespit tutanağına istinaden hazırlanan izaha davet yazısının tebliğ edilmek üzere haklarında ön tespit yapılanlara gönderilmesini sağlar.</a:t>
              </a:r>
            </a:p>
          </p:txBody>
        </p:sp>
      </p:grpSp>
      <p:sp>
        <p:nvSpPr>
          <p:cNvPr id="23" name="8 Dikdörtgen"/>
          <p:cNvSpPr>
            <a:spLocks noChangeArrowheads="1"/>
          </p:cNvSpPr>
          <p:nvPr/>
        </p:nvSpPr>
        <p:spPr bwMode="auto">
          <a:xfrm>
            <a:off x="566678" y="103452"/>
            <a:ext cx="11052614" cy="459292"/>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lvl="0" algn="ctr" defTabSz="1244600">
              <a:lnSpc>
                <a:spcPct val="90000"/>
              </a:lnSpc>
              <a:spcAft>
                <a:spcPct val="35000"/>
              </a:spcAft>
            </a:pPr>
            <a:r>
              <a:rPr lang="tr-TR" sz="3200" dirty="0" smtClean="0">
                <a:solidFill>
                  <a:schemeClr val="bg1"/>
                </a:solidFill>
                <a:latin typeface="Calibri" panose="020F0502020204030204" pitchFamily="34" charset="0"/>
              </a:rPr>
              <a:t>İZAH DEĞERLENDİRME KOMİSYONU</a:t>
            </a:r>
            <a:endParaRPr lang="tr-TR" sz="3200" dirty="0">
              <a:solidFill>
                <a:schemeClr val="bg1"/>
              </a:solidFill>
              <a:latin typeface="Calibri" panose="020F0502020204030204" pitchFamily="34" charset="0"/>
            </a:endParaRPr>
          </a:p>
        </p:txBody>
      </p:sp>
      <p:grpSp>
        <p:nvGrpSpPr>
          <p:cNvPr id="24" name="Grup 23"/>
          <p:cNvGrpSpPr/>
          <p:nvPr/>
        </p:nvGrpSpPr>
        <p:grpSpPr>
          <a:xfrm>
            <a:off x="899865" y="5589240"/>
            <a:ext cx="10585176" cy="1080120"/>
            <a:chOff x="6081265" y="2952697"/>
            <a:chExt cx="2336526" cy="1557684"/>
          </a:xfrm>
          <a:solidFill>
            <a:srgbClr val="07407F"/>
          </a:solidFill>
          <a:scene3d>
            <a:camera prst="orthographicFront"/>
            <a:lightRig rig="chilly" dir="t"/>
          </a:scene3d>
        </p:grpSpPr>
        <p:sp>
          <p:nvSpPr>
            <p:cNvPr id="25" name="Yuvarlatılmış Dikdörtgen 24"/>
            <p:cNvSpPr/>
            <p:nvPr/>
          </p:nvSpPr>
          <p:spPr>
            <a:xfrm>
              <a:off x="6081265"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Yuvarlatılmış Dikdörtgen 13"/>
            <p:cNvSpPr/>
            <p:nvPr/>
          </p:nvSpPr>
          <p:spPr>
            <a:xfrm>
              <a:off x="6126887"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b="1" kern="1200" dirty="0" smtClean="0">
                  <a:solidFill>
                    <a:schemeClr val="bg1"/>
                  </a:solidFill>
                  <a:latin typeface="Calibri" panose="020F0502020204030204" pitchFamily="34" charset="0"/>
                </a:rPr>
                <a:t>Vergi Müfettişleri ve Vergi Müfettiş Yardımcıları tarafından düzenlenen raporlara göre izaha davet kapsamında olduğu anlaşılan konuları, değerlendirilmek üzere Vergi Denetim Kurulunun ilgili Grup Başkanlığına gönderir.</a:t>
              </a:r>
            </a:p>
          </p:txBody>
        </p:sp>
      </p:grpSp>
      <p:grpSp>
        <p:nvGrpSpPr>
          <p:cNvPr id="27" name="Grup 26"/>
          <p:cNvGrpSpPr/>
          <p:nvPr/>
        </p:nvGrpSpPr>
        <p:grpSpPr>
          <a:xfrm>
            <a:off x="899865" y="5013176"/>
            <a:ext cx="10585176" cy="504056"/>
            <a:chOff x="6081265" y="2952697"/>
            <a:chExt cx="2336526" cy="1557684"/>
          </a:xfrm>
          <a:solidFill>
            <a:srgbClr val="07407F"/>
          </a:solidFill>
          <a:scene3d>
            <a:camera prst="orthographicFront"/>
            <a:lightRig rig="chilly" dir="t"/>
          </a:scene3d>
        </p:grpSpPr>
        <p:sp>
          <p:nvSpPr>
            <p:cNvPr id="28" name="Yuvarlatılmış Dikdörtgen 27"/>
            <p:cNvSpPr/>
            <p:nvPr/>
          </p:nvSpPr>
          <p:spPr>
            <a:xfrm>
              <a:off x="6081265" y="2952697"/>
              <a:ext cx="2336526" cy="1557684"/>
            </a:xfrm>
            <a:prstGeom prst="roundRect">
              <a:avLst>
                <a:gd name="adj" fmla="val 10000"/>
              </a:avLst>
            </a:prstGeom>
            <a:grpFill/>
            <a:sp3d prstMaterial="translucentPowder">
              <a:bevelT w="127000" h="25400" prst="softRound"/>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Yuvarlatılmış Dikdörtgen 13"/>
            <p:cNvSpPr/>
            <p:nvPr/>
          </p:nvSpPr>
          <p:spPr>
            <a:xfrm>
              <a:off x="6126888" y="2998320"/>
              <a:ext cx="2245280" cy="146643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1800" b="1" kern="1200" dirty="0" smtClean="0">
                  <a:solidFill>
                    <a:schemeClr val="bg1"/>
                  </a:solidFill>
                  <a:latin typeface="Calibri" panose="020F0502020204030204" pitchFamily="34" charset="0"/>
                </a:rPr>
                <a:t>Kendisine yapılacak izahatları en geç 10 gün içerisinde değerlendirip sonuca bağlar.</a:t>
              </a:r>
            </a:p>
          </p:txBody>
        </p:sp>
      </p:grpSp>
      <p:sp>
        <p:nvSpPr>
          <p:cNvPr id="30" name="Line 22"/>
          <p:cNvSpPr/>
          <p:nvPr/>
        </p:nvSpPr>
        <p:spPr>
          <a:xfrm flipH="1">
            <a:off x="539481" y="1460106"/>
            <a:ext cx="0" cy="4525177"/>
          </a:xfrm>
          <a:prstGeom prst="line">
            <a:avLst/>
          </a:prstGeom>
          <a:ln w="25560">
            <a:solidFill>
              <a:srgbClr val="9BBB59">
                <a:lumMod val="75000"/>
              </a:srgbClr>
            </a:solidFill>
            <a:round/>
          </a:ln>
        </p:spPr>
      </p:sp>
      <p:sp>
        <p:nvSpPr>
          <p:cNvPr id="31" name="Line 23"/>
          <p:cNvSpPr/>
          <p:nvPr/>
        </p:nvSpPr>
        <p:spPr>
          <a:xfrm>
            <a:off x="541887" y="2031339"/>
            <a:ext cx="357977" cy="5"/>
          </a:xfrm>
          <a:prstGeom prst="line">
            <a:avLst/>
          </a:prstGeom>
          <a:ln w="25560">
            <a:solidFill>
              <a:srgbClr val="9BBB59">
                <a:lumMod val="75000"/>
              </a:srgbClr>
            </a:solidFill>
            <a:round/>
          </a:ln>
        </p:spPr>
      </p:sp>
      <p:sp>
        <p:nvSpPr>
          <p:cNvPr id="32" name="Line 23"/>
          <p:cNvSpPr/>
          <p:nvPr/>
        </p:nvSpPr>
        <p:spPr>
          <a:xfrm flipV="1">
            <a:off x="539481" y="2852935"/>
            <a:ext cx="360383" cy="1"/>
          </a:xfrm>
          <a:prstGeom prst="line">
            <a:avLst/>
          </a:prstGeom>
          <a:ln w="25560">
            <a:solidFill>
              <a:srgbClr val="9BBB59">
                <a:lumMod val="75000"/>
              </a:srgbClr>
            </a:solidFill>
            <a:round/>
          </a:ln>
        </p:spPr>
      </p:sp>
      <p:sp>
        <p:nvSpPr>
          <p:cNvPr id="33" name="Line 23"/>
          <p:cNvSpPr/>
          <p:nvPr/>
        </p:nvSpPr>
        <p:spPr>
          <a:xfrm>
            <a:off x="539481" y="3702772"/>
            <a:ext cx="359539" cy="5"/>
          </a:xfrm>
          <a:prstGeom prst="line">
            <a:avLst/>
          </a:prstGeom>
          <a:ln w="25560">
            <a:solidFill>
              <a:srgbClr val="9BBB59">
                <a:lumMod val="75000"/>
              </a:srgbClr>
            </a:solidFill>
            <a:round/>
          </a:ln>
        </p:spPr>
      </p:sp>
      <p:sp>
        <p:nvSpPr>
          <p:cNvPr id="34" name="Line 23"/>
          <p:cNvSpPr/>
          <p:nvPr/>
        </p:nvSpPr>
        <p:spPr>
          <a:xfrm>
            <a:off x="539481" y="4536749"/>
            <a:ext cx="360383" cy="0"/>
          </a:xfrm>
          <a:prstGeom prst="line">
            <a:avLst/>
          </a:prstGeom>
          <a:ln w="25560">
            <a:solidFill>
              <a:srgbClr val="9BBB59">
                <a:lumMod val="75000"/>
              </a:srgbClr>
            </a:solidFill>
            <a:round/>
          </a:ln>
        </p:spPr>
      </p:sp>
      <p:sp>
        <p:nvSpPr>
          <p:cNvPr id="35" name="Line 23"/>
          <p:cNvSpPr/>
          <p:nvPr/>
        </p:nvSpPr>
        <p:spPr>
          <a:xfrm flipV="1">
            <a:off x="539481" y="5265202"/>
            <a:ext cx="336535" cy="1"/>
          </a:xfrm>
          <a:prstGeom prst="line">
            <a:avLst/>
          </a:prstGeom>
          <a:ln w="25560">
            <a:solidFill>
              <a:srgbClr val="9BBB59">
                <a:lumMod val="75000"/>
              </a:srgbClr>
            </a:solidFill>
            <a:round/>
          </a:ln>
        </p:spPr>
      </p:sp>
      <p:sp>
        <p:nvSpPr>
          <p:cNvPr id="36" name="Line 23"/>
          <p:cNvSpPr/>
          <p:nvPr/>
        </p:nvSpPr>
        <p:spPr>
          <a:xfrm>
            <a:off x="566678" y="5985279"/>
            <a:ext cx="309338" cy="0"/>
          </a:xfrm>
          <a:prstGeom prst="line">
            <a:avLst/>
          </a:prstGeom>
          <a:ln w="25560">
            <a:solidFill>
              <a:srgbClr val="9BBB59">
                <a:lumMod val="75000"/>
              </a:srgbClr>
            </a:solidFill>
            <a:round/>
          </a:ln>
        </p:spPr>
      </p:sp>
    </p:spTree>
    <p:extLst>
      <p:ext uri="{BB962C8B-B14F-4D97-AF65-F5344CB8AC3E}">
        <p14:creationId xmlns:p14="http://schemas.microsoft.com/office/powerpoint/2010/main" val="481780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6</a:t>
            </a:fld>
            <a:endParaRPr lang="tr-TR"/>
          </a:p>
        </p:txBody>
      </p:sp>
      <p:sp>
        <p:nvSpPr>
          <p:cNvPr id="5" name="8 Dikdörtgen"/>
          <p:cNvSpPr>
            <a:spLocks noChangeArrowheads="1"/>
          </p:cNvSpPr>
          <p:nvPr/>
        </p:nvSpPr>
        <p:spPr bwMode="auto">
          <a:xfrm>
            <a:off x="611833" y="49607"/>
            <a:ext cx="10657184" cy="643089"/>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fontAlgn="auto">
              <a:spcAft>
                <a:spcPts val="0"/>
              </a:spcAft>
            </a:pPr>
            <a:r>
              <a:rPr lang="tr-TR" sz="3200" dirty="0" smtClean="0">
                <a:latin typeface="Calibri" panose="020F0502020204030204" pitchFamily="34" charset="0"/>
              </a:rPr>
              <a:t>İZAHA DAVET Ön Tespit</a:t>
            </a:r>
          </a:p>
        </p:txBody>
      </p:sp>
      <p:sp>
        <p:nvSpPr>
          <p:cNvPr id="32" name="Dikdörtgen 9"/>
          <p:cNvSpPr/>
          <p:nvPr/>
        </p:nvSpPr>
        <p:spPr>
          <a:xfrm>
            <a:off x="389899" y="798738"/>
            <a:ext cx="10999467" cy="2113145"/>
          </a:xfrm>
          <a:prstGeom prst="rect">
            <a:avLst/>
          </a:prstGeom>
          <a:solidFill>
            <a:srgbClr val="265AA6">
              <a:alpha val="63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tr-TR" sz="2200" dirty="0">
                <a:latin typeface="Calibri" panose="020F0502020204030204" pitchFamily="34" charset="0"/>
              </a:rPr>
              <a:t>Ön </a:t>
            </a:r>
            <a:r>
              <a:rPr lang="tr-TR" sz="2200" dirty="0" smtClean="0">
                <a:latin typeface="Calibri" panose="020F0502020204030204" pitchFamily="34" charset="0"/>
              </a:rPr>
              <a:t>tespit;</a:t>
            </a:r>
          </a:p>
          <a:p>
            <a:pPr algn="just"/>
            <a:r>
              <a:rPr lang="tr-TR" sz="1800" dirty="0">
                <a:latin typeface="Calibri" panose="020F0502020204030204" pitchFamily="34" charset="0"/>
              </a:rPr>
              <a:t>v</a:t>
            </a:r>
            <a:r>
              <a:rPr lang="tr-TR" sz="1800" dirty="0" smtClean="0">
                <a:latin typeface="Calibri" panose="020F0502020204030204" pitchFamily="34" charset="0"/>
              </a:rPr>
              <a:t>ergi </a:t>
            </a:r>
            <a:r>
              <a:rPr lang="tr-TR" sz="1800" dirty="0">
                <a:latin typeface="Calibri" panose="020F0502020204030204" pitchFamily="34" charset="0"/>
              </a:rPr>
              <a:t>kanunlarının verdiği yetki kapsamında vergi incelemesi yapmaya ve/veya mükellefler veya mükelleflerle muamelede bulunan diğer gerçek ve tüzel kişilerden bilgi toplamaya yetkili kılınanlar tarafından doğrudan veya dolaylı olarak elde edilen bilgi, bulgu veya verilerin </a:t>
            </a:r>
            <a:r>
              <a:rPr lang="tr-TR" sz="1800" dirty="0" smtClean="0">
                <a:latin typeface="Calibri" panose="020F0502020204030204" pitchFamily="34" charset="0"/>
              </a:rPr>
              <a:t>(Vergi </a:t>
            </a:r>
            <a:r>
              <a:rPr lang="tr-TR" sz="1800" dirty="0">
                <a:latin typeface="Calibri" panose="020F0502020204030204" pitchFamily="34" charset="0"/>
              </a:rPr>
              <a:t>Müfettişleri ve Vergi Müfettiş Yardımcıları tarafından düzenlenen </a:t>
            </a:r>
            <a:r>
              <a:rPr lang="tr-TR" sz="1800" dirty="0" smtClean="0">
                <a:latin typeface="Calibri" panose="020F0502020204030204" pitchFamily="34" charset="0"/>
              </a:rPr>
              <a:t>raporlar dahil)</a:t>
            </a:r>
            <a:r>
              <a:rPr lang="tr-TR" sz="2400" dirty="0" smtClean="0">
                <a:latin typeface="Calibri" panose="020F0502020204030204" pitchFamily="34" charset="0"/>
              </a:rPr>
              <a:t> </a:t>
            </a:r>
            <a:r>
              <a:rPr lang="tr-TR" sz="2200" u="sng" dirty="0" smtClean="0">
                <a:latin typeface="Calibri" panose="020F0502020204030204" pitchFamily="34" charset="0"/>
              </a:rPr>
              <a:t>İzah </a:t>
            </a:r>
            <a:r>
              <a:rPr lang="tr-TR" sz="2200" u="sng" dirty="0">
                <a:latin typeface="Calibri" panose="020F0502020204030204" pitchFamily="34" charset="0"/>
              </a:rPr>
              <a:t>Değerlendirme Komisyonuna</a:t>
            </a:r>
            <a:r>
              <a:rPr lang="tr-TR" sz="2200" dirty="0">
                <a:latin typeface="Calibri" panose="020F0502020204030204" pitchFamily="34" charset="0"/>
              </a:rPr>
              <a:t> </a:t>
            </a:r>
            <a:r>
              <a:rPr lang="tr-TR" sz="1800" dirty="0">
                <a:latin typeface="Calibri" panose="020F0502020204030204" pitchFamily="34" charset="0"/>
              </a:rPr>
              <a:t>intikal ettirilmesi neticesinde, mezkûr komisyon tarafından verginin </a:t>
            </a:r>
            <a:r>
              <a:rPr lang="tr-TR" sz="1800" dirty="0" smtClean="0">
                <a:latin typeface="Calibri" panose="020F0502020204030204" pitchFamily="34" charset="0"/>
              </a:rPr>
              <a:t>zıyaa </a:t>
            </a:r>
            <a:r>
              <a:rPr lang="tr-TR" sz="1800" dirty="0">
                <a:latin typeface="Calibri" panose="020F0502020204030204" pitchFamily="34" charset="0"/>
              </a:rPr>
              <a:t>uğramış olabileceği ve mükellefin izaha davet edilebileceği yönünde yapılan tespiti ifade eder</a:t>
            </a:r>
            <a:r>
              <a:rPr lang="tr-TR" sz="1800" dirty="0" smtClean="0">
                <a:latin typeface="Calibri" panose="020F0502020204030204" pitchFamily="34" charset="0"/>
              </a:rPr>
              <a:t>.  </a:t>
            </a:r>
            <a:endParaRPr lang="tr-TR" sz="1800" dirty="0">
              <a:latin typeface="Calibri" panose="020F0502020204030204" pitchFamily="34" charset="0"/>
            </a:endParaRPr>
          </a:p>
        </p:txBody>
      </p:sp>
      <p:sp>
        <p:nvSpPr>
          <p:cNvPr id="26" name="Yuvarlatılmış Dikdörtgen 25"/>
          <p:cNvSpPr/>
          <p:nvPr/>
        </p:nvSpPr>
        <p:spPr>
          <a:xfrm>
            <a:off x="340721" y="2996069"/>
            <a:ext cx="3606309" cy="488414"/>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Ön Tespitin Şartları</a:t>
            </a:r>
            <a:endParaRPr lang="tr-TR" sz="2400" dirty="0">
              <a:latin typeface="Calibri" panose="020F0502020204030204" pitchFamily="34" charset="0"/>
            </a:endParaRPr>
          </a:p>
        </p:txBody>
      </p:sp>
      <p:sp>
        <p:nvSpPr>
          <p:cNvPr id="10" name="Sağ Ok 9"/>
          <p:cNvSpPr/>
          <p:nvPr/>
        </p:nvSpPr>
        <p:spPr>
          <a:xfrm>
            <a:off x="389900" y="3484483"/>
            <a:ext cx="4110364" cy="1368152"/>
          </a:xfrm>
          <a:prstGeom prst="rightArrow">
            <a:avLst/>
          </a:prstGeom>
          <a:solidFill>
            <a:srgbClr val="58885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500" u="sng" dirty="0">
                <a:latin typeface="Calibri" panose="020F0502020204030204" pitchFamily="34" charset="0"/>
              </a:rPr>
              <a:t>Vergi İncelemesine Başlanılmamış veya Takdir Komisyonuna Sevk İşleminin Yapılmamış Olması</a:t>
            </a:r>
          </a:p>
        </p:txBody>
      </p:sp>
      <p:sp>
        <p:nvSpPr>
          <p:cNvPr id="11" name="Yuvarlatılmış Dikdörtgen 10"/>
          <p:cNvSpPr/>
          <p:nvPr/>
        </p:nvSpPr>
        <p:spPr>
          <a:xfrm>
            <a:off x="4727038" y="3399414"/>
            <a:ext cx="6665496" cy="1453221"/>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000" dirty="0">
                <a:latin typeface="Calibri" panose="020F0502020204030204" pitchFamily="34" charset="0"/>
              </a:rPr>
              <a:t>ön tespitin ilgili olduğu </a:t>
            </a:r>
            <a:r>
              <a:rPr lang="tr-TR" sz="2000" dirty="0" smtClean="0">
                <a:latin typeface="Calibri" panose="020F0502020204030204" pitchFamily="34" charset="0"/>
              </a:rPr>
              <a:t>dönem ve konuya </a:t>
            </a:r>
            <a:r>
              <a:rPr lang="tr-TR" sz="2000" dirty="0">
                <a:latin typeface="Calibri" panose="020F0502020204030204" pitchFamily="34" charset="0"/>
              </a:rPr>
              <a:t>ilişkin olarak; mükellef nezdinde bir vergi incelemesine başlanılmamış </a:t>
            </a:r>
            <a:r>
              <a:rPr lang="tr-TR" sz="2000" dirty="0" smtClean="0">
                <a:latin typeface="Calibri" panose="020F0502020204030204" pitchFamily="34" charset="0"/>
              </a:rPr>
              <a:t>olması </a:t>
            </a:r>
            <a:r>
              <a:rPr lang="tr-TR" sz="2000" dirty="0">
                <a:latin typeface="Calibri" panose="020F0502020204030204" pitchFamily="34" charset="0"/>
              </a:rPr>
              <a:t>veya mükellefin takdir komisyonuna sevk edilmemiş </a:t>
            </a:r>
            <a:r>
              <a:rPr lang="tr-TR" sz="2000" dirty="0" smtClean="0">
                <a:latin typeface="Calibri" panose="020F0502020204030204" pitchFamily="34" charset="0"/>
              </a:rPr>
              <a:t>olması</a:t>
            </a:r>
            <a:endParaRPr lang="tr-TR" sz="2000" dirty="0">
              <a:latin typeface="Calibri" panose="020F0502020204030204" pitchFamily="34" charset="0"/>
            </a:endParaRPr>
          </a:p>
        </p:txBody>
      </p:sp>
      <p:sp>
        <p:nvSpPr>
          <p:cNvPr id="12" name="Sağ Ok 11"/>
          <p:cNvSpPr/>
          <p:nvPr/>
        </p:nvSpPr>
        <p:spPr>
          <a:xfrm>
            <a:off x="389900" y="5157192"/>
            <a:ext cx="4110364" cy="1116124"/>
          </a:xfrm>
          <a:prstGeom prst="rightArrow">
            <a:avLst/>
          </a:prstGeom>
          <a:solidFill>
            <a:srgbClr val="58885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u="sng" dirty="0">
                <a:latin typeface="Calibri" panose="020F0502020204030204" pitchFamily="34" charset="0"/>
              </a:rPr>
              <a:t>İhbarda Bulunulmamış Olması</a:t>
            </a:r>
          </a:p>
        </p:txBody>
      </p:sp>
      <p:sp>
        <p:nvSpPr>
          <p:cNvPr id="13" name="Yuvarlatılmış Dikdörtgen 12"/>
          <p:cNvSpPr/>
          <p:nvPr/>
        </p:nvSpPr>
        <p:spPr>
          <a:xfrm>
            <a:off x="4784488" y="5013176"/>
            <a:ext cx="6604877" cy="1368152"/>
          </a:xfrm>
          <a:prstGeom prst="roundRect">
            <a:avLst/>
          </a:prstGeom>
          <a:solidFill>
            <a:srgbClr val="588852">
              <a:alpha val="76000"/>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1600" dirty="0">
                <a:latin typeface="Calibri" panose="020F0502020204030204" pitchFamily="34" charset="0"/>
              </a:rPr>
              <a:t>yetkili merciler tarafından yapılmış ön tespitle ilgili konu hakkında, tespit tarihine kadar ihbarda bulunulmamış </a:t>
            </a:r>
            <a:r>
              <a:rPr lang="tr-TR" sz="1600" dirty="0" smtClean="0">
                <a:latin typeface="Calibri" panose="020F0502020204030204" pitchFamily="34" charset="0"/>
              </a:rPr>
              <a:t>olması</a:t>
            </a:r>
          </a:p>
          <a:p>
            <a:pPr algn="just"/>
            <a:r>
              <a:rPr lang="tr-TR" sz="1600" dirty="0" smtClean="0">
                <a:latin typeface="Calibri" panose="020F0502020204030204" pitchFamily="34" charset="0"/>
              </a:rPr>
              <a:t>Haklarında </a:t>
            </a:r>
            <a:r>
              <a:rPr lang="tr-TR" sz="1600" dirty="0">
                <a:latin typeface="Calibri" panose="020F0502020204030204" pitchFamily="34" charset="0"/>
              </a:rPr>
              <a:t>ön tespit konusuyla ilgili ihbar bulunan mükellefler bu konuyla ilgili olarak izaha davet edilmeyecek, ön tespitle ilgisi bulunmayan ihbarlar ise izaha davete engel teşkil etmeyecektir.</a:t>
            </a:r>
          </a:p>
        </p:txBody>
      </p:sp>
    </p:spTree>
    <p:extLst>
      <p:ext uri="{BB962C8B-B14F-4D97-AF65-F5344CB8AC3E}">
        <p14:creationId xmlns:p14="http://schemas.microsoft.com/office/powerpoint/2010/main" val="3302061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7</a:t>
            </a:fld>
            <a:endParaRPr lang="tr-TR" dirty="0"/>
          </a:p>
        </p:txBody>
      </p:sp>
      <p:sp>
        <p:nvSpPr>
          <p:cNvPr id="6" name="8 Dikdörtgen"/>
          <p:cNvSpPr>
            <a:spLocks noChangeArrowheads="1"/>
          </p:cNvSpPr>
          <p:nvPr/>
        </p:nvSpPr>
        <p:spPr bwMode="auto">
          <a:xfrm>
            <a:off x="517100" y="71105"/>
            <a:ext cx="10872266" cy="776003"/>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a:latin typeface="Calibri" panose="020F0502020204030204" pitchFamily="34" charset="0"/>
              </a:rPr>
              <a:t>Sahte veya Muhteviyatı İtibarıyla Yanıltıcı Belge Kullanılması Durumunda Mükelleflerin İzaha Davet Edilmesi</a:t>
            </a:r>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1" name="Yuvarlatılmış Dikdörtgen 10"/>
          <p:cNvSpPr/>
          <p:nvPr/>
        </p:nvSpPr>
        <p:spPr>
          <a:xfrm>
            <a:off x="3160697" y="2347651"/>
            <a:ext cx="8228667" cy="2880320"/>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tr-TR" sz="2200" b="0" dirty="0">
                <a:latin typeface="Calibri" panose="020F0502020204030204" pitchFamily="34" charset="0"/>
              </a:rPr>
              <a:t>S</a:t>
            </a:r>
            <a:r>
              <a:rPr lang="tr-TR" sz="2200" b="0" dirty="0" smtClean="0">
                <a:latin typeface="Calibri" panose="020F0502020204030204" pitchFamily="34" charset="0"/>
              </a:rPr>
              <a:t>ahte </a:t>
            </a:r>
            <a:r>
              <a:rPr lang="tr-TR" sz="2200" b="0" dirty="0">
                <a:latin typeface="Calibri" panose="020F0502020204030204" pitchFamily="34" charset="0"/>
              </a:rPr>
              <a:t>veya muhteviyatı itibarıyla yanıltıcı belge kullanma fiilinin işlenmiş olabileceğine dair vergi inceleme yetkisini haiz kişilerce düzenlenen raporlara istinaden yapılan ön tespitlerde, kullanılan sahte veya muhteviyatı itibarıyla yanıltıcı belge tutarının; </a:t>
            </a:r>
            <a:r>
              <a:rPr lang="tr-TR" sz="2200" dirty="0">
                <a:solidFill>
                  <a:srgbClr val="FF0000"/>
                </a:solidFill>
                <a:latin typeface="Calibri" panose="020F0502020204030204" pitchFamily="34" charset="0"/>
              </a:rPr>
              <a:t>her bir belge itibarıyla 50.000 TL'yi geçmemesi</a:t>
            </a:r>
            <a:r>
              <a:rPr lang="tr-TR" sz="2200" b="0" dirty="0">
                <a:latin typeface="Calibri" panose="020F0502020204030204" pitchFamily="34" charset="0"/>
              </a:rPr>
              <a:t> ve mükellefin </a:t>
            </a:r>
            <a:r>
              <a:rPr lang="tr-TR" sz="2200" dirty="0">
                <a:solidFill>
                  <a:srgbClr val="FF0000"/>
                </a:solidFill>
                <a:latin typeface="Calibri" panose="020F0502020204030204" pitchFamily="34" charset="0"/>
              </a:rPr>
              <a:t>ilgili yıldaki toplam mal ve hizmet alışlarının %5'ini aşmaması</a:t>
            </a:r>
            <a:r>
              <a:rPr lang="tr-TR" sz="2200" b="0" dirty="0">
                <a:latin typeface="Calibri" panose="020F0502020204030204" pitchFamily="34" charset="0"/>
              </a:rPr>
              <a:t> kaydıyla mükellefler izaha davet edilir.</a:t>
            </a:r>
            <a:endParaRPr lang="tr-TR" sz="2200" dirty="0">
              <a:latin typeface="Calibri" panose="020F0502020204030204" pitchFamily="34" charset="0"/>
            </a:endParaRPr>
          </a:p>
        </p:txBody>
      </p:sp>
      <p:sp>
        <p:nvSpPr>
          <p:cNvPr id="26" name="Yuvarlatılmış Dikdörtgen 25"/>
          <p:cNvSpPr/>
          <p:nvPr/>
        </p:nvSpPr>
        <p:spPr>
          <a:xfrm>
            <a:off x="612775" y="980836"/>
            <a:ext cx="8211305" cy="1187806"/>
          </a:xfrm>
          <a:prstGeom prst="roundRect">
            <a:avLst/>
          </a:prstGeom>
          <a:solidFill>
            <a:srgbClr val="C00000">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200" dirty="0">
                <a:solidFill>
                  <a:srgbClr val="002060"/>
                </a:solidFill>
                <a:latin typeface="Calibri" panose="020F0502020204030204" pitchFamily="34" charset="0"/>
              </a:rPr>
              <a:t>VERGİ USUL KANUNUNUN 359 UNCU MADDESİNDE YER ALAN FİİLLERLE VERGİNİN </a:t>
            </a:r>
            <a:r>
              <a:rPr lang="tr-TR" sz="2200" dirty="0" smtClean="0">
                <a:solidFill>
                  <a:srgbClr val="002060"/>
                </a:solidFill>
                <a:latin typeface="Calibri" panose="020F0502020204030204" pitchFamily="34" charset="0"/>
              </a:rPr>
              <a:t>ZIYAA </a:t>
            </a:r>
            <a:r>
              <a:rPr lang="tr-TR" sz="2200" dirty="0">
                <a:solidFill>
                  <a:srgbClr val="002060"/>
                </a:solidFill>
                <a:latin typeface="Calibri" panose="020F0502020204030204" pitchFamily="34" charset="0"/>
              </a:rPr>
              <a:t>UĞRATILMIŞ OLABİLECEĞİ HALLERDE İZAHA DAVET </a:t>
            </a:r>
            <a:r>
              <a:rPr lang="tr-TR" sz="2200" dirty="0" smtClean="0">
                <a:solidFill>
                  <a:srgbClr val="002060"/>
                </a:solidFill>
                <a:latin typeface="Calibri" panose="020F0502020204030204" pitchFamily="34" charset="0"/>
              </a:rPr>
              <a:t>HÜKÜMLERİ UYGULANMAYACAKTIR.</a:t>
            </a:r>
            <a:endParaRPr lang="tr-TR" sz="2200" dirty="0">
              <a:solidFill>
                <a:srgbClr val="002060"/>
              </a:solidFill>
              <a:latin typeface="Calibri" panose="020F0502020204030204" pitchFamily="34" charset="0"/>
            </a:endParaRPr>
          </a:p>
        </p:txBody>
      </p:sp>
      <p:sp>
        <p:nvSpPr>
          <p:cNvPr id="7" name="Şimşek İşareti 6"/>
          <p:cNvSpPr/>
          <p:nvPr/>
        </p:nvSpPr>
        <p:spPr>
          <a:xfrm>
            <a:off x="3060105" y="5704211"/>
            <a:ext cx="360040" cy="792088"/>
          </a:xfrm>
          <a:prstGeom prst="lightningBol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Oval 16"/>
          <p:cNvSpPr/>
          <p:nvPr/>
        </p:nvSpPr>
        <p:spPr>
          <a:xfrm>
            <a:off x="3258127" y="6564200"/>
            <a:ext cx="324036" cy="4571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Dikdörtgen 17"/>
          <p:cNvSpPr/>
          <p:nvPr/>
        </p:nvSpPr>
        <p:spPr>
          <a:xfrm>
            <a:off x="3780183" y="5590591"/>
            <a:ext cx="7609181" cy="90570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tr-TR" sz="2200" dirty="0">
                <a:latin typeface="Calibri" panose="020F0502020204030204" pitchFamily="34" charset="0"/>
              </a:rPr>
              <a:t>Sahte ve muhteviyatı itibarıyla yanıltıcı belge kullanma fiilinin işlenmiş olabileceğine dair belge tutarının tespiti ile mal ve hizmet tutarının hesaplanmasında </a:t>
            </a:r>
            <a:r>
              <a:rPr lang="tr-TR" sz="2400" u="sng" dirty="0">
                <a:solidFill>
                  <a:srgbClr val="FF0000"/>
                </a:solidFill>
                <a:latin typeface="Calibri" panose="020F0502020204030204" pitchFamily="34" charset="0"/>
              </a:rPr>
              <a:t>vergiler hariç tutarlar </a:t>
            </a:r>
            <a:r>
              <a:rPr lang="tr-TR" sz="2200" dirty="0">
                <a:latin typeface="Calibri" panose="020F0502020204030204" pitchFamily="34" charset="0"/>
              </a:rPr>
              <a:t>dikkate alınacaktır.</a:t>
            </a:r>
          </a:p>
        </p:txBody>
      </p:sp>
    </p:spTree>
    <p:extLst>
      <p:ext uri="{BB962C8B-B14F-4D97-AF65-F5344CB8AC3E}">
        <p14:creationId xmlns:p14="http://schemas.microsoft.com/office/powerpoint/2010/main" val="1132971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pPr>
              <a:defRPr/>
            </a:pPr>
            <a:fld id="{EF8F435F-85E8-4E88-BA33-C811078E8D0B}" type="slidenum">
              <a:rPr lang="tr-TR" smtClean="0"/>
              <a:pPr>
                <a:defRPr/>
              </a:pPr>
              <a:t>8</a:t>
            </a:fld>
            <a:endParaRPr lang="tr-TR"/>
          </a:p>
        </p:txBody>
      </p:sp>
      <p:graphicFrame>
        <p:nvGraphicFramePr>
          <p:cNvPr id="5" name="Tablo 4"/>
          <p:cNvGraphicFramePr>
            <a:graphicFrameLocks noGrp="1"/>
          </p:cNvGraphicFramePr>
          <p:nvPr>
            <p:extLst>
              <p:ext uri="{D42A27DB-BD31-4B8C-83A1-F6EECF244321}">
                <p14:modId xmlns:p14="http://schemas.microsoft.com/office/powerpoint/2010/main" val="1075142504"/>
              </p:ext>
            </p:extLst>
          </p:nvPr>
        </p:nvGraphicFramePr>
        <p:xfrm>
          <a:off x="303231" y="1196752"/>
          <a:ext cx="11233249" cy="3588099"/>
        </p:xfrm>
        <a:graphic>
          <a:graphicData uri="http://schemas.openxmlformats.org/drawingml/2006/table">
            <a:tbl>
              <a:tblPr>
                <a:effectLst>
                  <a:outerShdw blurRad="50800" dist="38100" dir="5400000" algn="t" rotWithShape="0">
                    <a:prstClr val="black">
                      <a:alpha val="40000"/>
                    </a:prstClr>
                  </a:outerShdw>
                </a:effectLst>
                <a:tableStyleId>{5C22544A-7EE6-4342-B048-85BDC9FD1C3A}</a:tableStyleId>
              </a:tblPr>
              <a:tblGrid>
                <a:gridCol w="1584177"/>
                <a:gridCol w="1224136"/>
                <a:gridCol w="792088"/>
                <a:gridCol w="1159196"/>
                <a:gridCol w="1152128"/>
                <a:gridCol w="1296144"/>
                <a:gridCol w="1656184"/>
                <a:gridCol w="2369196"/>
              </a:tblGrid>
              <a:tr h="288031">
                <a:tc gridSpan="8">
                  <a:txBody>
                    <a:bodyPr/>
                    <a:lstStyle/>
                    <a:p>
                      <a:pPr algn="l" fontAlgn="ctr"/>
                      <a:r>
                        <a:rPr lang="tr-TR" sz="2200" b="1" u="none" strike="noStrike" dirty="0">
                          <a:effectLst/>
                          <a:latin typeface="Calibri" panose="020F0502020204030204" pitchFamily="34" charset="0"/>
                        </a:rPr>
                        <a:t>KDV Mükellefi X Limited Şirketinin kullandığı faturalara ilişkin olarak;</a:t>
                      </a:r>
                      <a:endParaRPr lang="tr-TR" sz="2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8100000" scaled="1"/>
                      <a:tileRect/>
                    </a:gra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9512">
                <a:tc>
                  <a:txBody>
                    <a:bodyPr/>
                    <a:lstStyle/>
                    <a:p>
                      <a:pPr algn="ctr" fontAlgn="ctr"/>
                      <a:endParaRPr lang="tr-TR" sz="800" b="0" i="0" u="none" strike="noStrike" dirty="0">
                        <a:solidFill>
                          <a:srgbClr val="000000"/>
                        </a:solidFill>
                        <a:effectLst/>
                        <a:latin typeface="Calibri" panose="020F0502020204030204" pitchFamily="34" charset="0"/>
                      </a:endParaRPr>
                    </a:p>
                  </a:txBody>
                  <a:tcPr marL="7255" marR="7255" marT="725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tr-TR" sz="800" b="0" i="0" u="none" strike="noStrike" dirty="0">
                        <a:solidFill>
                          <a:srgbClr val="000000"/>
                        </a:solidFill>
                        <a:effectLst/>
                        <a:latin typeface="Calibri" panose="020F0502020204030204" pitchFamily="34" charset="0"/>
                      </a:endParaRPr>
                    </a:p>
                  </a:txBody>
                  <a:tcPr marL="7255" marR="7255" marT="725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52425">
                <a:tc>
                  <a:txBody>
                    <a:bodyPr/>
                    <a:lstStyle/>
                    <a:p>
                      <a:pPr algn="ctr" fontAlgn="ctr"/>
                      <a:r>
                        <a:rPr lang="tr-TR" sz="1200" b="1" u="none" strike="noStrike" dirty="0" smtClean="0">
                          <a:effectLst/>
                          <a:latin typeface="Calibri" panose="020F0502020204030204" pitchFamily="34" charset="0"/>
                        </a:rPr>
                        <a:t>Sahte Belge Düzenleme </a:t>
                      </a:r>
                      <a:r>
                        <a:rPr lang="tr-TR" sz="1200" b="1" u="none" strike="noStrike" dirty="0">
                          <a:effectLst/>
                          <a:latin typeface="Calibri" panose="020F0502020204030204" pitchFamily="34" charset="0"/>
                        </a:rPr>
                        <a:t>Raporu</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a:effectLst/>
                          <a:latin typeface="Calibri" panose="020F0502020204030204" pitchFamily="34" charset="0"/>
                        </a:rPr>
                        <a:t/>
                      </a:r>
                      <a:br>
                        <a:rPr lang="tr-TR" sz="1200" b="1" u="none" strike="noStrike" dirty="0">
                          <a:effectLst/>
                          <a:latin typeface="Calibri" panose="020F0502020204030204" pitchFamily="34" charset="0"/>
                        </a:rPr>
                      </a:br>
                      <a:r>
                        <a:rPr lang="tr-TR" sz="1200" b="1" u="none" strike="noStrike" dirty="0">
                          <a:effectLst/>
                          <a:latin typeface="Calibri" panose="020F0502020204030204" pitchFamily="34" charset="0"/>
                        </a:rPr>
                        <a:t>Hakkında Rapor Düzenlenen Mükellef</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a:effectLst/>
                          <a:latin typeface="Calibri" panose="020F0502020204030204" pitchFamily="34" charset="0"/>
                        </a:rPr>
                        <a:t>Raporun Yılları</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a:effectLst/>
                          <a:latin typeface="Calibri" panose="020F0502020204030204" pitchFamily="34" charset="0"/>
                        </a:rPr>
                        <a:t>Kullanılan </a:t>
                      </a:r>
                      <a:r>
                        <a:rPr lang="tr-TR" sz="1200" b="1" u="none" strike="noStrike" dirty="0" smtClean="0">
                          <a:effectLst/>
                          <a:latin typeface="Calibri" panose="020F0502020204030204" pitchFamily="34" charset="0"/>
                        </a:rPr>
                        <a:t>fatura</a:t>
                      </a:r>
                      <a:r>
                        <a:rPr lang="tr-TR" sz="1200" b="1" u="none" strike="noStrike" baseline="0" dirty="0" smtClean="0">
                          <a:effectLst/>
                          <a:latin typeface="Calibri" panose="020F0502020204030204" pitchFamily="34" charset="0"/>
                        </a:rPr>
                        <a:t> </a:t>
                      </a:r>
                      <a:r>
                        <a:rPr lang="tr-TR" sz="1200" b="1" u="none" strike="noStrike" dirty="0" smtClean="0">
                          <a:effectLst/>
                          <a:latin typeface="Calibri" panose="020F0502020204030204" pitchFamily="34" charset="0"/>
                        </a:rPr>
                        <a:t>tutarları</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a:effectLst/>
                          <a:latin typeface="Calibri" panose="020F0502020204030204" pitchFamily="34" charset="0"/>
                        </a:rPr>
                        <a:t>Kullanılan faturaların </a:t>
                      </a:r>
                      <a:br>
                        <a:rPr lang="tr-TR" sz="1200" b="1" u="none" strike="noStrike" dirty="0">
                          <a:effectLst/>
                          <a:latin typeface="Calibri" panose="020F0502020204030204" pitchFamily="34" charset="0"/>
                        </a:rPr>
                      </a:br>
                      <a:r>
                        <a:rPr lang="tr-TR" sz="1200" b="1" u="none" strike="noStrike" dirty="0" smtClean="0">
                          <a:effectLst/>
                          <a:latin typeface="Calibri" panose="020F0502020204030204" pitchFamily="34" charset="0"/>
                        </a:rPr>
                        <a:t>toplam </a:t>
                      </a:r>
                      <a:r>
                        <a:rPr lang="tr-TR" sz="1200" b="1" u="none" strike="noStrike" dirty="0">
                          <a:effectLst/>
                          <a:latin typeface="Calibri" panose="020F0502020204030204" pitchFamily="34" charset="0"/>
                        </a:rPr>
                        <a:t>tutarı</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a:effectLst/>
                          <a:latin typeface="Calibri" panose="020F0502020204030204" pitchFamily="34" charset="0"/>
                        </a:rPr>
                        <a:t/>
                      </a:r>
                      <a:br>
                        <a:rPr lang="tr-TR" sz="1200" b="1" u="none" strike="noStrike" dirty="0">
                          <a:effectLst/>
                          <a:latin typeface="Calibri" panose="020F0502020204030204" pitchFamily="34" charset="0"/>
                        </a:rPr>
                      </a:br>
                      <a:r>
                        <a:rPr lang="tr-TR" sz="1200" b="1" u="none" strike="noStrike" dirty="0" smtClean="0">
                          <a:effectLst/>
                          <a:latin typeface="Calibri" panose="020F0502020204030204" pitchFamily="34" charset="0"/>
                        </a:rPr>
                        <a:t>X Ltd. </a:t>
                      </a:r>
                      <a:r>
                        <a:rPr lang="tr-TR" sz="1200" b="1" u="none" strike="noStrike" dirty="0" err="1" smtClean="0">
                          <a:effectLst/>
                          <a:latin typeface="Calibri" panose="020F0502020204030204" pitchFamily="34" charset="0"/>
                        </a:rPr>
                        <a:t>Şti.nin</a:t>
                      </a:r>
                      <a:r>
                        <a:rPr lang="tr-TR" sz="1200" b="1" u="none" strike="noStrike" dirty="0" smtClean="0">
                          <a:effectLst/>
                          <a:latin typeface="Calibri" panose="020F0502020204030204" pitchFamily="34" charset="0"/>
                        </a:rPr>
                        <a:t> Toplam </a:t>
                      </a:r>
                    </a:p>
                    <a:p>
                      <a:pPr algn="ctr" fontAlgn="ctr"/>
                      <a:r>
                        <a:rPr lang="tr-TR" sz="1200" b="1" u="none" strike="noStrike" dirty="0" smtClean="0">
                          <a:effectLst/>
                          <a:latin typeface="Calibri" panose="020F0502020204030204" pitchFamily="34" charset="0"/>
                        </a:rPr>
                        <a:t>alış </a:t>
                      </a:r>
                      <a:r>
                        <a:rPr lang="tr-TR" sz="1200" b="1" u="none" strike="noStrike" dirty="0">
                          <a:effectLst/>
                          <a:latin typeface="Calibri" panose="020F0502020204030204" pitchFamily="34" charset="0"/>
                        </a:rPr>
                        <a:t>tutarı </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smtClean="0">
                          <a:effectLst/>
                          <a:latin typeface="Calibri" panose="020F0502020204030204" pitchFamily="34" charset="0"/>
                        </a:rPr>
                        <a:t>Toplam alışların </a:t>
                      </a:r>
                      <a:r>
                        <a:rPr lang="tr-TR" sz="1200" b="1" u="none" strike="noStrike" dirty="0">
                          <a:effectLst/>
                          <a:latin typeface="Calibri" panose="020F0502020204030204" pitchFamily="34" charset="0"/>
                        </a:rPr>
                        <a:t>%5'i</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c>
                  <a:txBody>
                    <a:bodyPr/>
                    <a:lstStyle/>
                    <a:p>
                      <a:pPr algn="ctr" fontAlgn="ctr"/>
                      <a:r>
                        <a:rPr lang="tr-TR" sz="1200" b="1" u="none" strike="noStrike" dirty="0" smtClean="0">
                          <a:effectLst/>
                          <a:latin typeface="Calibri" panose="020F0502020204030204" pitchFamily="34" charset="0"/>
                        </a:rPr>
                        <a:t>MÜKELLEFİN </a:t>
                      </a:r>
                    </a:p>
                    <a:p>
                      <a:pPr algn="ctr" fontAlgn="ctr"/>
                      <a:r>
                        <a:rPr lang="tr-TR" sz="1200" b="1" u="none" strike="noStrike" dirty="0" smtClean="0">
                          <a:effectLst/>
                          <a:latin typeface="Calibri" panose="020F0502020204030204" pitchFamily="34" charset="0"/>
                        </a:rPr>
                        <a:t>İZAHA </a:t>
                      </a:r>
                      <a:r>
                        <a:rPr lang="tr-TR" sz="1200" b="1" u="none" strike="noStrike" dirty="0">
                          <a:effectLst/>
                          <a:latin typeface="Calibri" panose="020F0502020204030204" pitchFamily="34" charset="0"/>
                        </a:rPr>
                        <a:t>DAVET </a:t>
                      </a:r>
                      <a:r>
                        <a:rPr lang="tr-TR" sz="1200" b="1" u="none" strike="noStrike" dirty="0" smtClean="0">
                          <a:effectLst/>
                          <a:latin typeface="Calibri" panose="020F0502020204030204" pitchFamily="34" charset="0"/>
                        </a:rPr>
                        <a:t>EDİLİP/EDİLMEYECEĞİ</a:t>
                      </a:r>
                    </a:p>
                    <a:p>
                      <a:pPr algn="ctr" fontAlgn="ctr"/>
                      <a:r>
                        <a:rPr lang="tr-TR" sz="1200" b="1" i="0" u="none" strike="noStrike" dirty="0" smtClean="0">
                          <a:solidFill>
                            <a:srgbClr val="000000"/>
                          </a:solidFill>
                          <a:effectLst/>
                          <a:latin typeface="Calibri" panose="020F0502020204030204" pitchFamily="34" charset="0"/>
                        </a:rPr>
                        <a:t>( &lt;50.000</a:t>
                      </a:r>
                      <a:r>
                        <a:rPr lang="tr-TR" sz="1200" b="1" i="0" u="none" strike="noStrike" baseline="0" dirty="0" smtClean="0">
                          <a:solidFill>
                            <a:srgbClr val="000000"/>
                          </a:solidFill>
                          <a:effectLst/>
                          <a:latin typeface="Calibri" panose="020F0502020204030204" pitchFamily="34" charset="0"/>
                        </a:rPr>
                        <a:t> ve &lt;%5 )</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tcPr>
                </a:tc>
              </a:tr>
              <a:tr h="223954">
                <a:tc rowSpan="6">
                  <a:txBody>
                    <a:bodyPr/>
                    <a:lstStyle/>
                    <a:p>
                      <a:pPr algn="ctr" fontAlgn="ctr"/>
                      <a:r>
                        <a:rPr lang="tr-TR" sz="1200" b="1" u="none" strike="noStrike" dirty="0" smtClean="0">
                          <a:effectLst/>
                          <a:latin typeface="Calibri" panose="020F0502020204030204" pitchFamily="34" charset="0"/>
                        </a:rPr>
                        <a:t>2014 ve</a:t>
                      </a:r>
                      <a:r>
                        <a:rPr lang="tr-TR" sz="1200" b="1" u="none" strike="noStrike" baseline="0" dirty="0" smtClean="0">
                          <a:effectLst/>
                          <a:latin typeface="Calibri" panose="020F0502020204030204" pitchFamily="34" charset="0"/>
                        </a:rPr>
                        <a:t> 2015 yıllarına ilişkin </a:t>
                      </a:r>
                      <a:r>
                        <a:rPr lang="tr-TR" sz="1200" b="1" u="none" strike="noStrike" dirty="0" smtClean="0">
                          <a:effectLst/>
                          <a:latin typeface="Calibri" panose="020F0502020204030204" pitchFamily="34" charset="0"/>
                        </a:rPr>
                        <a:t>Vergi Tekniği Raporu</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6">
                  <a:txBody>
                    <a:bodyPr/>
                    <a:lstStyle/>
                    <a:p>
                      <a:pPr algn="ctr" fontAlgn="ctr"/>
                      <a:r>
                        <a:rPr lang="tr-TR" sz="1200" b="1" u="none" strike="noStrike" dirty="0">
                          <a:effectLst/>
                          <a:latin typeface="Calibri" panose="020F0502020204030204" pitchFamily="34" charset="0"/>
                        </a:rPr>
                        <a:t>Y Ltd. Şti.</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ctr" fontAlgn="ctr"/>
                      <a:r>
                        <a:rPr lang="tr-TR" sz="1200" b="1" u="none" strike="noStrike" dirty="0">
                          <a:effectLst/>
                          <a:latin typeface="Calibri" panose="020F0502020204030204" pitchFamily="34" charset="0"/>
                        </a:rPr>
                        <a:t>2014</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a:effectLst/>
                          <a:latin typeface="Calibri" panose="020F0502020204030204" pitchFamily="34" charset="0"/>
                        </a:rPr>
                        <a:t>20.000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dirty="0">
                          <a:effectLst/>
                          <a:latin typeface="Calibri" panose="020F0502020204030204" pitchFamily="34" charset="0"/>
                        </a:rPr>
                        <a:t>90.000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dirty="0">
                          <a:effectLst/>
                          <a:latin typeface="Calibri" panose="020F0502020204030204" pitchFamily="34" charset="0"/>
                        </a:rPr>
                        <a:t>2.000.000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dirty="0">
                          <a:effectLst/>
                          <a:latin typeface="Calibri" panose="020F0502020204030204" pitchFamily="34" charset="0"/>
                        </a:rPr>
                        <a:t>100.000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ctr" fontAlgn="b"/>
                      <a:r>
                        <a:rPr lang="tr-TR" sz="1800" b="1" u="none" strike="noStrike" dirty="0" smtClean="0">
                          <a:solidFill>
                            <a:srgbClr val="00B050"/>
                          </a:solidFill>
                          <a:effectLst/>
                          <a:latin typeface="Calibri" panose="020F0502020204030204" pitchFamily="34" charset="0"/>
                        </a:rPr>
                        <a:t>İZAHA </a:t>
                      </a:r>
                      <a:r>
                        <a:rPr lang="tr-TR" sz="1800" b="1" u="none" strike="noStrike" dirty="0">
                          <a:solidFill>
                            <a:srgbClr val="00B050"/>
                          </a:solidFill>
                          <a:effectLst/>
                          <a:latin typeface="Calibri" panose="020F0502020204030204" pitchFamily="34" charset="0"/>
                        </a:rPr>
                        <a:t>DAVET EDİLİR</a:t>
                      </a:r>
                      <a:r>
                        <a:rPr lang="tr-TR" sz="1800" b="1" u="none" strike="noStrike" dirty="0" smtClean="0">
                          <a:solidFill>
                            <a:srgbClr val="00B050"/>
                          </a:solidFill>
                          <a:effectLst/>
                          <a:latin typeface="Calibri" panose="020F0502020204030204" pitchFamily="34" charset="0"/>
                        </a:rPr>
                        <a:t>.</a:t>
                      </a:r>
                    </a:p>
                    <a:p>
                      <a:pPr algn="ctr" fontAlgn="b"/>
                      <a:endParaRPr lang="tr-TR" sz="1200" b="1" i="0" u="none" strike="noStrike" dirty="0" smtClean="0">
                        <a:solidFill>
                          <a:srgbClr val="000000"/>
                        </a:solidFill>
                        <a:effectLst/>
                        <a:latin typeface="Calibri" panose="020F0502020204030204" pitchFamily="34" charset="0"/>
                      </a:endParaRPr>
                    </a:p>
                  </a:txBody>
                  <a:tcPr marL="7255" marR="7255" marT="72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144016">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30.000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40.000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145109">
                <a:tc vMerge="1">
                  <a:txBody>
                    <a:bodyPr/>
                    <a:lstStyle/>
                    <a:p>
                      <a:endParaRPr lang="tr-TR"/>
                    </a:p>
                  </a:txBody>
                  <a:tcPr/>
                </a:tc>
                <a:tc vMerge="1">
                  <a:txBody>
                    <a:bodyPr/>
                    <a:lstStyle/>
                    <a:p>
                      <a:endParaRPr lang="tr-TR"/>
                    </a:p>
                  </a:txBody>
                  <a:tcPr/>
                </a:tc>
                <a:tc rowSpan="3">
                  <a:txBody>
                    <a:bodyPr/>
                    <a:lstStyle/>
                    <a:p>
                      <a:pPr algn="ctr" fontAlgn="ctr"/>
                      <a:r>
                        <a:rPr lang="tr-TR" sz="1200" b="1" u="none" strike="noStrike" dirty="0">
                          <a:effectLst/>
                          <a:latin typeface="Calibri" panose="020F0502020204030204" pitchFamily="34" charset="0"/>
                        </a:rPr>
                        <a:t>2015</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a:effectLst/>
                          <a:latin typeface="Calibri" panose="020F0502020204030204" pitchFamily="34" charset="0"/>
                        </a:rPr>
                        <a:t>20.000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dirty="0" smtClean="0">
                          <a:effectLst/>
                          <a:latin typeface="Calibri" panose="020F0502020204030204" pitchFamily="34" charset="0"/>
                        </a:rPr>
                        <a:t>86.000 </a:t>
                      </a:r>
                      <a:r>
                        <a:rPr lang="tr-TR" sz="1200" b="1" u="none" strike="noStrike" dirty="0">
                          <a:effectLst/>
                          <a:latin typeface="Calibri" panose="020F0502020204030204" pitchFamily="34" charset="0"/>
                        </a:rPr>
                        <a:t>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a:effectLst/>
                          <a:latin typeface="Calibri" panose="020F0502020204030204" pitchFamily="34" charset="0"/>
                        </a:rPr>
                        <a:t>3.000.000 TL</a:t>
                      </a:r>
                      <a:endParaRPr lang="tr-TR" sz="1200" b="1" i="0" u="none" strike="noStrike">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r" fontAlgn="ctr"/>
                      <a:r>
                        <a:rPr lang="tr-TR" sz="1200" b="1" u="none" strike="noStrike" dirty="0">
                          <a:effectLst/>
                          <a:latin typeface="Calibri" panose="020F0502020204030204" pitchFamily="34" charset="0"/>
                        </a:rPr>
                        <a:t>150.000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3">
                  <a:txBody>
                    <a:bodyPr/>
                    <a:lstStyle/>
                    <a:p>
                      <a:pPr algn="ctr" fontAlgn="b"/>
                      <a:endParaRPr lang="tr-TR" sz="800" b="1" u="none" strike="noStrike" dirty="0" smtClean="0">
                        <a:solidFill>
                          <a:srgbClr val="FF0000"/>
                        </a:solidFill>
                        <a:effectLst/>
                        <a:latin typeface="Calibri" panose="020F0502020204030204" pitchFamily="34" charset="0"/>
                      </a:endParaRPr>
                    </a:p>
                    <a:p>
                      <a:pPr algn="ctr" fontAlgn="b"/>
                      <a:endParaRPr lang="tr-TR" sz="300" b="1" u="none" strike="noStrike" dirty="0" smtClean="0">
                        <a:solidFill>
                          <a:srgbClr val="FF0000"/>
                        </a:solidFill>
                        <a:effectLst/>
                        <a:latin typeface="Calibri" panose="020F0502020204030204" pitchFamily="34" charset="0"/>
                      </a:endParaRPr>
                    </a:p>
                    <a:p>
                      <a:pPr algn="ctr" fontAlgn="b"/>
                      <a:r>
                        <a:rPr lang="tr-TR" sz="1800" b="1" u="none" strike="noStrike" dirty="0" smtClean="0">
                          <a:solidFill>
                            <a:srgbClr val="FF0000"/>
                          </a:solidFill>
                          <a:effectLst/>
                          <a:latin typeface="Calibri" panose="020F0502020204030204" pitchFamily="34" charset="0"/>
                        </a:rPr>
                        <a:t>İZAHA </a:t>
                      </a:r>
                      <a:r>
                        <a:rPr lang="tr-TR" sz="1800" b="1" u="none" strike="noStrike" dirty="0">
                          <a:solidFill>
                            <a:srgbClr val="FF0000"/>
                          </a:solidFill>
                          <a:effectLst/>
                          <a:latin typeface="Calibri" panose="020F0502020204030204" pitchFamily="34" charset="0"/>
                        </a:rPr>
                        <a:t>DAVET EDİLMEZ</a:t>
                      </a:r>
                      <a:r>
                        <a:rPr lang="tr-TR" sz="1800" b="1" u="none" strike="noStrike" dirty="0" smtClean="0">
                          <a:solidFill>
                            <a:srgbClr val="FF0000"/>
                          </a:solidFill>
                          <a:effectLst/>
                          <a:latin typeface="Calibri" panose="020F0502020204030204" pitchFamily="34" charset="0"/>
                        </a:rPr>
                        <a:t>.</a:t>
                      </a:r>
                    </a:p>
                    <a:p>
                      <a:pPr algn="ctr" fontAlgn="b"/>
                      <a:endParaRPr lang="tr-TR" sz="800" b="1" u="none" strike="noStrike" dirty="0" smtClean="0">
                        <a:solidFill>
                          <a:srgbClr val="FF0000"/>
                        </a:solidFill>
                        <a:effectLst/>
                        <a:latin typeface="Calibri" panose="020F0502020204030204" pitchFamily="34" charset="0"/>
                      </a:endParaRPr>
                    </a:p>
                  </a:txBody>
                  <a:tcPr marL="7255" marR="7255" marT="72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0315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15.000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61175">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solidFill>
                            <a:srgbClr val="FF0000"/>
                          </a:solidFill>
                          <a:effectLst/>
                          <a:latin typeface="Calibri" panose="020F0502020204030204" pitchFamily="34" charset="0"/>
                        </a:rPr>
                        <a:t>51.000 TL</a:t>
                      </a:r>
                      <a:endParaRPr lang="tr-TR" sz="1200" b="1" i="0" u="none" strike="noStrike" dirty="0">
                        <a:solidFill>
                          <a:srgbClr val="FF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145109">
                <a:tc rowSpan="5">
                  <a:txBody>
                    <a:bodyPr/>
                    <a:lstStyle/>
                    <a:p>
                      <a:pPr algn="ctr" fontAlgn="ctr"/>
                      <a:r>
                        <a:rPr lang="tr-TR" sz="1200" b="1" u="none" strike="noStrike" dirty="0" smtClean="0">
                          <a:effectLst/>
                          <a:latin typeface="Calibri" panose="020F0502020204030204" pitchFamily="34" charset="0"/>
                        </a:rPr>
                        <a:t>2014 ve</a:t>
                      </a:r>
                      <a:r>
                        <a:rPr lang="tr-TR" sz="1200" b="1" u="none" strike="noStrike" baseline="0" dirty="0" smtClean="0">
                          <a:effectLst/>
                          <a:latin typeface="Calibri" panose="020F0502020204030204" pitchFamily="34" charset="0"/>
                        </a:rPr>
                        <a:t> 2015 yıllarına ilişkin </a:t>
                      </a:r>
                      <a:r>
                        <a:rPr lang="tr-TR" sz="1200" b="1" u="none" strike="noStrike" dirty="0" smtClean="0">
                          <a:effectLst/>
                          <a:latin typeface="Calibri" panose="020F0502020204030204" pitchFamily="34" charset="0"/>
                        </a:rPr>
                        <a:t>Vergi </a:t>
                      </a:r>
                      <a:r>
                        <a:rPr lang="tr-TR" sz="1200" b="1" u="none" strike="noStrike" dirty="0">
                          <a:effectLst/>
                          <a:latin typeface="Calibri" panose="020F0502020204030204" pitchFamily="34" charset="0"/>
                        </a:rPr>
                        <a:t>Tekniği </a:t>
                      </a:r>
                      <a:r>
                        <a:rPr lang="tr-TR" sz="1200" b="1" u="none" strike="noStrike" dirty="0" smtClean="0">
                          <a:effectLst/>
                          <a:latin typeface="Calibri" panose="020F0502020204030204" pitchFamily="34" charset="0"/>
                        </a:rPr>
                        <a:t>Raporu</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5">
                  <a:txBody>
                    <a:bodyPr/>
                    <a:lstStyle/>
                    <a:p>
                      <a:pPr algn="ctr" fontAlgn="ctr"/>
                      <a:r>
                        <a:rPr lang="tr-TR" sz="1200" b="1" u="none" strike="noStrike" dirty="0">
                          <a:effectLst/>
                          <a:latin typeface="Calibri" panose="020F0502020204030204" pitchFamily="34" charset="0"/>
                        </a:rPr>
                        <a:t>Z Ltd. Şti.</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4">
                  <a:txBody>
                    <a:bodyPr/>
                    <a:lstStyle/>
                    <a:p>
                      <a:pPr algn="ctr" fontAlgn="ctr"/>
                      <a:r>
                        <a:rPr lang="tr-TR" sz="1200" b="1" u="none" strike="noStrike" dirty="0">
                          <a:effectLst/>
                          <a:latin typeface="Calibri" panose="020F0502020204030204" pitchFamily="34" charset="0"/>
                        </a:rPr>
                        <a:t>2014</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smtClean="0">
                          <a:effectLst/>
                          <a:latin typeface="Calibri" panose="020F0502020204030204" pitchFamily="34" charset="0"/>
                        </a:rPr>
                        <a:t>34.000 </a:t>
                      </a:r>
                      <a:r>
                        <a:rPr lang="tr-TR" sz="1200" b="1" u="none" strike="noStrike" dirty="0">
                          <a:effectLst/>
                          <a:latin typeface="Calibri" panose="020F0502020204030204" pitchFamily="34" charset="0"/>
                        </a:rPr>
                        <a:t>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4">
                  <a:txBody>
                    <a:bodyPr/>
                    <a:lstStyle/>
                    <a:p>
                      <a:pPr algn="r" fontAlgn="ctr"/>
                      <a:r>
                        <a:rPr lang="tr-TR" sz="1200" b="1" u="none" strike="noStrike" dirty="0">
                          <a:solidFill>
                            <a:srgbClr val="FF0000"/>
                          </a:solidFill>
                          <a:effectLst/>
                          <a:latin typeface="Calibri" panose="020F0502020204030204" pitchFamily="34" charset="0"/>
                        </a:rPr>
                        <a:t>136.000 TL</a:t>
                      </a:r>
                      <a:endParaRPr lang="tr-TR" sz="1200" b="1" i="0" u="none" strike="noStrike" dirty="0">
                        <a:solidFill>
                          <a:srgbClr val="FF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4">
                  <a:txBody>
                    <a:bodyPr/>
                    <a:lstStyle/>
                    <a:p>
                      <a:pPr algn="r" fontAlgn="ctr"/>
                      <a:r>
                        <a:rPr lang="tr-TR" sz="1200" b="1" u="none" strike="noStrike" dirty="0">
                          <a:effectLst/>
                          <a:latin typeface="Calibri" panose="020F0502020204030204" pitchFamily="34" charset="0"/>
                        </a:rPr>
                        <a:t>2.000.000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4">
                  <a:txBody>
                    <a:bodyPr/>
                    <a:lstStyle/>
                    <a:p>
                      <a:pPr algn="r" fontAlgn="ctr"/>
                      <a:r>
                        <a:rPr lang="tr-TR" sz="1200" b="1" u="none" strike="noStrike" dirty="0">
                          <a:effectLst/>
                          <a:latin typeface="Calibri" panose="020F0502020204030204" pitchFamily="34" charset="0"/>
                        </a:rPr>
                        <a:t>100.000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4">
                  <a:txBody>
                    <a:bodyPr/>
                    <a:lstStyle/>
                    <a:p>
                      <a:pPr algn="ctr" fontAlgn="b"/>
                      <a:r>
                        <a:rPr lang="tr-TR" sz="1800" b="1" u="none" strike="noStrike" dirty="0" smtClean="0">
                          <a:solidFill>
                            <a:srgbClr val="FF0000"/>
                          </a:solidFill>
                          <a:effectLst/>
                          <a:latin typeface="Calibri" panose="020F0502020204030204" pitchFamily="34" charset="0"/>
                        </a:rPr>
                        <a:t>İZAHA </a:t>
                      </a:r>
                      <a:r>
                        <a:rPr lang="tr-TR" sz="1800" b="1" u="none" strike="noStrike" dirty="0">
                          <a:solidFill>
                            <a:srgbClr val="FF0000"/>
                          </a:solidFill>
                          <a:effectLst/>
                          <a:latin typeface="Calibri" panose="020F0502020204030204" pitchFamily="34" charset="0"/>
                        </a:rPr>
                        <a:t>DAVET EDİLMEZ</a:t>
                      </a:r>
                      <a:r>
                        <a:rPr lang="tr-TR" sz="1800" b="1" u="none" strike="noStrike" dirty="0" smtClean="0">
                          <a:solidFill>
                            <a:srgbClr val="FF0000"/>
                          </a:solidFill>
                          <a:effectLst/>
                          <a:latin typeface="Calibri" panose="020F0502020204030204" pitchFamily="34" charset="0"/>
                        </a:rPr>
                        <a:t>.</a:t>
                      </a:r>
                      <a:endParaRPr lang="tr-TR" sz="1800" b="1" i="0" u="none" strike="noStrike" dirty="0" smtClean="0">
                        <a:solidFill>
                          <a:srgbClr val="000000"/>
                        </a:solidFill>
                        <a:effectLst/>
                        <a:latin typeface="Calibri" panose="020F0502020204030204" pitchFamily="34" charset="0"/>
                      </a:endParaRPr>
                    </a:p>
                    <a:p>
                      <a:pPr algn="ctr" fontAlgn="b"/>
                      <a:endParaRPr lang="tr-TR" sz="1600" b="1" i="0" u="none" strike="noStrike" dirty="0">
                        <a:solidFill>
                          <a:srgbClr val="000000"/>
                        </a:solidFill>
                        <a:effectLst/>
                        <a:latin typeface="Calibri" panose="020F0502020204030204" pitchFamily="34" charset="0"/>
                      </a:endParaRPr>
                    </a:p>
                  </a:txBody>
                  <a:tcPr marL="7255" marR="7255" marT="72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14510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25.000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14510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32.000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21621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r" fontAlgn="ctr"/>
                      <a:r>
                        <a:rPr lang="tr-TR" sz="1200" b="1" u="none" strike="noStrike" dirty="0">
                          <a:effectLst/>
                          <a:latin typeface="Calibri" panose="020F0502020204030204" pitchFamily="34" charset="0"/>
                        </a:rPr>
                        <a:t>45.000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389699">
                <a:tc vMerge="1">
                  <a:txBody>
                    <a:bodyPr/>
                    <a:lstStyle/>
                    <a:p>
                      <a:pPr algn="ctr" fontAlgn="ct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vMerge="1">
                  <a:txBody>
                    <a:bodyPr/>
                    <a:lstStyle/>
                    <a:p>
                      <a:endParaRPr lang="tr-TR"/>
                    </a:p>
                  </a:txBody>
                  <a:tcPr/>
                </a:tc>
                <a:tc>
                  <a:txBody>
                    <a:bodyPr/>
                    <a:lstStyle/>
                    <a:p>
                      <a:pPr algn="ctr" fontAlgn="ctr"/>
                      <a:r>
                        <a:rPr lang="tr-TR" sz="1200" b="1" u="none" strike="noStrike" dirty="0">
                          <a:effectLst/>
                          <a:latin typeface="Calibri" panose="020F0502020204030204" pitchFamily="34" charset="0"/>
                        </a:rPr>
                        <a:t>2015</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smtClean="0">
                          <a:effectLst/>
                          <a:latin typeface="Calibri" panose="020F0502020204030204" pitchFamily="34" charset="0"/>
                        </a:rPr>
                        <a:t>45.000 </a:t>
                      </a:r>
                      <a:r>
                        <a:rPr lang="tr-TR" sz="1200" b="1" u="none" strike="noStrike" dirty="0">
                          <a:effectLst/>
                          <a:latin typeface="Calibri" panose="020F0502020204030204" pitchFamily="34" charset="0"/>
                        </a:rPr>
                        <a:t>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smtClean="0">
                          <a:effectLst/>
                          <a:latin typeface="Calibri" panose="020F0502020204030204" pitchFamily="34" charset="0"/>
                        </a:rPr>
                        <a:t>45.000 </a:t>
                      </a:r>
                      <a:r>
                        <a:rPr lang="tr-TR" sz="1200" b="1" u="none" strike="noStrike" dirty="0">
                          <a:effectLst/>
                          <a:latin typeface="Calibri" panose="020F0502020204030204" pitchFamily="34" charset="0"/>
                        </a:rPr>
                        <a:t>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a:effectLst/>
                          <a:latin typeface="Calibri" panose="020F0502020204030204" pitchFamily="34" charset="0"/>
                        </a:rPr>
                        <a:t>3.000.000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r" fontAlgn="ctr"/>
                      <a:r>
                        <a:rPr lang="tr-TR" sz="1200" b="1" u="none" strike="noStrike" dirty="0">
                          <a:effectLst/>
                          <a:latin typeface="Calibri" panose="020F0502020204030204" pitchFamily="34" charset="0"/>
                        </a:rPr>
                        <a:t>150.000 TL</a:t>
                      </a:r>
                      <a:endParaRPr lang="tr-TR" sz="1200" b="1" i="0" u="none" strike="noStrike" dirty="0">
                        <a:solidFill>
                          <a:srgbClr val="000000"/>
                        </a:solidFill>
                        <a:effectLst/>
                        <a:latin typeface="Calibri" panose="020F0502020204030204" pitchFamily="34" charset="0"/>
                      </a:endParaRPr>
                    </a:p>
                  </a:txBody>
                  <a:tcPr marL="7255" marR="7255" marT="72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fontAlgn="b"/>
                      <a:r>
                        <a:rPr lang="tr-TR" sz="1800" b="1" u="none" strike="noStrike" dirty="0" smtClean="0">
                          <a:solidFill>
                            <a:srgbClr val="00B050"/>
                          </a:solidFill>
                          <a:effectLst/>
                          <a:latin typeface="Calibri" panose="020F0502020204030204" pitchFamily="34" charset="0"/>
                        </a:rPr>
                        <a:t>İZAHA </a:t>
                      </a:r>
                      <a:r>
                        <a:rPr lang="tr-TR" sz="1800" b="1" u="none" strike="noStrike" dirty="0">
                          <a:solidFill>
                            <a:srgbClr val="00B050"/>
                          </a:solidFill>
                          <a:effectLst/>
                          <a:latin typeface="Calibri" panose="020F0502020204030204" pitchFamily="34" charset="0"/>
                        </a:rPr>
                        <a:t>DAVET </a:t>
                      </a:r>
                      <a:r>
                        <a:rPr lang="tr-TR" sz="1800" b="1" u="none" strike="noStrike" dirty="0" smtClean="0">
                          <a:solidFill>
                            <a:srgbClr val="00B050"/>
                          </a:solidFill>
                          <a:effectLst/>
                          <a:latin typeface="Calibri" panose="020F0502020204030204" pitchFamily="34" charset="0"/>
                        </a:rPr>
                        <a:t>EDİLİR.</a:t>
                      </a:r>
                    </a:p>
                    <a:p>
                      <a:pPr algn="ctr" fontAlgn="b"/>
                      <a:endParaRPr lang="tr-TR" sz="300" b="1" u="none" strike="noStrike" dirty="0" smtClean="0">
                        <a:solidFill>
                          <a:srgbClr val="00B050"/>
                        </a:solidFill>
                        <a:effectLst/>
                        <a:latin typeface="Calibri" panose="020F0502020204030204" pitchFamily="34" charset="0"/>
                      </a:endParaRPr>
                    </a:p>
                  </a:txBody>
                  <a:tcPr marL="7255" marR="7255" marT="72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bl>
          </a:graphicData>
        </a:graphic>
      </p:graphicFrame>
      <p:sp>
        <p:nvSpPr>
          <p:cNvPr id="7" name="8 Dikdörtgen"/>
          <p:cNvSpPr>
            <a:spLocks noChangeArrowheads="1"/>
          </p:cNvSpPr>
          <p:nvPr/>
        </p:nvSpPr>
        <p:spPr bwMode="auto">
          <a:xfrm>
            <a:off x="460375" y="0"/>
            <a:ext cx="10872266" cy="836713"/>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600" dirty="0">
                <a:latin typeface="Calibri" panose="020F0502020204030204" pitchFamily="34" charset="0"/>
              </a:rPr>
              <a:t>Sahte veya Muhteviyatı İtibarıyla Yanıltıcı Belge Kullanılması Durumunda Mükelleflerin İzaha Davet Edilmesi</a:t>
            </a:r>
          </a:p>
        </p:txBody>
      </p:sp>
      <p:sp>
        <p:nvSpPr>
          <p:cNvPr id="3" name="Dikdörtgen 2"/>
          <p:cNvSpPr/>
          <p:nvPr/>
        </p:nvSpPr>
        <p:spPr>
          <a:xfrm>
            <a:off x="744215" y="5301208"/>
            <a:ext cx="10304586" cy="12241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000" dirty="0" smtClean="0">
                <a:solidFill>
                  <a:schemeClr val="tx1"/>
                </a:solidFill>
                <a:latin typeface="Calibri" panose="020F0502020204030204" pitchFamily="34" charset="0"/>
              </a:rPr>
              <a:t>Mükelleflerin izaha davet edilip edilmeyeceğinin belirlenmesinde;</a:t>
            </a:r>
          </a:p>
          <a:p>
            <a:r>
              <a:rPr lang="tr-TR" sz="2000" dirty="0" smtClean="0">
                <a:solidFill>
                  <a:schemeClr val="tx1"/>
                </a:solidFill>
                <a:latin typeface="Calibri" panose="020F0502020204030204" pitchFamily="34" charset="0"/>
              </a:rPr>
              <a:t>-Her bir Vergi Tekniği Raporu</a:t>
            </a:r>
          </a:p>
          <a:p>
            <a:r>
              <a:rPr lang="tr-TR" sz="2000" dirty="0" smtClean="0">
                <a:solidFill>
                  <a:schemeClr val="tx1"/>
                </a:solidFill>
                <a:latin typeface="Calibri" panose="020F0502020204030204" pitchFamily="34" charset="0"/>
              </a:rPr>
              <a:t>-Vergi Tekniği Raporunda belirtilen yıllar</a:t>
            </a:r>
          </a:p>
          <a:p>
            <a:r>
              <a:rPr lang="tr-TR" sz="2400" dirty="0" smtClean="0">
                <a:solidFill>
                  <a:srgbClr val="FF0000"/>
                </a:solidFill>
                <a:latin typeface="Calibri" panose="020F0502020204030204" pitchFamily="34" charset="0"/>
              </a:rPr>
              <a:t>ayrı ayrı dikkate alınacaktır.</a:t>
            </a:r>
            <a:endParaRPr lang="tr-TR" sz="2400" dirty="0">
              <a:solidFill>
                <a:srgbClr val="FF0000"/>
              </a:solidFill>
              <a:latin typeface="Calibri" panose="020F0502020204030204" pitchFamily="34" charset="0"/>
            </a:endParaRPr>
          </a:p>
        </p:txBody>
      </p:sp>
      <p:sp>
        <p:nvSpPr>
          <p:cNvPr id="9" name="Patlama 2 8"/>
          <p:cNvSpPr/>
          <p:nvPr/>
        </p:nvSpPr>
        <p:spPr>
          <a:xfrm>
            <a:off x="289233" y="5337150"/>
            <a:ext cx="454982" cy="1224136"/>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rgbClr val="FF0000"/>
              </a:solidFill>
            </a:endParaRPr>
          </a:p>
        </p:txBody>
      </p:sp>
    </p:spTree>
    <p:extLst>
      <p:ext uri="{BB962C8B-B14F-4D97-AF65-F5344CB8AC3E}">
        <p14:creationId xmlns:p14="http://schemas.microsoft.com/office/powerpoint/2010/main" val="3923994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EF8F435F-85E8-4E88-BA33-C811078E8D0B}" type="slidenum">
              <a:rPr lang="tr-TR" smtClean="0"/>
              <a:pPr>
                <a:defRPr/>
              </a:pPr>
              <a:t>9</a:t>
            </a:fld>
            <a:endParaRPr lang="tr-TR" dirty="0"/>
          </a:p>
        </p:txBody>
      </p:sp>
      <p:sp>
        <p:nvSpPr>
          <p:cNvPr id="12" name="AutoShape 2" descr="SORUN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3" name="AutoShape 4" descr="SORUN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15" name="8 Dikdörtgen"/>
          <p:cNvSpPr>
            <a:spLocks noChangeArrowheads="1"/>
          </p:cNvSpPr>
          <p:nvPr/>
        </p:nvSpPr>
        <p:spPr bwMode="auto">
          <a:xfrm>
            <a:off x="460375" y="1"/>
            <a:ext cx="10872266" cy="620688"/>
          </a:xfrm>
          <a:prstGeom prst="rect">
            <a:avLst/>
          </a:prstGeom>
          <a:solidFill>
            <a:srgbClr val="C00000"/>
          </a:solidFill>
          <a:ln/>
          <a:extLst/>
        </p:spPr>
        <p:style>
          <a:lnRef idx="0">
            <a:schemeClr val="accent1"/>
          </a:lnRef>
          <a:fillRef idx="3">
            <a:schemeClr val="accent1"/>
          </a:fillRef>
          <a:effectRef idx="3">
            <a:schemeClr val="accent1"/>
          </a:effectRef>
          <a:fontRef idx="minor">
            <a:schemeClr val="lt1"/>
          </a:fontRef>
        </p:style>
        <p:txBody>
          <a:bodyPr anchor="ctr"/>
          <a:lstStyle/>
          <a:p>
            <a:pPr algn="ctr"/>
            <a:r>
              <a:rPr lang="tr-TR" sz="2800" dirty="0" smtClean="0">
                <a:latin typeface="Calibri" panose="020F0502020204030204" pitchFamily="34" charset="0"/>
              </a:rPr>
              <a:t>İZAHA DAVET SÜRECİ</a:t>
            </a:r>
            <a:endParaRPr lang="tr-TR" sz="2800" dirty="0">
              <a:latin typeface="Calibri" panose="020F0502020204030204" pitchFamily="34" charset="0"/>
            </a:endParaRPr>
          </a:p>
        </p:txBody>
      </p:sp>
      <p:sp>
        <p:nvSpPr>
          <p:cNvPr id="22" name="Yuvarlatılmış Dikdörtgen 21"/>
          <p:cNvSpPr/>
          <p:nvPr/>
        </p:nvSpPr>
        <p:spPr>
          <a:xfrm>
            <a:off x="1216043" y="764704"/>
            <a:ext cx="9424664" cy="1291883"/>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dirty="0" smtClean="0">
                <a:latin typeface="Calibri" panose="020F0502020204030204" pitchFamily="34" charset="0"/>
              </a:rPr>
              <a:t>İzaha davet kapsamına girdiği değerlendirilen konulara ilişkin veriler, izaha davet müessesesi ile ilgili koordinasyonu sağlayan Gelir İdaresi Başkanlığı Denetim ve Uyum Yönetimi Daire Başkanlığı tarafından ilgili vergi dairesi başkanlığına aktarılır.</a:t>
            </a:r>
          </a:p>
          <a:p>
            <a:pPr algn="ctr"/>
            <a:r>
              <a:rPr lang="tr-TR" sz="2000" u="sng" dirty="0" smtClean="0">
                <a:latin typeface="Calibri" panose="020F0502020204030204" pitchFamily="34" charset="0"/>
              </a:rPr>
              <a:t>İzaha davet komisyonu tarafından yapılan değerlendirme sonucunda;</a:t>
            </a:r>
            <a:endParaRPr lang="tr-TR" sz="2000" u="sng" dirty="0">
              <a:latin typeface="Calibri" panose="020F0502020204030204" pitchFamily="34" charset="0"/>
            </a:endParaRPr>
          </a:p>
        </p:txBody>
      </p:sp>
      <p:sp>
        <p:nvSpPr>
          <p:cNvPr id="17" name="Yuvarlatılmış Dikdörtgen 16"/>
          <p:cNvSpPr/>
          <p:nvPr/>
        </p:nvSpPr>
        <p:spPr>
          <a:xfrm>
            <a:off x="5796409" y="2200602"/>
            <a:ext cx="5321913" cy="925781"/>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dirty="0">
                <a:latin typeface="Calibri" panose="020F0502020204030204" pitchFamily="34" charset="0"/>
              </a:rPr>
              <a:t> </a:t>
            </a:r>
            <a:r>
              <a:rPr lang="tr-TR" sz="1800" dirty="0" smtClean="0">
                <a:latin typeface="Calibri" panose="020F0502020204030204" pitchFamily="34" charset="0"/>
              </a:rPr>
              <a:t>Mükellefin vergi incelemesi veya takdir komisyonuna sevk edilmiş olduğu  ya da mükellef hakkında ihbar bulunduğu durumlarda;</a:t>
            </a:r>
            <a:endParaRPr lang="tr-TR" sz="1800" dirty="0">
              <a:latin typeface="Calibri" panose="020F0502020204030204" pitchFamily="34" charset="0"/>
            </a:endParaRPr>
          </a:p>
        </p:txBody>
      </p:sp>
      <p:sp>
        <p:nvSpPr>
          <p:cNvPr id="18" name="Yuvarlatılmış Dikdörtgen 17"/>
          <p:cNvSpPr/>
          <p:nvPr/>
        </p:nvSpPr>
        <p:spPr>
          <a:xfrm>
            <a:off x="612775" y="2200602"/>
            <a:ext cx="4823594" cy="1084379"/>
          </a:xfrm>
          <a:prstGeom prst="roundRect">
            <a:avLst/>
          </a:prstGeom>
          <a:solidFill>
            <a:srgbClr val="265AA6">
              <a:alpha val="63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800" dirty="0" smtClean="0">
                <a:latin typeface="Calibri" panose="020F0502020204030204" pitchFamily="34" charset="0"/>
              </a:rPr>
              <a:t>İzaha davet edilmesine engel bir hususun olmadığı tespit edilenler için komisyon tarafından </a:t>
            </a:r>
            <a:r>
              <a:rPr lang="tr-TR" sz="2000" u="sng" dirty="0" smtClean="0">
                <a:latin typeface="Calibri" panose="020F0502020204030204" pitchFamily="34" charset="0"/>
              </a:rPr>
              <a:t>ön tespit tutanağı düzenlenir</a:t>
            </a:r>
            <a:r>
              <a:rPr lang="tr-TR" sz="1800" dirty="0" smtClean="0">
                <a:latin typeface="Calibri" panose="020F0502020204030204" pitchFamily="34" charset="0"/>
              </a:rPr>
              <a:t>.</a:t>
            </a:r>
            <a:endParaRPr lang="tr-TR" sz="1800" dirty="0">
              <a:latin typeface="Calibri" panose="020F0502020204030204" pitchFamily="34" charset="0"/>
            </a:endParaRPr>
          </a:p>
        </p:txBody>
      </p:sp>
      <p:sp>
        <p:nvSpPr>
          <p:cNvPr id="24" name="Yuvarlatılmış Dikdörtgen 23"/>
          <p:cNvSpPr/>
          <p:nvPr/>
        </p:nvSpPr>
        <p:spPr>
          <a:xfrm>
            <a:off x="5710663" y="3318855"/>
            <a:ext cx="4190201" cy="1656185"/>
          </a:xfrm>
          <a:prstGeom prst="roundRect">
            <a:avLst/>
          </a:prstGeom>
          <a:solidFill>
            <a:schemeClr val="bg1">
              <a:alpha val="63000"/>
            </a:schemeClr>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500" b="0" dirty="0">
                <a:solidFill>
                  <a:schemeClr val="tx1"/>
                </a:solidFill>
                <a:latin typeface="Calibri" panose="020F0502020204030204" pitchFamily="34" charset="0"/>
              </a:rPr>
              <a:t> </a:t>
            </a:r>
            <a:r>
              <a:rPr lang="tr-TR" sz="1500" b="0" dirty="0" smtClean="0">
                <a:solidFill>
                  <a:schemeClr val="tx1"/>
                </a:solidFill>
                <a:latin typeface="Calibri" panose="020F0502020204030204" pitchFamily="34" charset="0"/>
              </a:rPr>
              <a:t>bunların izaha davet kapsamında ele alınacak konuya ilişkin olup olmadığı ya da bu konuyu kapsayıp kapsamadığı hususunda tereddüt oluşması halinde ilgisine göre vergi incelemesini yapan birime, </a:t>
            </a:r>
            <a:r>
              <a:rPr lang="tr-TR" sz="1500" dirty="0" smtClean="0">
                <a:solidFill>
                  <a:schemeClr val="tx1"/>
                </a:solidFill>
                <a:latin typeface="Calibri" panose="020F0502020204030204" pitchFamily="34" charset="0"/>
              </a:rPr>
              <a:t>takdir komisyonuna veya ihbar ve inceleme taleplerini değerlendirme komisyonuna </a:t>
            </a:r>
            <a:r>
              <a:rPr lang="tr-TR" sz="1500" b="0" dirty="0" smtClean="0">
                <a:solidFill>
                  <a:schemeClr val="tx1"/>
                </a:solidFill>
                <a:latin typeface="Calibri" panose="020F0502020204030204" pitchFamily="34" charset="0"/>
              </a:rPr>
              <a:t>sorulur.  </a:t>
            </a:r>
            <a:endParaRPr lang="tr-TR" sz="1500" b="0" u="sng" dirty="0">
              <a:solidFill>
                <a:schemeClr val="tx1"/>
              </a:solidFill>
              <a:latin typeface="Calibri" panose="020F0502020204030204" pitchFamily="34" charset="0"/>
            </a:endParaRPr>
          </a:p>
        </p:txBody>
      </p:sp>
      <p:sp>
        <p:nvSpPr>
          <p:cNvPr id="25" name="Yuvarlatılmış Dikdörtgen 24"/>
          <p:cNvSpPr/>
          <p:nvPr/>
        </p:nvSpPr>
        <p:spPr>
          <a:xfrm>
            <a:off x="7574415" y="5157192"/>
            <a:ext cx="3758226" cy="1512168"/>
          </a:xfrm>
          <a:prstGeom prst="roundRect">
            <a:avLst/>
          </a:prstGeom>
          <a:solidFill>
            <a:schemeClr val="bg1">
              <a:alpha val="63000"/>
            </a:schemeClr>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1600" b="0" dirty="0">
                <a:solidFill>
                  <a:schemeClr val="tx1"/>
                </a:solidFill>
                <a:latin typeface="Calibri" panose="020F0502020204030204" pitchFamily="34" charset="0"/>
              </a:rPr>
              <a:t> </a:t>
            </a:r>
            <a:r>
              <a:rPr lang="tr-TR" sz="1600" b="0" dirty="0" smtClean="0">
                <a:solidFill>
                  <a:schemeClr val="tx1"/>
                </a:solidFill>
                <a:latin typeface="Calibri" panose="020F0502020204030204" pitchFamily="34" charset="0"/>
              </a:rPr>
              <a:t>Herhangi bir şartın ihlali durumunda bu durum gerekçeli olarak bir tutanağa bağlanır. </a:t>
            </a:r>
            <a:r>
              <a:rPr lang="tr-TR" sz="1600" u="sng" dirty="0" smtClean="0">
                <a:solidFill>
                  <a:schemeClr val="tx1"/>
                </a:solidFill>
                <a:latin typeface="Calibri" panose="020F0502020204030204" pitchFamily="34" charset="0"/>
              </a:rPr>
              <a:t>Tutanağın bir örneği Denetim ve Uyum Yönetimi Daire Başkanlığına gönderilir</a:t>
            </a:r>
            <a:r>
              <a:rPr lang="tr-TR" sz="1600" b="0" dirty="0" smtClean="0">
                <a:solidFill>
                  <a:schemeClr val="tx1"/>
                </a:solidFill>
                <a:latin typeface="Calibri" panose="020F0502020204030204" pitchFamily="34" charset="0"/>
              </a:rPr>
              <a:t>, gelen sonuca göre gerekli işlem tesis edilir.</a:t>
            </a:r>
            <a:endParaRPr lang="tr-TR" sz="1600" u="sng" dirty="0">
              <a:solidFill>
                <a:schemeClr val="tx1"/>
              </a:solidFill>
              <a:latin typeface="Calibri" panose="020F0502020204030204" pitchFamily="34" charset="0"/>
            </a:endParaRPr>
          </a:p>
        </p:txBody>
      </p:sp>
      <p:sp>
        <p:nvSpPr>
          <p:cNvPr id="26" name="Line 25"/>
          <p:cNvSpPr/>
          <p:nvPr/>
        </p:nvSpPr>
        <p:spPr>
          <a:xfrm flipH="1" flipV="1">
            <a:off x="7092553" y="4971202"/>
            <a:ext cx="2062" cy="974239"/>
          </a:xfrm>
          <a:prstGeom prst="line">
            <a:avLst/>
          </a:prstGeom>
          <a:ln w="28575">
            <a:solidFill>
              <a:srgbClr val="9BBB59">
                <a:lumMod val="75000"/>
              </a:srgbClr>
            </a:solidFill>
            <a:round/>
          </a:ln>
        </p:spPr>
      </p:sp>
      <p:sp>
        <p:nvSpPr>
          <p:cNvPr id="27" name="Line 26"/>
          <p:cNvSpPr/>
          <p:nvPr/>
        </p:nvSpPr>
        <p:spPr>
          <a:xfrm flipV="1">
            <a:off x="7092552" y="5949279"/>
            <a:ext cx="481863" cy="0"/>
          </a:xfrm>
          <a:prstGeom prst="line">
            <a:avLst/>
          </a:prstGeom>
          <a:ln w="28575">
            <a:solidFill>
              <a:srgbClr val="9BBB59">
                <a:lumMod val="75000"/>
              </a:srgbClr>
            </a:solidFill>
            <a:round/>
          </a:ln>
        </p:spPr>
      </p:sp>
      <p:sp>
        <p:nvSpPr>
          <p:cNvPr id="28" name="Line 25"/>
          <p:cNvSpPr/>
          <p:nvPr/>
        </p:nvSpPr>
        <p:spPr>
          <a:xfrm flipH="1" flipV="1">
            <a:off x="7704694" y="3140965"/>
            <a:ext cx="0" cy="144016"/>
          </a:xfrm>
          <a:prstGeom prst="line">
            <a:avLst/>
          </a:prstGeom>
          <a:ln w="28575">
            <a:solidFill>
              <a:srgbClr val="9BBB59">
                <a:lumMod val="75000"/>
              </a:srgbClr>
            </a:solidFill>
            <a:round/>
          </a:ln>
        </p:spPr>
      </p:sp>
      <p:sp>
        <p:nvSpPr>
          <p:cNvPr id="29" name="Line 25"/>
          <p:cNvSpPr/>
          <p:nvPr/>
        </p:nvSpPr>
        <p:spPr>
          <a:xfrm flipV="1">
            <a:off x="10334976" y="3136706"/>
            <a:ext cx="0" cy="2020485"/>
          </a:xfrm>
          <a:prstGeom prst="line">
            <a:avLst/>
          </a:prstGeom>
          <a:ln w="38100">
            <a:solidFill>
              <a:srgbClr val="9BBB59">
                <a:lumMod val="75000"/>
              </a:srgbClr>
            </a:solidFill>
            <a:round/>
          </a:ln>
        </p:spPr>
      </p:sp>
      <p:sp>
        <p:nvSpPr>
          <p:cNvPr id="30" name="Line 25"/>
          <p:cNvSpPr/>
          <p:nvPr/>
        </p:nvSpPr>
        <p:spPr>
          <a:xfrm flipV="1">
            <a:off x="3097420" y="2037742"/>
            <a:ext cx="0" cy="162860"/>
          </a:xfrm>
          <a:prstGeom prst="line">
            <a:avLst/>
          </a:prstGeom>
          <a:ln w="28575">
            <a:solidFill>
              <a:srgbClr val="9BBB59">
                <a:lumMod val="75000"/>
              </a:srgbClr>
            </a:solidFill>
            <a:round/>
          </a:ln>
        </p:spPr>
      </p:sp>
      <p:sp>
        <p:nvSpPr>
          <p:cNvPr id="31" name="Line 25"/>
          <p:cNvSpPr/>
          <p:nvPr/>
        </p:nvSpPr>
        <p:spPr>
          <a:xfrm flipH="1" flipV="1">
            <a:off x="8892753" y="2056586"/>
            <a:ext cx="0" cy="144015"/>
          </a:xfrm>
          <a:prstGeom prst="line">
            <a:avLst/>
          </a:prstGeom>
          <a:ln w="28575">
            <a:solidFill>
              <a:srgbClr val="9BBB59">
                <a:lumMod val="75000"/>
              </a:srgbClr>
            </a:solidFill>
            <a:round/>
          </a:ln>
        </p:spPr>
      </p:sp>
      <p:sp>
        <p:nvSpPr>
          <p:cNvPr id="32" name="Yuvarlatılmış Dikdörtgen 31"/>
          <p:cNvSpPr/>
          <p:nvPr/>
        </p:nvSpPr>
        <p:spPr>
          <a:xfrm>
            <a:off x="612775" y="3495526"/>
            <a:ext cx="4751586" cy="2741785"/>
          </a:xfrm>
          <a:prstGeom prst="roundRect">
            <a:avLst/>
          </a:prstGeom>
          <a:solidFill>
            <a:schemeClr val="bg1">
              <a:alpha val="63000"/>
            </a:schemeClr>
          </a:solidFill>
          <a:ln>
            <a:solidFill>
              <a:srgbClr val="C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just"/>
            <a:r>
              <a:rPr lang="tr-TR" sz="2400" b="0" dirty="0">
                <a:solidFill>
                  <a:schemeClr val="tx1"/>
                </a:solidFill>
                <a:latin typeface="Calibri" panose="020F0502020204030204" pitchFamily="34" charset="0"/>
              </a:rPr>
              <a:t> </a:t>
            </a:r>
            <a:r>
              <a:rPr lang="tr-TR" sz="2400" b="0" dirty="0" smtClean="0">
                <a:solidFill>
                  <a:schemeClr val="tx1"/>
                </a:solidFill>
                <a:latin typeface="Calibri" panose="020F0502020204030204" pitchFamily="34" charset="0"/>
              </a:rPr>
              <a:t>Ön tespit tutanağı düzenlendikten sonra izaha davet edilecek mükellefler, durumun önceliği de (zamanaşımı vs.) dikkate alınmak suretiyle değerlendirmeye tabi tutulur ve kendilerine </a:t>
            </a:r>
            <a:r>
              <a:rPr lang="tr-TR" sz="2400" dirty="0" smtClean="0">
                <a:solidFill>
                  <a:schemeClr val="tx1"/>
                </a:solidFill>
                <a:latin typeface="Calibri" panose="020F0502020204030204" pitchFamily="34" charset="0"/>
              </a:rPr>
              <a:t>‘İzaha davet yazısı’</a:t>
            </a:r>
            <a:r>
              <a:rPr lang="tr-TR" sz="2400" b="0" dirty="0" smtClean="0">
                <a:solidFill>
                  <a:schemeClr val="tx1"/>
                </a:solidFill>
                <a:latin typeface="Calibri" panose="020F0502020204030204" pitchFamily="34" charset="0"/>
              </a:rPr>
              <a:t>  tebliğ edilir.  </a:t>
            </a:r>
            <a:endParaRPr lang="tr-TR" sz="2400" u="sng" dirty="0">
              <a:solidFill>
                <a:schemeClr val="tx1"/>
              </a:solidFill>
              <a:latin typeface="Calibri" panose="020F0502020204030204" pitchFamily="34" charset="0"/>
            </a:endParaRPr>
          </a:p>
        </p:txBody>
      </p:sp>
      <p:sp>
        <p:nvSpPr>
          <p:cNvPr id="21" name="Line 25"/>
          <p:cNvSpPr/>
          <p:nvPr/>
        </p:nvSpPr>
        <p:spPr>
          <a:xfrm flipV="1">
            <a:off x="3074390" y="3284981"/>
            <a:ext cx="0" cy="210544"/>
          </a:xfrm>
          <a:prstGeom prst="line">
            <a:avLst/>
          </a:prstGeom>
          <a:ln w="28575">
            <a:solidFill>
              <a:srgbClr val="9BBB59">
                <a:lumMod val="75000"/>
              </a:srgbClr>
            </a:solidFill>
            <a:round/>
          </a:ln>
        </p:spPr>
      </p:sp>
    </p:spTree>
    <p:extLst>
      <p:ext uri="{BB962C8B-B14F-4D97-AF65-F5344CB8AC3E}">
        <p14:creationId xmlns:p14="http://schemas.microsoft.com/office/powerpoint/2010/main" val="1587334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64530</TotalTime>
  <Words>2972</Words>
  <Application>Microsoft Office PowerPoint</Application>
  <PresentationFormat>Özel</PresentationFormat>
  <Paragraphs>369</Paragraphs>
  <Slides>22</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22</vt:i4>
      </vt:variant>
    </vt:vector>
  </HeadingPairs>
  <TitlesOfParts>
    <vt:vector size="29" baseType="lpstr">
      <vt:lpstr>Arial</vt:lpstr>
      <vt:lpstr>Calibri</vt:lpstr>
      <vt:lpstr>Century Gothic</vt:lpstr>
      <vt:lpstr>Trebuchet MS</vt:lpstr>
      <vt:lpstr>Wingdings</vt:lpstr>
      <vt:lpstr>Wingdings 3</vt:lpstr>
      <vt:lpstr>Kristal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vector>
  </TitlesOfParts>
  <Company>Gelirler Genel Müdürlüğü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T.C. Maliye Bakanlığı</dc:creator>
  <cp:lastModifiedBy>SERDAR KARAKUŞ</cp:lastModifiedBy>
  <cp:revision>5773</cp:revision>
  <cp:lastPrinted>2017-09-27T12:14:25Z</cp:lastPrinted>
  <dcterms:created xsi:type="dcterms:W3CDTF">2008-12-03T18:12:14Z</dcterms:created>
  <dcterms:modified xsi:type="dcterms:W3CDTF">2017-12-04T10:46:18Z</dcterms:modified>
</cp:coreProperties>
</file>