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2"/>
  </p:notesMasterIdLst>
  <p:sldIdLst>
    <p:sldId id="257" r:id="rId2"/>
    <p:sldId id="258" r:id="rId3"/>
    <p:sldId id="275" r:id="rId4"/>
    <p:sldId id="279" r:id="rId5"/>
    <p:sldId id="278" r:id="rId6"/>
    <p:sldId id="277" r:id="rId7"/>
    <p:sldId id="276" r:id="rId8"/>
    <p:sldId id="287" r:id="rId9"/>
    <p:sldId id="286" r:id="rId10"/>
    <p:sldId id="290" r:id="rId11"/>
    <p:sldId id="291" r:id="rId12"/>
    <p:sldId id="285" r:id="rId13"/>
    <p:sldId id="289" r:id="rId14"/>
    <p:sldId id="288" r:id="rId15"/>
    <p:sldId id="298" r:id="rId16"/>
    <p:sldId id="292" r:id="rId17"/>
    <p:sldId id="282" r:id="rId18"/>
    <p:sldId id="281" r:id="rId19"/>
    <p:sldId id="280" r:id="rId20"/>
    <p:sldId id="299" r:id="rId21"/>
    <p:sldId id="300" r:id="rId22"/>
    <p:sldId id="297" r:id="rId23"/>
    <p:sldId id="296" r:id="rId24"/>
    <p:sldId id="295" r:id="rId25"/>
    <p:sldId id="294" r:id="rId26"/>
    <p:sldId id="301" r:id="rId27"/>
    <p:sldId id="293" r:id="rId28"/>
    <p:sldId id="302" r:id="rId29"/>
    <p:sldId id="303" r:id="rId30"/>
    <p:sldId id="274"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3" d="100"/>
          <a:sy n="83" d="100"/>
        </p:scale>
        <p:origin x="68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6044FE-690C-42AC-A892-EC33AA305677}" type="datetimeFigureOut">
              <a:rPr lang="tr-TR" smtClean="0"/>
              <a:t>9.05.2018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31A154-9900-4775-8C4F-0ADA204A07BB}" type="slidenum">
              <a:rPr lang="tr-TR" smtClean="0"/>
              <a:t>‹#›</a:t>
            </a:fld>
            <a:endParaRPr lang="tr-TR"/>
          </a:p>
        </p:txBody>
      </p:sp>
    </p:spTree>
    <p:extLst>
      <p:ext uri="{BB962C8B-B14F-4D97-AF65-F5344CB8AC3E}">
        <p14:creationId xmlns:p14="http://schemas.microsoft.com/office/powerpoint/2010/main" val="742473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A3626A7-BD1C-41DF-AB51-8C0B4095FE45}" type="datetimeFigureOut">
              <a:rPr lang="tr-TR" smtClean="0"/>
              <a:t>9.05.2018</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41430AA4-4ED1-481B-B243-BA9BFD721218}"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30366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3626A7-BD1C-41DF-AB51-8C0B4095FE45}"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430AA4-4ED1-481B-B243-BA9BFD721218}"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10712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3626A7-BD1C-41DF-AB51-8C0B4095FE45}"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430AA4-4ED1-481B-B243-BA9BFD721218}"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98239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aşlık ve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Metin Yer Tutucusu 2"/>
          <p:cNvSpPr>
            <a:spLocks noGrp="1"/>
          </p:cNvSpPr>
          <p:nvPr>
            <p:ph type="body"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A3626A7-BD1C-41DF-AB51-8C0B4095FE45}" type="datetimeFigureOut">
              <a:rPr lang="tr-TR" smtClean="0"/>
              <a:t>9.05.2018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3733107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3626A7-BD1C-41DF-AB51-8C0B4095FE45}"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430AA4-4ED1-481B-B243-BA9BFD721218}"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57878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3626A7-BD1C-41DF-AB51-8C0B4095FE45}"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430AA4-4ED1-481B-B243-BA9BFD721218}"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0585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A3626A7-BD1C-41DF-AB51-8C0B4095FE45}" type="datetimeFigureOut">
              <a:rPr lang="tr-TR" smtClean="0"/>
              <a:t>9.05.2018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1430AA4-4ED1-481B-B243-BA9BFD721218}"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38989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A3626A7-BD1C-41DF-AB51-8C0B4095FE45}" type="datetimeFigureOut">
              <a:rPr lang="tr-TR" smtClean="0"/>
              <a:t>9.05.2018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1430AA4-4ED1-481B-B243-BA9BFD721218}"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3652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A3626A7-BD1C-41DF-AB51-8C0B4095FE45}" type="datetimeFigureOut">
              <a:rPr lang="tr-TR" smtClean="0"/>
              <a:t>9.05.2018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1430AA4-4ED1-481B-B243-BA9BFD721218}"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0388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3626A7-BD1C-41DF-AB51-8C0B4095FE45}" type="datetimeFigureOut">
              <a:rPr lang="tr-TR" smtClean="0"/>
              <a:t>9.05.2018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2285815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A3626A7-BD1C-41DF-AB51-8C0B4095FE45}" type="datetimeFigureOut">
              <a:rPr lang="tr-TR" smtClean="0"/>
              <a:t>9.05.2018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1430AA4-4ED1-481B-B243-BA9BFD721218}"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24870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A3626A7-BD1C-41DF-AB51-8C0B4095FE45}" type="datetimeFigureOut">
              <a:rPr lang="tr-TR" smtClean="0"/>
              <a:t>9.05.2018</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41430AA4-4ED1-481B-B243-BA9BFD721218}"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9118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A3626A7-BD1C-41DF-AB51-8C0B4095FE45}" type="datetimeFigureOut">
              <a:rPr lang="tr-TR" smtClean="0"/>
              <a:t>9.05.2018</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1430AA4-4ED1-481B-B243-BA9BFD721218}"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399767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88724" y="1034980"/>
            <a:ext cx="10498476" cy="4391130"/>
          </a:xfrm>
          <a:noFill/>
        </p:spPr>
        <p:txBody>
          <a:bodyPr>
            <a:noAutofit/>
          </a:bodyPr>
          <a:lstStyle/>
          <a:p>
            <a:pPr algn="ctr"/>
            <a:r>
              <a:rPr lang="tr-TR" sz="4800" b="1" dirty="0" smtClean="0">
                <a:solidFill>
                  <a:schemeClr val="accent1">
                    <a:lumMod val="75000"/>
                  </a:schemeClr>
                </a:solidFill>
                <a:effectLst>
                  <a:outerShdw blurRad="38100" dist="38100" dir="2700000" algn="tl">
                    <a:srgbClr val="000000">
                      <a:alpha val="43137"/>
                    </a:srgbClr>
                  </a:outerShdw>
                </a:effectLst>
              </a:rPr>
              <a:t>-7103 </a:t>
            </a:r>
            <a:r>
              <a:rPr lang="tr-TR" sz="4800" b="1" dirty="0">
                <a:solidFill>
                  <a:schemeClr val="accent1">
                    <a:lumMod val="75000"/>
                  </a:schemeClr>
                </a:solidFill>
                <a:effectLst>
                  <a:outerShdw blurRad="38100" dist="38100" dir="2700000" algn="tl">
                    <a:srgbClr val="000000">
                      <a:alpha val="43137"/>
                    </a:srgbClr>
                  </a:outerShdw>
                </a:effectLst>
              </a:rPr>
              <a:t>Sayılı </a:t>
            </a:r>
            <a:r>
              <a:rPr lang="tr-TR" sz="4800" b="1" dirty="0" smtClean="0">
                <a:solidFill>
                  <a:schemeClr val="accent1">
                    <a:lumMod val="75000"/>
                  </a:schemeClr>
                </a:solidFill>
                <a:effectLst>
                  <a:outerShdw blurRad="38100" dist="38100" dir="2700000" algn="tl">
                    <a:srgbClr val="000000">
                      <a:alpha val="43137"/>
                    </a:srgbClr>
                  </a:outerShdw>
                </a:effectLst>
              </a:rPr>
              <a:t>-</a:t>
            </a:r>
            <a:br>
              <a:rPr lang="tr-TR" sz="4800" b="1" dirty="0" smtClean="0">
                <a:solidFill>
                  <a:schemeClr val="accent1">
                    <a:lumMod val="75000"/>
                  </a:schemeClr>
                </a:solidFill>
                <a:effectLst>
                  <a:outerShdw blurRad="38100" dist="38100" dir="2700000" algn="tl">
                    <a:srgbClr val="000000">
                      <a:alpha val="43137"/>
                    </a:srgbClr>
                  </a:outerShdw>
                </a:effectLst>
              </a:rPr>
            </a:br>
            <a:r>
              <a:rPr lang="tr-TR" sz="4800" b="1" dirty="0" smtClean="0">
                <a:solidFill>
                  <a:schemeClr val="accent1">
                    <a:lumMod val="75000"/>
                  </a:schemeClr>
                </a:solidFill>
                <a:effectLst>
                  <a:outerShdw blurRad="38100" dist="38100" dir="2700000" algn="tl">
                    <a:srgbClr val="000000">
                      <a:alpha val="43137"/>
                    </a:srgbClr>
                  </a:outerShdw>
                </a:effectLst>
              </a:rPr>
              <a:t>“</a:t>
            </a:r>
            <a:r>
              <a:rPr lang="tr-TR" sz="4800" b="1" dirty="0">
                <a:solidFill>
                  <a:schemeClr val="accent1">
                    <a:lumMod val="75000"/>
                  </a:schemeClr>
                </a:solidFill>
                <a:effectLst>
                  <a:outerShdw blurRad="38100" dist="38100" dir="2700000" algn="tl">
                    <a:srgbClr val="000000">
                      <a:alpha val="43137"/>
                    </a:srgbClr>
                  </a:outerShdw>
                </a:effectLst>
              </a:rPr>
              <a:t>Vergi Kanunları ile Bazı Kanun ve Kanun Hükmünde Kararnamelerde Değişiklik Yapılması Hakkında Kanun”</a:t>
            </a:r>
            <a:endParaRPr lang="tr-TR" sz="4800" b="1" dirty="0">
              <a:solidFill>
                <a:schemeClr val="accent1">
                  <a:lumMod val="75000"/>
                </a:schemeClr>
              </a:solidFill>
            </a:endParaRPr>
          </a:p>
        </p:txBody>
      </p:sp>
    </p:spTree>
    <p:extLst>
      <p:ext uri="{BB962C8B-B14F-4D97-AF65-F5344CB8AC3E}">
        <p14:creationId xmlns:p14="http://schemas.microsoft.com/office/powerpoint/2010/main" val="2556799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9201" y="2071072"/>
            <a:ext cx="8911687" cy="2963151"/>
          </a:xfrm>
        </p:spPr>
        <p:txBody>
          <a:bodyPr>
            <a:noAutofit/>
          </a:bodyPr>
          <a:lstStyle/>
          <a:p>
            <a:pPr algn="ctr"/>
            <a:r>
              <a:rPr lang="tr-TR" sz="4800" b="1" dirty="0" smtClean="0">
                <a:solidFill>
                  <a:schemeClr val="accent1">
                    <a:lumMod val="75000"/>
                  </a:schemeClr>
                </a:solidFill>
                <a:effectLst>
                  <a:outerShdw blurRad="38100" dist="38100" dir="2700000" algn="tl">
                    <a:srgbClr val="000000">
                      <a:alpha val="43137"/>
                    </a:srgbClr>
                  </a:outerShdw>
                </a:effectLst>
              </a:rPr>
              <a:t>Gelir Vergisi Kanununda Yapılan </a:t>
            </a:r>
            <a:br>
              <a:rPr lang="tr-TR" sz="4800" b="1" dirty="0" smtClean="0">
                <a:solidFill>
                  <a:schemeClr val="accent1">
                    <a:lumMod val="75000"/>
                  </a:schemeClr>
                </a:solidFill>
                <a:effectLst>
                  <a:outerShdw blurRad="38100" dist="38100" dir="2700000" algn="tl">
                    <a:srgbClr val="000000">
                      <a:alpha val="43137"/>
                    </a:srgbClr>
                  </a:outerShdw>
                </a:effectLst>
              </a:rPr>
            </a:br>
            <a:r>
              <a:rPr lang="tr-TR" sz="4800" b="1" dirty="0" smtClean="0">
                <a:solidFill>
                  <a:schemeClr val="accent1">
                    <a:lumMod val="75000"/>
                  </a:schemeClr>
                </a:solidFill>
                <a:effectLst>
                  <a:outerShdw blurRad="38100" dist="38100" dir="2700000" algn="tl">
                    <a:srgbClr val="000000">
                      <a:alpha val="43137"/>
                    </a:srgbClr>
                  </a:outerShdw>
                </a:effectLst>
              </a:rPr>
              <a:t>Düzenlemeler</a:t>
            </a:r>
            <a:endParaRPr lang="tr-TR" sz="48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46276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82770" y="242272"/>
            <a:ext cx="11404430" cy="1891327"/>
          </a:xfrm>
        </p:spPr>
        <p:txBody>
          <a:bodyPr>
            <a:normAutofit/>
          </a:bodyPr>
          <a:lstStyle/>
          <a:p>
            <a:r>
              <a:rPr lang="tr-TR" b="1" cap="none" dirty="0" smtClean="0"/>
              <a:t>Asgari Ücretin Tüm Yıl Aynı Kalması</a:t>
            </a:r>
            <a:endParaRPr lang="tr-TR" cap="none" dirty="0"/>
          </a:p>
        </p:txBody>
      </p:sp>
      <p:sp>
        <p:nvSpPr>
          <p:cNvPr id="3" name="Metin Yer Tutucusu 2"/>
          <p:cNvSpPr>
            <a:spLocks noGrp="1"/>
          </p:cNvSpPr>
          <p:nvPr>
            <p:ph type="body" idx="1"/>
          </p:nvPr>
        </p:nvSpPr>
        <p:spPr>
          <a:xfrm>
            <a:off x="894303" y="934496"/>
            <a:ext cx="10992897" cy="5034224"/>
          </a:xfrm>
        </p:spPr>
        <p:txBody>
          <a:bodyPr>
            <a:normAutofit lnSpcReduction="10000"/>
          </a:bodyPr>
          <a:lstStyle/>
          <a:p>
            <a:r>
              <a:rPr lang="tr-TR" b="1" dirty="0"/>
              <a:t>Asgari Ücretin Yıl Boyunca Vergi Dilimi Değişikliklerinden Etkilenmemesini Sağlayacak Kalıcı Düzenleme Yapılmaktadır.</a:t>
            </a:r>
            <a:r>
              <a:rPr lang="tr-TR" dirty="0"/>
              <a:t> </a:t>
            </a:r>
            <a:endParaRPr lang="tr-TR" dirty="0" smtClean="0"/>
          </a:p>
          <a:p>
            <a:r>
              <a:rPr lang="tr-TR" dirty="0" smtClean="0"/>
              <a:t>Gelir </a:t>
            </a:r>
            <a:r>
              <a:rPr lang="tr-TR" dirty="0"/>
              <a:t>Vergisi Kanunu’nun “</a:t>
            </a:r>
            <a:r>
              <a:rPr lang="tr-TR" b="1" dirty="0"/>
              <a:t>Asgarî geçim indirimi</a:t>
            </a:r>
            <a:r>
              <a:rPr lang="tr-TR" dirty="0"/>
              <a:t>” başlıklı 32 </a:t>
            </a:r>
            <a:r>
              <a:rPr lang="tr-TR" dirty="0" err="1"/>
              <a:t>nci</a:t>
            </a:r>
            <a:r>
              <a:rPr lang="tr-TR" dirty="0"/>
              <a:t> maddesine yeni eklenen fıkra ile bekar ve çocuksuz bir asgari ücretlinin durumu esas alınmak suretiyle</a:t>
            </a:r>
            <a:r>
              <a:rPr lang="tr-TR" dirty="0" smtClean="0"/>
              <a:t>,</a:t>
            </a:r>
          </a:p>
          <a:p>
            <a:r>
              <a:rPr lang="tr-TR" dirty="0" smtClean="0"/>
              <a:t>Gerek </a:t>
            </a:r>
            <a:r>
              <a:rPr lang="tr-TR" dirty="0"/>
              <a:t>bu durumdaki ücretlilerin gerekse net ücreti vergi tarifesi uygulanması nedeniyle içinde bulunulan yılın Ocak-Temmuz ayına ilişkin ödenen net ücretin altında kalanların; </a:t>
            </a:r>
            <a:endParaRPr lang="tr-TR" dirty="0" smtClean="0"/>
          </a:p>
          <a:p>
            <a:r>
              <a:rPr lang="tr-TR" dirty="0" smtClean="0"/>
              <a:t>Net </a:t>
            </a:r>
            <a:r>
              <a:rPr lang="tr-TR" dirty="0"/>
              <a:t>asgari ücretin </a:t>
            </a:r>
            <a:r>
              <a:rPr lang="tr-TR" dirty="0" smtClean="0"/>
              <a:t>Temmuz </a:t>
            </a:r>
            <a:r>
              <a:rPr lang="tr-TR" dirty="0"/>
              <a:t>ayına kadar ocak ayında geçerli olan net ücretin, </a:t>
            </a:r>
            <a:r>
              <a:rPr lang="tr-TR" dirty="0" smtClean="0"/>
              <a:t>Temmuz </a:t>
            </a:r>
            <a:r>
              <a:rPr lang="tr-TR" dirty="0"/>
              <a:t>ayından sonra ise </a:t>
            </a:r>
            <a:r>
              <a:rPr lang="tr-TR" dirty="0" smtClean="0"/>
              <a:t>Temmuz </a:t>
            </a:r>
            <a:r>
              <a:rPr lang="tr-TR" dirty="0"/>
              <a:t>ayında geçerli olan net ücretin altına düşmesini telafi edecek şekilde asgari geçim indirimi ilave edilmesi </a:t>
            </a:r>
            <a:r>
              <a:rPr lang="tr-TR" dirty="0" smtClean="0"/>
              <a:t>sağlanmıştır. </a:t>
            </a:r>
          </a:p>
          <a:p>
            <a:r>
              <a:rPr lang="tr-TR" b="1" dirty="0" smtClean="0"/>
              <a:t>Örneğin; </a:t>
            </a:r>
            <a:r>
              <a:rPr lang="tr-TR" dirty="0" smtClean="0"/>
              <a:t>Ocak/2018 döneminde Net Ücreti AGİ Dahil 1.604 TL olan Bekar bir işçinin maaşı Eylül ayında 1530 TL’ye düştüğünde 1.604 TL ila 1530 TL arasındaki farkın Asgari Geçim İndirimi ile telafi edilmesi, yani işçiye AGİ şeklinde ödeme yaparken işverende bu tutarı muhtasar beyannamesinde mahsup etmektedir.</a:t>
            </a:r>
            <a:endParaRPr lang="tr-TR" dirty="0"/>
          </a:p>
        </p:txBody>
      </p:sp>
    </p:spTree>
    <p:extLst>
      <p:ext uri="{BB962C8B-B14F-4D97-AF65-F5344CB8AC3E}">
        <p14:creationId xmlns:p14="http://schemas.microsoft.com/office/powerpoint/2010/main" val="725283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22963" y="403045"/>
            <a:ext cx="10017758" cy="1556383"/>
          </a:xfrm>
        </p:spPr>
        <p:txBody>
          <a:bodyPr>
            <a:normAutofit/>
          </a:bodyPr>
          <a:lstStyle/>
          <a:p>
            <a:r>
              <a:rPr lang="tr-TR" b="1" cap="none" dirty="0" smtClean="0"/>
              <a:t>Kıdem Tazminatından İstisna Tutarın Hesabına Dahil Edilecek Ödemelere Yeni Eklemeler Yapılmaktadır</a:t>
            </a:r>
            <a:endParaRPr lang="tr-TR" cap="none" dirty="0"/>
          </a:p>
        </p:txBody>
      </p:sp>
      <p:sp>
        <p:nvSpPr>
          <p:cNvPr id="3" name="Metin Yer Tutucusu 2"/>
          <p:cNvSpPr>
            <a:spLocks noGrp="1"/>
          </p:cNvSpPr>
          <p:nvPr>
            <p:ph type="body" idx="1"/>
          </p:nvPr>
        </p:nvSpPr>
        <p:spPr>
          <a:xfrm>
            <a:off x="710170" y="2274277"/>
            <a:ext cx="10785143" cy="3784879"/>
          </a:xfrm>
        </p:spPr>
        <p:txBody>
          <a:bodyPr/>
          <a:lstStyle/>
          <a:p>
            <a:r>
              <a:rPr lang="tr-TR" dirty="0"/>
              <a:t>Bu Kanunun 5 inci maddesiyle, Gelir Vergisi Kanunu’nun “</a:t>
            </a:r>
            <a:r>
              <a:rPr lang="tr-TR" b="1" dirty="0"/>
              <a:t>Tazminat ve Yardımlarda</a:t>
            </a:r>
            <a:r>
              <a:rPr lang="tr-TR" dirty="0"/>
              <a:t>” başlıklı 25 inci maddesinin birinci fıkrasında yapılan değişiklik ile hizmet sözleşmesi sona erdikten sonra hizmet erbabına, karşılıklı sonlandırma sözleşmesi veya </a:t>
            </a:r>
            <a:r>
              <a:rPr lang="tr-TR" dirty="0" err="1"/>
              <a:t>ikale</a:t>
            </a:r>
            <a:r>
              <a:rPr lang="tr-TR" dirty="0"/>
              <a:t> sözleşmesi kapsamında ödenen tazminatlar, iş kaybı tazminatları, iş sonu tazminatları, iş güvencesi tazminatları gibi adlar altında yapılan ödemeler ve yardımların ödenecek kıdem tazminatlarından istisna edilecek tutarın hesaplanmasında dikkate alınacaktır. </a:t>
            </a:r>
            <a:r>
              <a:rPr lang="tr-TR" b="1" dirty="0"/>
              <a:t>İstisnayı aşan tutarlar ise ücret olarak değerlendirilerek</a:t>
            </a:r>
            <a:r>
              <a:rPr lang="tr-TR" dirty="0"/>
              <a:t> </a:t>
            </a:r>
            <a:r>
              <a:rPr lang="tr-TR" b="1" dirty="0">
                <a:solidFill>
                  <a:srgbClr val="FF0000"/>
                </a:solidFill>
              </a:rPr>
              <a:t>gelir vergisine tabi tutulacaktır. </a:t>
            </a:r>
          </a:p>
        </p:txBody>
      </p:sp>
    </p:spTree>
    <p:extLst>
      <p:ext uri="{BB962C8B-B14F-4D97-AF65-F5344CB8AC3E}">
        <p14:creationId xmlns:p14="http://schemas.microsoft.com/office/powerpoint/2010/main" val="200153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2673" y="151838"/>
            <a:ext cx="10620658" cy="1750650"/>
          </a:xfrm>
        </p:spPr>
        <p:txBody>
          <a:bodyPr>
            <a:normAutofit/>
          </a:bodyPr>
          <a:lstStyle/>
          <a:p>
            <a:r>
              <a:rPr lang="tr-TR" b="1" cap="none" dirty="0" smtClean="0"/>
              <a:t>Kreş Ve Gündüz Bakımevi Hizmetine İlişkin Yapılan Ödemelerin Belli Bir Tutarı Vergiden İstisna Edilmektedir. </a:t>
            </a:r>
            <a:endParaRPr lang="tr-TR" cap="none" dirty="0"/>
          </a:p>
        </p:txBody>
      </p:sp>
      <p:sp>
        <p:nvSpPr>
          <p:cNvPr id="3" name="Metin Yer Tutucusu 2"/>
          <p:cNvSpPr>
            <a:spLocks noGrp="1"/>
          </p:cNvSpPr>
          <p:nvPr>
            <p:ph type="body" idx="1"/>
          </p:nvPr>
        </p:nvSpPr>
        <p:spPr>
          <a:xfrm>
            <a:off x="462673" y="1691473"/>
            <a:ext cx="11283850" cy="4689230"/>
          </a:xfrm>
        </p:spPr>
        <p:txBody>
          <a:bodyPr>
            <a:normAutofit fontScale="92500" lnSpcReduction="20000"/>
          </a:bodyPr>
          <a:lstStyle/>
          <a:p>
            <a:r>
              <a:rPr lang="tr-TR" dirty="0" smtClean="0"/>
              <a:t>Gelir </a:t>
            </a:r>
            <a:r>
              <a:rPr lang="tr-TR" dirty="0"/>
              <a:t>Vergisi Kanunu’nun “</a:t>
            </a:r>
            <a:r>
              <a:rPr lang="tr-TR" b="1" dirty="0"/>
              <a:t>Ücretlerde</a:t>
            </a:r>
            <a:r>
              <a:rPr lang="tr-TR" dirty="0"/>
              <a:t>” başlıklı 23 üncü maddesinin birinci fıkrasında yapılan değişiklik ile işverenlerce </a:t>
            </a:r>
            <a:r>
              <a:rPr lang="tr-TR" b="1" dirty="0">
                <a:solidFill>
                  <a:srgbClr val="FF0000"/>
                </a:solidFill>
              </a:rPr>
              <a:t>kadın hizmet erbabına kreş ve gündüz bakımevi hizmeti verilmek suretiyle </a:t>
            </a:r>
            <a:r>
              <a:rPr lang="tr-TR" dirty="0"/>
              <a:t>sağlanan menfaatler ile işverenler tarafından </a:t>
            </a:r>
            <a:r>
              <a:rPr lang="tr-TR" b="1" dirty="0"/>
              <a:t>söz konusu hizmetin işyerinde verilmemesi durumunda </a:t>
            </a:r>
            <a:r>
              <a:rPr lang="tr-TR" dirty="0"/>
              <a:t>kadın hizmet erbabına aylık olarak, asgari ücretin aylık brüt tutarının %15’ini geçmemek üzere sağlanan kreş ve gündüz bakımevi yardımları ücret istisnası kapsamına alınmıştır. </a:t>
            </a:r>
            <a:r>
              <a:rPr lang="tr-TR" b="1" dirty="0">
                <a:solidFill>
                  <a:srgbClr val="FF0000"/>
                </a:solidFill>
              </a:rPr>
              <a:t>Buna göre, 2018 yılında aylık 304,43 TL (2.029,50 * % 15 = 304,43) tutarına kadar istisna uygulanabilecektir.</a:t>
            </a:r>
          </a:p>
          <a:p>
            <a:r>
              <a:rPr lang="tr-TR" dirty="0"/>
              <a:t>Ayrıca Kanun ile Bakanlar Kuruluna, asgari ücretin aylık brüt tutarının %15’i olarak belirlenen istisna haddini, asgari ücretin %50’sine kadar artırma ve kanuni seviyesine getirme yetkisi verilmiştir. </a:t>
            </a:r>
          </a:p>
          <a:p>
            <a:r>
              <a:rPr lang="tr-TR" dirty="0"/>
              <a:t>Ödemenin çalışanlara nakden yapılmadan kreş ve gündüz bakımevi hizmeti sağlayan gelir ve kurumlar vergisi mükelleflerine doğrudan yapılması gerekmekte olup, hizmet bedelinin belirlenen tutarı aşması halinde aşan kısım ücret olarak vergilendirilecektir. Ayrıca, kadın hizmet erbabına kreş ve gündüz bakımevi yardımı gibi adlar altında nakden yapılan ödemeler ve bu amaçla sağlanan diğer menfaatler istisna kapsamında değerlendirilmeyecektir.</a:t>
            </a:r>
          </a:p>
          <a:p>
            <a:endParaRPr lang="tr-TR" dirty="0"/>
          </a:p>
        </p:txBody>
      </p:sp>
    </p:spTree>
    <p:extLst>
      <p:ext uri="{BB962C8B-B14F-4D97-AF65-F5344CB8AC3E}">
        <p14:creationId xmlns:p14="http://schemas.microsoft.com/office/powerpoint/2010/main" val="4062232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63157" y="282465"/>
            <a:ext cx="10941455" cy="1687011"/>
          </a:xfrm>
        </p:spPr>
        <p:txBody>
          <a:bodyPr>
            <a:normAutofit/>
          </a:bodyPr>
          <a:lstStyle/>
          <a:p>
            <a:r>
              <a:rPr lang="tr-TR" b="1" cap="none" dirty="0" smtClean="0"/>
              <a:t>Konutların Çatı Ve/Veya Cephelerinde Yenilenebilir Enerji Kaynaklarına Dayalı Elektrik Enerjisi Üretimi Teşvik Edilmektedir.</a:t>
            </a:r>
            <a:endParaRPr lang="tr-TR" cap="none" dirty="0"/>
          </a:p>
        </p:txBody>
      </p:sp>
      <p:sp>
        <p:nvSpPr>
          <p:cNvPr id="3" name="Metin Yer Tutucusu 2"/>
          <p:cNvSpPr>
            <a:spLocks noGrp="1"/>
          </p:cNvSpPr>
          <p:nvPr>
            <p:ph type="body" idx="1"/>
          </p:nvPr>
        </p:nvSpPr>
        <p:spPr>
          <a:xfrm>
            <a:off x="891040" y="2093406"/>
            <a:ext cx="10825337" cy="3764783"/>
          </a:xfrm>
        </p:spPr>
        <p:txBody>
          <a:bodyPr/>
          <a:lstStyle/>
          <a:p>
            <a:r>
              <a:rPr lang="tr-TR" dirty="0" smtClean="0"/>
              <a:t>Gelir </a:t>
            </a:r>
            <a:r>
              <a:rPr lang="tr-TR" dirty="0"/>
              <a:t>Vergisi Kanunu’nun “</a:t>
            </a:r>
            <a:r>
              <a:rPr lang="tr-TR" b="1" dirty="0"/>
              <a:t>Vergiden Muaf Esnaf</a:t>
            </a:r>
            <a:r>
              <a:rPr lang="tr-TR" dirty="0"/>
              <a:t>” başlıklı 9 uncu maddesinin birinci fıkrasına eklenen bent ile yenilenebilir enerji kaynaklarına dayalı elektrik enerjisi üretimini teşvik etmek amacıyla</a:t>
            </a:r>
            <a:r>
              <a:rPr lang="tr-TR" dirty="0" smtClean="0"/>
              <a:t>,</a:t>
            </a:r>
          </a:p>
          <a:p>
            <a:r>
              <a:rPr lang="tr-TR" dirty="0" smtClean="0"/>
              <a:t>Sahibi </a:t>
            </a:r>
            <a:r>
              <a:rPr lang="tr-TR" dirty="0"/>
              <a:t>oldukları veya kiraladıkları konutların çatı ve/veya cephelerinde kurdukları kurulu gücü azami 10 kW’a kadar (10 kW dâhil) olan (Kat maliklerince ana gayrimenkulün ortak elektrik enerjisi ihtiyacının karşılanması amacıyla kurulan dâhil) yalnızca bir üretim tesisinden üretilen elektrik enerjisinin </a:t>
            </a:r>
            <a:r>
              <a:rPr lang="tr-TR" b="1" u="sng" dirty="0"/>
              <a:t>ihtiyaç fazlasını son kaynak tedarik şirketine satanlar gelir vergisinden muaf tutulmuştur.</a:t>
            </a:r>
          </a:p>
        </p:txBody>
      </p:sp>
    </p:spTree>
    <p:extLst>
      <p:ext uri="{BB962C8B-B14F-4D97-AF65-F5344CB8AC3E}">
        <p14:creationId xmlns:p14="http://schemas.microsoft.com/office/powerpoint/2010/main" val="977716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8" y="543262"/>
            <a:ext cx="9603275" cy="1049235"/>
          </a:xfrm>
        </p:spPr>
        <p:txBody>
          <a:bodyPr>
            <a:normAutofit fontScale="90000"/>
          </a:bodyPr>
          <a:lstStyle/>
          <a:p>
            <a:r>
              <a:rPr lang="tr-TR" b="1" cap="none" dirty="0" smtClean="0"/>
              <a:t>Sporcu Ücretlerinden Tevkif Yoluyla Alınan Gelir Vergisinin Kulüp Veya Şirketlere İadesi Öngörülmektedir</a:t>
            </a:r>
            <a:endParaRPr lang="tr-TR" cap="none" dirty="0"/>
          </a:p>
        </p:txBody>
      </p:sp>
      <p:sp>
        <p:nvSpPr>
          <p:cNvPr id="3" name="Metin Yer Tutucusu 2"/>
          <p:cNvSpPr>
            <a:spLocks noGrp="1"/>
          </p:cNvSpPr>
          <p:nvPr>
            <p:ph type="body" idx="1"/>
          </p:nvPr>
        </p:nvSpPr>
        <p:spPr>
          <a:xfrm>
            <a:off x="1451579" y="2522136"/>
            <a:ext cx="9603275" cy="2944209"/>
          </a:xfrm>
        </p:spPr>
        <p:txBody>
          <a:bodyPr/>
          <a:lstStyle/>
          <a:p>
            <a:r>
              <a:rPr lang="tr-TR" dirty="0"/>
              <a:t>S</a:t>
            </a:r>
            <a:r>
              <a:rPr lang="tr-TR" dirty="0" smtClean="0"/>
              <a:t>porcu </a:t>
            </a:r>
            <a:r>
              <a:rPr lang="tr-TR" dirty="0"/>
              <a:t>ücretlerinden tevkif yoluyla alınan gelir vergisinin, Gelir Vergisi Kanunu’nun 103 üncü maddesinin üçüncü gelir diliminde yer alan ve ücretler için geçerli olan tutarın üç katını aşmaması kaydıyla, maddede sayılan harcamalarda kullanılmak üzere ilgili </a:t>
            </a:r>
            <a:r>
              <a:rPr lang="tr-TR" b="1" dirty="0"/>
              <a:t>kulüp veya şirketlere iadesi amaçlanmaktadır.</a:t>
            </a:r>
          </a:p>
        </p:txBody>
      </p:sp>
    </p:spTree>
    <p:extLst>
      <p:ext uri="{BB962C8B-B14F-4D97-AF65-F5344CB8AC3E}">
        <p14:creationId xmlns:p14="http://schemas.microsoft.com/office/powerpoint/2010/main" val="2073022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9201" y="2071072"/>
            <a:ext cx="8911687" cy="2963151"/>
          </a:xfrm>
        </p:spPr>
        <p:txBody>
          <a:bodyPr>
            <a:noAutofit/>
          </a:bodyPr>
          <a:lstStyle/>
          <a:p>
            <a:pPr algn="ctr"/>
            <a:r>
              <a:rPr lang="tr-TR" sz="4800" b="1" dirty="0" err="1" smtClean="0">
                <a:solidFill>
                  <a:schemeClr val="accent1">
                    <a:lumMod val="75000"/>
                  </a:schemeClr>
                </a:solidFill>
                <a:effectLst>
                  <a:outerShdw blurRad="38100" dist="38100" dir="2700000" algn="tl">
                    <a:srgbClr val="000000">
                      <a:alpha val="43137"/>
                    </a:srgbClr>
                  </a:outerShdw>
                </a:effectLst>
              </a:rPr>
              <a:t>Kdv</a:t>
            </a:r>
            <a:r>
              <a:rPr lang="tr-TR" sz="4800" b="1" dirty="0" smtClean="0">
                <a:solidFill>
                  <a:schemeClr val="accent1">
                    <a:lumMod val="75000"/>
                  </a:schemeClr>
                </a:solidFill>
                <a:effectLst>
                  <a:outerShdw blurRad="38100" dist="38100" dir="2700000" algn="tl">
                    <a:srgbClr val="000000">
                      <a:alpha val="43137"/>
                    </a:srgbClr>
                  </a:outerShdw>
                </a:effectLst>
              </a:rPr>
              <a:t> Kanununda Yapılan </a:t>
            </a:r>
            <a:br>
              <a:rPr lang="tr-TR" sz="4800" b="1" dirty="0" smtClean="0">
                <a:solidFill>
                  <a:schemeClr val="accent1">
                    <a:lumMod val="75000"/>
                  </a:schemeClr>
                </a:solidFill>
                <a:effectLst>
                  <a:outerShdw blurRad="38100" dist="38100" dir="2700000" algn="tl">
                    <a:srgbClr val="000000">
                      <a:alpha val="43137"/>
                    </a:srgbClr>
                  </a:outerShdw>
                </a:effectLst>
              </a:rPr>
            </a:br>
            <a:r>
              <a:rPr lang="tr-TR" sz="4800" b="1" dirty="0" smtClean="0">
                <a:solidFill>
                  <a:schemeClr val="accent1">
                    <a:lumMod val="75000"/>
                  </a:schemeClr>
                </a:solidFill>
                <a:effectLst>
                  <a:outerShdw blurRad="38100" dist="38100" dir="2700000" algn="tl">
                    <a:srgbClr val="000000">
                      <a:alpha val="43137"/>
                    </a:srgbClr>
                  </a:outerShdw>
                </a:effectLst>
              </a:rPr>
              <a:t>Düzenlemeler</a:t>
            </a:r>
            <a:endParaRPr lang="tr-TR" sz="48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85493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57384" y="342295"/>
            <a:ext cx="9603275" cy="1049235"/>
          </a:xfrm>
        </p:spPr>
        <p:txBody>
          <a:bodyPr/>
          <a:lstStyle/>
          <a:p>
            <a:r>
              <a:rPr lang="tr-TR" b="1" cap="none" dirty="0" smtClean="0"/>
              <a:t>Yeni Makina Ve Teçhizat Alımları </a:t>
            </a:r>
            <a:r>
              <a:rPr lang="tr-TR" b="1" cap="none" dirty="0" err="1" smtClean="0"/>
              <a:t>Kdv’den</a:t>
            </a:r>
            <a:r>
              <a:rPr lang="tr-TR" b="1" cap="none" dirty="0" smtClean="0"/>
              <a:t> İstisna Edilmektedir.</a:t>
            </a:r>
            <a:endParaRPr lang="tr-TR" cap="none" dirty="0"/>
          </a:p>
        </p:txBody>
      </p:sp>
      <p:sp>
        <p:nvSpPr>
          <p:cNvPr id="3" name="Metin Yer Tutucusu 2"/>
          <p:cNvSpPr>
            <a:spLocks noGrp="1"/>
          </p:cNvSpPr>
          <p:nvPr>
            <p:ph type="body" idx="1"/>
          </p:nvPr>
        </p:nvSpPr>
        <p:spPr>
          <a:xfrm>
            <a:off x="663191" y="1537398"/>
            <a:ext cx="10500528" cy="4471516"/>
          </a:xfrm>
        </p:spPr>
        <p:txBody>
          <a:bodyPr>
            <a:normAutofit fontScale="85000" lnSpcReduction="20000"/>
          </a:bodyPr>
          <a:lstStyle/>
          <a:p>
            <a:r>
              <a:rPr lang="tr-TR" dirty="0" smtClean="0"/>
              <a:t> </a:t>
            </a:r>
            <a:r>
              <a:rPr lang="tr-TR" dirty="0"/>
              <a:t>3065 sayılı Katma Değer Vergisi Kanunu’na eklenen geçici 39 uncu madde ile yatırım teşvik belgeli olsun veya olmasın imalat sanayiinde veya Ar-Ge, yenilik ve tasarım faaliyetlerinde kullanılan ve </a:t>
            </a:r>
            <a:r>
              <a:rPr lang="tr-TR" b="1" dirty="0">
                <a:solidFill>
                  <a:srgbClr val="FF0000"/>
                </a:solidFill>
              </a:rPr>
              <a:t>31/12/2019 tarihine kadar alınan yeni makine ve teçhizat KDV’den istisna edilmiştir.</a:t>
            </a:r>
          </a:p>
          <a:p>
            <a:r>
              <a:rPr lang="tr-TR" dirty="0"/>
              <a:t>Madde kapsamında vergiden istisna edilen işlemleri yapan mükelleflerin istisna edilen işlemleri nedeniyle yüklendikleri verginin indirim konusu yapılması, indirim yoluyla telafi edilemeyen verginin ise iadesi mümkün olacaktır.</a:t>
            </a:r>
          </a:p>
          <a:p>
            <a:r>
              <a:rPr lang="tr-TR" dirty="0" smtClean="0"/>
              <a:t> Konuyla İlgili, </a:t>
            </a:r>
            <a:r>
              <a:rPr lang="tr-TR" i="1" dirty="0"/>
              <a:t>5 Mayıs 2018 tarihli Resmi </a:t>
            </a:r>
            <a:r>
              <a:rPr lang="tr-TR" i="1" dirty="0" err="1"/>
              <a:t>Gazete’de</a:t>
            </a:r>
            <a:r>
              <a:rPr lang="tr-TR" i="1" dirty="0"/>
              <a:t> yayımlanan 2018/11674 sayılı Bakanlar Kurulu Kararı ile sanayi sicil belgesini haiz mükelleflerce münhasıran imalat sanayiinde kullanılmak üzere alınacak yeni makina ve teçhizat listesi yayınlanmıştır. </a:t>
            </a:r>
            <a:endParaRPr lang="tr-TR" i="1" dirty="0" smtClean="0"/>
          </a:p>
          <a:p>
            <a:r>
              <a:rPr lang="tr-TR" i="1" dirty="0" smtClean="0"/>
              <a:t>Buna </a:t>
            </a:r>
            <a:r>
              <a:rPr lang="tr-TR" i="1" dirty="0"/>
              <a:t>göre söz konusu listedeki yeni makina ve teçhizat için </a:t>
            </a:r>
            <a:r>
              <a:rPr lang="tr-TR" i="1" dirty="0" err="1"/>
              <a:t>VUK’un</a:t>
            </a:r>
            <a:r>
              <a:rPr lang="tr-TR" i="1" dirty="0"/>
              <a:t> geçici 30. maddesine göre amortisman oran ve süreleri faydalı ömür sürelerinin </a:t>
            </a:r>
            <a:r>
              <a:rPr lang="tr-TR" b="1" i="1" dirty="0">
                <a:solidFill>
                  <a:srgbClr val="FF0000"/>
                </a:solidFill>
              </a:rPr>
              <a:t>yarısı dikkate alınmak </a:t>
            </a:r>
            <a:r>
              <a:rPr lang="tr-TR" i="1" dirty="0"/>
              <a:t>suretiyle hesaplanabilecektir</a:t>
            </a:r>
            <a:r>
              <a:rPr lang="tr-TR" i="1" dirty="0" smtClean="0"/>
              <a:t>.</a:t>
            </a:r>
          </a:p>
          <a:p>
            <a:r>
              <a:rPr lang="tr-TR" i="1" dirty="0" smtClean="0"/>
              <a:t> </a:t>
            </a:r>
            <a:r>
              <a:rPr lang="tr-TR" i="1" dirty="0"/>
              <a:t>Ayrıca söz konusu listedeki yeni makina ve teçhizat KDV Kanunu’nun geçici 39. maddesine göre KDV istisnası kapsamında teslim edilecektir. </a:t>
            </a:r>
            <a:endParaRPr lang="tr-TR" dirty="0"/>
          </a:p>
          <a:p>
            <a:endParaRPr lang="tr-TR" dirty="0"/>
          </a:p>
        </p:txBody>
      </p:sp>
    </p:spTree>
    <p:extLst>
      <p:ext uri="{BB962C8B-B14F-4D97-AF65-F5344CB8AC3E}">
        <p14:creationId xmlns:p14="http://schemas.microsoft.com/office/powerpoint/2010/main" val="815201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5826" y="151376"/>
            <a:ext cx="10799028" cy="1576940"/>
          </a:xfrm>
        </p:spPr>
        <p:txBody>
          <a:bodyPr>
            <a:normAutofit/>
          </a:bodyPr>
          <a:lstStyle/>
          <a:p>
            <a:r>
              <a:rPr lang="tr-TR" b="1" cap="none" dirty="0" smtClean="0"/>
              <a:t>Organize Sanayi Bölgeleri İle Küçük Sanayi Sitelerinin Altyapı Yatırımlarına KDV İstisnası Getirilmektedir.</a:t>
            </a:r>
            <a:r>
              <a:rPr lang="tr-TR" cap="none" dirty="0" smtClean="0"/>
              <a:t> </a:t>
            </a:r>
            <a:endParaRPr lang="tr-TR" cap="none" dirty="0"/>
          </a:p>
        </p:txBody>
      </p:sp>
      <p:sp>
        <p:nvSpPr>
          <p:cNvPr id="3" name="Metin Yer Tutucusu 2"/>
          <p:cNvSpPr>
            <a:spLocks noGrp="1"/>
          </p:cNvSpPr>
          <p:nvPr>
            <p:ph type="body" idx="1"/>
          </p:nvPr>
        </p:nvSpPr>
        <p:spPr>
          <a:xfrm>
            <a:off x="532563" y="1728316"/>
            <a:ext cx="11103428" cy="4069583"/>
          </a:xfrm>
        </p:spPr>
        <p:txBody>
          <a:bodyPr>
            <a:normAutofit lnSpcReduction="10000"/>
          </a:bodyPr>
          <a:lstStyle/>
          <a:p>
            <a:r>
              <a:rPr lang="tr-TR" dirty="0"/>
              <a:t>3065 sayılı Katma Değer Vergisi Kanunu’nun “</a:t>
            </a:r>
            <a:r>
              <a:rPr lang="tr-TR" b="1" dirty="0"/>
              <a:t>Araçlar, kıymetli maden ve petrol aramaları ile ulusal güvenlik harcamaları ve yatırımlarda istisna</a:t>
            </a:r>
            <a:r>
              <a:rPr lang="tr-TR" dirty="0"/>
              <a:t>” başlıklı 13 üncü maddesinin birinci fıkrasına eklenen bent ile organize sanayi bölgeleri ile küçük sanayi sitelerinin, su, kanalizasyon, arıtma, doğalgaz, elektrik, haberleşme tesisleri ile yol yapımına ve küçük sanayi sitelerindeki iş yerlerinin inşasına ilişkin, organize sanayi bölgeleri ile küçük sanayi sitelerine veya bunlar tarafından oluşturulan iktisadi işletmelere yapılan mal teslimleri ile hizmet ifaları katma değer vergisinden istisna tutulmuştur. Böylelikle, yatırımlar üzerindeki katma değer vergisi yükünün azaltılması amaçlanmaktadır.</a:t>
            </a:r>
          </a:p>
          <a:p>
            <a:r>
              <a:rPr lang="tr-TR" dirty="0"/>
              <a:t>Organize sanayi bölgeleri ile küçük sanayi sitelerine veya bunlar tarafından oluşturulan iktisadi işletmelere istisna kapsamında teslimde bulunan veya hizmet ifa eden mükelleflerin mal ve hizmet alımları ise genel hükümlere göre KDV’ye tabi olacaktır.</a:t>
            </a:r>
          </a:p>
          <a:p>
            <a:endParaRPr lang="tr-TR" dirty="0"/>
          </a:p>
        </p:txBody>
      </p:sp>
    </p:spTree>
    <p:extLst>
      <p:ext uri="{BB962C8B-B14F-4D97-AF65-F5344CB8AC3E}">
        <p14:creationId xmlns:p14="http://schemas.microsoft.com/office/powerpoint/2010/main" val="2523860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91086"/>
            <a:ext cx="11635991" cy="1667376"/>
          </a:xfrm>
        </p:spPr>
        <p:txBody>
          <a:bodyPr>
            <a:normAutofit fontScale="90000"/>
          </a:bodyPr>
          <a:lstStyle/>
          <a:p>
            <a:r>
              <a:rPr lang="tr-TR" b="1" cap="none" dirty="0" smtClean="0"/>
              <a:t>Milli Eğitim Bakanlığına Bağlı Okullarda Kantin Olarak Belirlenen Alanların Okul Aile Birlikleri Tarafından Kiraya Verilmesi İşlemlerine KDV İstisnası Tanınmaktadır.</a:t>
            </a:r>
            <a:endParaRPr lang="tr-TR" cap="none" dirty="0"/>
          </a:p>
        </p:txBody>
      </p:sp>
      <p:sp>
        <p:nvSpPr>
          <p:cNvPr id="3" name="Metin Yer Tutucusu 2"/>
          <p:cNvSpPr>
            <a:spLocks noGrp="1"/>
          </p:cNvSpPr>
          <p:nvPr>
            <p:ph type="body" idx="1"/>
          </p:nvPr>
        </p:nvSpPr>
        <p:spPr>
          <a:xfrm>
            <a:off x="1016357" y="2377473"/>
            <a:ext cx="9986588" cy="2978298"/>
          </a:xfrm>
        </p:spPr>
        <p:txBody>
          <a:bodyPr/>
          <a:lstStyle/>
          <a:p>
            <a:r>
              <a:rPr lang="tr-TR" dirty="0"/>
              <a:t>Bu Kanunun 30 uncu maddesiyle, 3065 sayılı Katma Değer Vergisi Kanunu’nun istisnalara ilişkin 17 </a:t>
            </a:r>
            <a:r>
              <a:rPr lang="tr-TR" dirty="0" err="1"/>
              <a:t>nci</a:t>
            </a:r>
            <a:r>
              <a:rPr lang="tr-TR" dirty="0"/>
              <a:t> maddesinin (4) numaralı fıkrasının (d) bendinde yapılan değişiklikle, Milli Eğitim Bakanlığına bağlı okullarda kantin olarak belirlenen alanların okul aile birlikleri tarafından kiraya verilmesi işlemleri KDV’den istisna edilmiştir.</a:t>
            </a:r>
          </a:p>
        </p:txBody>
      </p:sp>
    </p:spTree>
    <p:extLst>
      <p:ext uri="{BB962C8B-B14F-4D97-AF65-F5344CB8AC3E}">
        <p14:creationId xmlns:p14="http://schemas.microsoft.com/office/powerpoint/2010/main" val="1348042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0"/>
            <a:ext cx="10018713" cy="1752599"/>
          </a:xfrm>
        </p:spPr>
        <p:txBody>
          <a:bodyPr>
            <a:normAutofit/>
          </a:bodyPr>
          <a:lstStyle/>
          <a:p>
            <a:pPr marR="0" rtl="0"/>
            <a:r>
              <a:rPr lang="tr-TR" sz="6000" b="1" dirty="0">
                <a:solidFill>
                  <a:schemeClr val="accent1">
                    <a:lumMod val="75000"/>
                  </a:schemeClr>
                </a:solidFill>
                <a:effectLst>
                  <a:outerShdw blurRad="38100" dist="38100" dir="2700000" algn="tl">
                    <a:srgbClr val="000000">
                      <a:alpha val="43137"/>
                    </a:srgbClr>
                  </a:outerShdw>
                </a:effectLst>
              </a:rPr>
              <a:t>Özet; </a:t>
            </a:r>
          </a:p>
        </p:txBody>
      </p:sp>
      <p:sp>
        <p:nvSpPr>
          <p:cNvPr id="3" name="Metin Yer Tutucusu 2"/>
          <p:cNvSpPr>
            <a:spLocks noGrp="1"/>
          </p:cNvSpPr>
          <p:nvPr>
            <p:ph type="body" idx="1"/>
          </p:nvPr>
        </p:nvSpPr>
        <p:spPr>
          <a:xfrm>
            <a:off x="1185706" y="876299"/>
            <a:ext cx="10400043" cy="5617028"/>
          </a:xfrm>
        </p:spPr>
        <p:txBody>
          <a:bodyPr>
            <a:normAutofit fontScale="85000" lnSpcReduction="10000"/>
          </a:bodyPr>
          <a:lstStyle/>
          <a:p>
            <a:r>
              <a:rPr lang="tr-TR" dirty="0"/>
              <a:t> 27 Mart 2018 tarihli ve 30373 sayılı 2’nci Mükerrer Resmî </a:t>
            </a:r>
            <a:r>
              <a:rPr lang="tr-TR" dirty="0" err="1"/>
              <a:t>Gazete’de</a:t>
            </a:r>
            <a:r>
              <a:rPr lang="tr-TR" dirty="0"/>
              <a:t> yayımlanan 7103 sayılı VERGİ KANUNLARI İLE BAZI KANUN VE KANUN HÜKMÜNDE KARARNAMELERDE DEĞİŞİKLİK YAPILMASI HAKKINDA KANUN’ la muhtelif Kanunlarda değişiklikler ve düzenlemeler yapılmıştır </a:t>
            </a:r>
          </a:p>
          <a:p>
            <a:r>
              <a:rPr lang="tr-TR" dirty="0" smtClean="0"/>
              <a:t>Vergi </a:t>
            </a:r>
            <a:r>
              <a:rPr lang="tr-TR" dirty="0"/>
              <a:t>Usul Kanunu, </a:t>
            </a:r>
          </a:p>
          <a:p>
            <a:r>
              <a:rPr lang="tr-TR" dirty="0" smtClean="0"/>
              <a:t>Amme </a:t>
            </a:r>
            <a:r>
              <a:rPr lang="tr-TR" dirty="0"/>
              <a:t>Alacaklarının Tahsil Usulü Hakkında Kanun, </a:t>
            </a:r>
          </a:p>
          <a:p>
            <a:r>
              <a:rPr lang="tr-TR" dirty="0" smtClean="0"/>
              <a:t>Harçlar </a:t>
            </a:r>
            <a:r>
              <a:rPr lang="tr-TR" dirty="0"/>
              <a:t>Kanunu, </a:t>
            </a:r>
          </a:p>
          <a:p>
            <a:r>
              <a:rPr lang="tr-TR" dirty="0" smtClean="0"/>
              <a:t>Katma </a:t>
            </a:r>
            <a:r>
              <a:rPr lang="tr-TR" dirty="0"/>
              <a:t>Değer Vergisi Kanunu, </a:t>
            </a:r>
          </a:p>
          <a:p>
            <a:r>
              <a:rPr lang="tr-TR" dirty="0" smtClean="0"/>
              <a:t>Özel </a:t>
            </a:r>
            <a:r>
              <a:rPr lang="tr-TR" dirty="0"/>
              <a:t>Tüketim Vergisi Kanunu, </a:t>
            </a:r>
          </a:p>
          <a:p>
            <a:r>
              <a:rPr lang="tr-TR" dirty="0" smtClean="0"/>
              <a:t>Motorlu </a:t>
            </a:r>
            <a:r>
              <a:rPr lang="tr-TR" dirty="0"/>
              <a:t>Taşıtlar Vergisi Kanunu, </a:t>
            </a:r>
          </a:p>
          <a:p>
            <a:r>
              <a:rPr lang="tr-TR" dirty="0" smtClean="0"/>
              <a:t>Teknoloji </a:t>
            </a:r>
            <a:r>
              <a:rPr lang="tr-TR" dirty="0"/>
              <a:t>Geliştirme Bölgeleri Kanunu, </a:t>
            </a:r>
          </a:p>
          <a:p>
            <a:r>
              <a:rPr lang="tr-TR" dirty="0"/>
              <a:t>3</a:t>
            </a:r>
            <a:r>
              <a:rPr lang="tr-TR" dirty="0" smtClean="0"/>
              <a:t>289 </a:t>
            </a:r>
            <a:r>
              <a:rPr lang="tr-TR" dirty="0"/>
              <a:t>sayılı Spor Genel Müdürlüğünün Teşkilat ve Görevleri Hakkında Kanun, </a:t>
            </a:r>
          </a:p>
          <a:p>
            <a:r>
              <a:rPr lang="tr-TR" dirty="0" smtClean="0"/>
              <a:t>7020 </a:t>
            </a:r>
            <a:r>
              <a:rPr lang="tr-TR" dirty="0"/>
              <a:t>sayılı Bazı Alacakların Yeniden Yapılandırılması ile Bazı Kanunlarda ve Bir Kanun Hükmünde Kararnamede Değişiklik Yapılmasına Dair Kanun </a:t>
            </a:r>
          </a:p>
          <a:p>
            <a:r>
              <a:rPr lang="tr-TR" dirty="0" smtClean="0"/>
              <a:t>Kurumlar </a:t>
            </a:r>
            <a:r>
              <a:rPr lang="tr-TR" dirty="0"/>
              <a:t>Vergisi Kanunu </a:t>
            </a:r>
          </a:p>
          <a:p>
            <a:endParaRPr lang="tr-TR" dirty="0" smtClean="0"/>
          </a:p>
        </p:txBody>
      </p:sp>
    </p:spTree>
    <p:extLst>
      <p:ext uri="{BB962C8B-B14F-4D97-AF65-F5344CB8AC3E}">
        <p14:creationId xmlns:p14="http://schemas.microsoft.com/office/powerpoint/2010/main" val="778472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9201" y="1235948"/>
            <a:ext cx="8911687" cy="3798276"/>
          </a:xfrm>
        </p:spPr>
        <p:txBody>
          <a:bodyPr>
            <a:noAutofit/>
          </a:bodyPr>
          <a:lstStyle/>
          <a:p>
            <a:pPr algn="ctr"/>
            <a:r>
              <a:rPr lang="tr-TR" sz="4800" b="1" dirty="0" smtClean="0">
                <a:solidFill>
                  <a:schemeClr val="accent1">
                    <a:lumMod val="75000"/>
                  </a:schemeClr>
                </a:solidFill>
                <a:effectLst>
                  <a:outerShdw blurRad="38100" dist="38100" dir="2700000" algn="tl">
                    <a:srgbClr val="000000">
                      <a:alpha val="43137"/>
                    </a:srgbClr>
                  </a:outerShdw>
                </a:effectLst>
              </a:rPr>
              <a:t>5510-4447 sayılı</a:t>
            </a:r>
            <a:br>
              <a:rPr lang="tr-TR" sz="4800" b="1" dirty="0" smtClean="0">
                <a:solidFill>
                  <a:schemeClr val="accent1">
                    <a:lumMod val="75000"/>
                  </a:schemeClr>
                </a:solidFill>
                <a:effectLst>
                  <a:outerShdw blurRad="38100" dist="38100" dir="2700000" algn="tl">
                    <a:srgbClr val="000000">
                      <a:alpha val="43137"/>
                    </a:srgbClr>
                  </a:outerShdw>
                </a:effectLst>
              </a:rPr>
            </a:br>
            <a:r>
              <a:rPr lang="tr-TR" sz="4800" b="1" dirty="0" smtClean="0">
                <a:solidFill>
                  <a:schemeClr val="accent1">
                    <a:lumMod val="75000"/>
                  </a:schemeClr>
                </a:solidFill>
                <a:effectLst>
                  <a:outerShdw blurRad="38100" dist="38100" dir="2700000" algn="tl">
                    <a:srgbClr val="000000">
                      <a:alpha val="43137"/>
                    </a:srgbClr>
                  </a:outerShdw>
                </a:effectLst>
              </a:rPr>
              <a:t>Sosyal güvenlik ve iş kanunları ile ilgili</a:t>
            </a:r>
            <a:br>
              <a:rPr lang="tr-TR" sz="4800" b="1" dirty="0" smtClean="0">
                <a:solidFill>
                  <a:schemeClr val="accent1">
                    <a:lumMod val="75000"/>
                  </a:schemeClr>
                </a:solidFill>
                <a:effectLst>
                  <a:outerShdw blurRad="38100" dist="38100" dir="2700000" algn="tl">
                    <a:srgbClr val="000000">
                      <a:alpha val="43137"/>
                    </a:srgbClr>
                  </a:outerShdw>
                </a:effectLst>
              </a:rPr>
            </a:br>
            <a:r>
              <a:rPr lang="tr-TR" sz="4800" b="1" dirty="0" smtClean="0">
                <a:solidFill>
                  <a:schemeClr val="accent1">
                    <a:lumMod val="75000"/>
                  </a:schemeClr>
                </a:solidFill>
                <a:effectLst>
                  <a:outerShdw blurRad="38100" dist="38100" dir="2700000" algn="tl">
                    <a:srgbClr val="000000">
                      <a:alpha val="43137"/>
                    </a:srgbClr>
                  </a:outerShdw>
                </a:effectLst>
              </a:rPr>
              <a:t>Yapılan </a:t>
            </a:r>
            <a:br>
              <a:rPr lang="tr-TR" sz="4800" b="1" dirty="0" smtClean="0">
                <a:solidFill>
                  <a:schemeClr val="accent1">
                    <a:lumMod val="75000"/>
                  </a:schemeClr>
                </a:solidFill>
                <a:effectLst>
                  <a:outerShdw blurRad="38100" dist="38100" dir="2700000" algn="tl">
                    <a:srgbClr val="000000">
                      <a:alpha val="43137"/>
                    </a:srgbClr>
                  </a:outerShdw>
                </a:effectLst>
              </a:rPr>
            </a:br>
            <a:r>
              <a:rPr lang="tr-TR" sz="4800" b="1" dirty="0" smtClean="0">
                <a:solidFill>
                  <a:schemeClr val="accent1">
                    <a:lumMod val="75000"/>
                  </a:schemeClr>
                </a:solidFill>
                <a:effectLst>
                  <a:outerShdw blurRad="38100" dist="38100" dir="2700000" algn="tl">
                    <a:srgbClr val="000000">
                      <a:alpha val="43137"/>
                    </a:srgbClr>
                  </a:outerShdw>
                </a:effectLst>
              </a:rPr>
              <a:t>Düzenlemeler</a:t>
            </a:r>
            <a:endParaRPr lang="tr-TR" sz="48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94595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70225" y="382488"/>
            <a:ext cx="9603275" cy="1049235"/>
          </a:xfrm>
        </p:spPr>
        <p:txBody>
          <a:bodyPr>
            <a:normAutofit fontScale="90000"/>
          </a:bodyPr>
          <a:lstStyle/>
          <a:p>
            <a:r>
              <a:rPr lang="tr-TR" b="1" cap="none" dirty="0" smtClean="0"/>
              <a:t>İşverenlere Asgari Ücret Desteği Uygulamasına 2018 Yılında Da Devam Edilecektir</a:t>
            </a:r>
            <a:endParaRPr lang="tr-TR" cap="none" dirty="0"/>
          </a:p>
        </p:txBody>
      </p:sp>
      <p:sp>
        <p:nvSpPr>
          <p:cNvPr id="3" name="Metin Yer Tutucusu 2"/>
          <p:cNvSpPr>
            <a:spLocks noGrp="1"/>
          </p:cNvSpPr>
          <p:nvPr>
            <p:ph type="body" idx="1"/>
          </p:nvPr>
        </p:nvSpPr>
        <p:spPr>
          <a:xfrm>
            <a:off x="472273" y="1899138"/>
            <a:ext cx="10582581" cy="3567207"/>
          </a:xfrm>
        </p:spPr>
        <p:txBody>
          <a:bodyPr>
            <a:normAutofit fontScale="85000" lnSpcReduction="10000"/>
          </a:bodyPr>
          <a:lstStyle/>
          <a:p>
            <a:r>
              <a:rPr lang="tr-TR" dirty="0" smtClean="0"/>
              <a:t> </a:t>
            </a:r>
            <a:r>
              <a:rPr lang="tr-TR" dirty="0"/>
              <a:t>2016 ve 2017 yılarında </a:t>
            </a:r>
            <a:r>
              <a:rPr lang="tr-TR" dirty="0" smtClean="0"/>
              <a:t>işverenlerin</a:t>
            </a:r>
            <a:r>
              <a:rPr lang="tr-TR" dirty="0"/>
              <a:t>, 5510 sayılı Kanunun 4/1-a kapsamında haklarında uzun vadeli sigorta kolları hükümleri uygulanan sigortalılar için Ocak-Aralık dönemi için yararlandıkları asgari ücret desteği, </a:t>
            </a:r>
            <a:r>
              <a:rPr lang="tr-TR" b="1" dirty="0">
                <a:solidFill>
                  <a:srgbClr val="FF0000"/>
                </a:solidFill>
              </a:rPr>
              <a:t>2018 yılında da Ocak-Eylül dönemi için uygulanmaya devam edecektir. 	</a:t>
            </a:r>
            <a:endParaRPr lang="tr-TR" b="1" dirty="0" smtClean="0">
              <a:solidFill>
                <a:srgbClr val="FF0000"/>
              </a:solidFill>
            </a:endParaRPr>
          </a:p>
          <a:p>
            <a:r>
              <a:rPr lang="tr-TR" dirty="0"/>
              <a:t>2018 yılı öncesi tescil edilen işyerleri için prime esas günlük kazancı </a:t>
            </a:r>
            <a:r>
              <a:rPr lang="tr-TR" dirty="0">
                <a:solidFill>
                  <a:srgbClr val="FF0000"/>
                </a:solidFill>
              </a:rPr>
              <a:t>118,5 TL </a:t>
            </a:r>
            <a:r>
              <a:rPr lang="tr-TR" dirty="0" smtClean="0">
                <a:solidFill>
                  <a:srgbClr val="FF0000"/>
                </a:solidFill>
              </a:rPr>
              <a:t> (Brüt Ücreti 3.555 TL) </a:t>
            </a:r>
            <a:r>
              <a:rPr lang="tr-TR" dirty="0" smtClean="0"/>
              <a:t>ve </a:t>
            </a:r>
            <a:r>
              <a:rPr lang="tr-TR" dirty="0"/>
              <a:t>altında olan, 2018 yılında tescil edilen işyerleri için ise tüm sigortalıların çalışma gün sayısının 3.33 ile çarpımı </a:t>
            </a:r>
            <a:r>
              <a:rPr lang="tr-TR" dirty="0" smtClean="0"/>
              <a:t>(aylık kişi başı 99,90 TL) sonucu </a:t>
            </a:r>
            <a:r>
              <a:rPr lang="tr-TR" dirty="0"/>
              <a:t>bulunacak miktar kadar şartları taşıyan işverenlere sigortalı başına asgari ücret desteği verileceği </a:t>
            </a:r>
            <a:r>
              <a:rPr lang="tr-TR" dirty="0" smtClean="0"/>
              <a:t>varsayılmaktadır.</a:t>
            </a:r>
            <a:endParaRPr lang="tr-TR" b="1" dirty="0">
              <a:solidFill>
                <a:srgbClr val="FF0000"/>
              </a:solidFill>
            </a:endParaRPr>
          </a:p>
          <a:p>
            <a:r>
              <a:rPr lang="tr-TR" dirty="0"/>
              <a:t>Bakanlar Kurulu kararı yayımlandıktan ve Sosyal Güvenlik kurumu 2018 yılında verilecek Asgari Ücret Desteğinin usul ve esasları belirlendikten sonra </a:t>
            </a:r>
            <a:r>
              <a:rPr lang="tr-TR" dirty="0" smtClean="0"/>
              <a:t>, Asgari </a:t>
            </a:r>
            <a:r>
              <a:rPr lang="tr-TR" dirty="0"/>
              <a:t>Ücret Desteği 2018 yılı Ocak ayından itibaren geçerli olduğundan, Bakanlar Kurulunca gerekli parametreler açıklandığında, birikmiş asgari ücret desteği daha sonraki ayların sigorta primlerinden toplu olarak mahsup edilecektir. </a:t>
            </a:r>
          </a:p>
        </p:txBody>
      </p:sp>
    </p:spTree>
    <p:extLst>
      <p:ext uri="{BB962C8B-B14F-4D97-AF65-F5344CB8AC3E}">
        <p14:creationId xmlns:p14="http://schemas.microsoft.com/office/powerpoint/2010/main" val="36667060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cap="none" dirty="0" smtClean="0"/>
              <a:t>İlave İstihdamın Teşvikine İlişkin Düzenlemeler Yapılmaktadır</a:t>
            </a:r>
            <a:endParaRPr lang="tr-TR" cap="none" dirty="0"/>
          </a:p>
        </p:txBody>
      </p:sp>
      <p:sp>
        <p:nvSpPr>
          <p:cNvPr id="3" name="Metin Yer Tutucusu 2"/>
          <p:cNvSpPr>
            <a:spLocks noGrp="1"/>
          </p:cNvSpPr>
          <p:nvPr>
            <p:ph type="body" idx="1"/>
          </p:nvPr>
        </p:nvSpPr>
        <p:spPr/>
        <p:txBody>
          <a:bodyPr/>
          <a:lstStyle/>
          <a:p>
            <a:r>
              <a:rPr lang="tr-TR" dirty="0"/>
              <a:t>42 </a:t>
            </a:r>
            <a:r>
              <a:rPr lang="tr-TR" dirty="0" err="1"/>
              <a:t>nci</a:t>
            </a:r>
            <a:r>
              <a:rPr lang="tr-TR" dirty="0"/>
              <a:t> maddesiyle, 4447 sayılı İşsizlik Sigortası Kanunu’na eklenen; </a:t>
            </a:r>
            <a:r>
              <a:rPr lang="tr-TR" b="1" dirty="0"/>
              <a:t>Geçici 19 uncu madde ile istihdamın artırılması amacıyla kadın, engelli ve gençlere pozitif ayrımcılık yapılmak suretiyle ilave istihdam sağlayan özel sektör işverenlerine yönelik prim desteği sağlanması amaçlanmaktadır.</a:t>
            </a:r>
            <a:r>
              <a:rPr lang="tr-TR" dirty="0"/>
              <a:t> </a:t>
            </a:r>
            <a:endParaRPr lang="tr-TR" dirty="0" smtClean="0"/>
          </a:p>
          <a:p>
            <a:endParaRPr lang="tr-TR" dirty="0"/>
          </a:p>
          <a:p>
            <a:r>
              <a:rPr lang="tr-TR" dirty="0" smtClean="0"/>
              <a:t>KONUYLA İLGİLİ DETAYLI BİLGİ SEMİNER İÇERİSİNDE AYRI BİR SUNUMDA VERİLECEKTİR. </a:t>
            </a:r>
            <a:endParaRPr lang="tr-TR" dirty="0"/>
          </a:p>
        </p:txBody>
      </p:sp>
    </p:spTree>
    <p:extLst>
      <p:ext uri="{BB962C8B-B14F-4D97-AF65-F5344CB8AC3E}">
        <p14:creationId xmlns:p14="http://schemas.microsoft.com/office/powerpoint/2010/main" val="853029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30999" y="332246"/>
            <a:ext cx="9603275" cy="1049235"/>
          </a:xfrm>
        </p:spPr>
        <p:txBody>
          <a:bodyPr>
            <a:normAutofit/>
          </a:bodyPr>
          <a:lstStyle/>
          <a:p>
            <a:r>
              <a:rPr lang="tr-TR" b="1" cap="none" dirty="0" smtClean="0"/>
              <a:t>Geçmiş Dönem Teşviklerden </a:t>
            </a:r>
            <a:r>
              <a:rPr lang="tr-TR" b="1" cap="none" dirty="0" err="1" smtClean="0"/>
              <a:t>Yararlanılabilinmesine</a:t>
            </a:r>
            <a:r>
              <a:rPr lang="tr-TR" b="1" cap="none" dirty="0" smtClean="0"/>
              <a:t> İlişkin Düzenleme:</a:t>
            </a:r>
            <a:endParaRPr lang="tr-TR" cap="none" dirty="0"/>
          </a:p>
        </p:txBody>
      </p:sp>
      <p:sp>
        <p:nvSpPr>
          <p:cNvPr id="3" name="Metin Yer Tutucusu 2"/>
          <p:cNvSpPr>
            <a:spLocks noGrp="1"/>
          </p:cNvSpPr>
          <p:nvPr>
            <p:ph type="body" idx="1"/>
          </p:nvPr>
        </p:nvSpPr>
        <p:spPr>
          <a:xfrm>
            <a:off x="844063" y="1593729"/>
            <a:ext cx="10210792" cy="4260543"/>
          </a:xfrm>
        </p:spPr>
        <p:txBody>
          <a:bodyPr>
            <a:normAutofit lnSpcReduction="10000"/>
          </a:bodyPr>
          <a:lstStyle/>
          <a:p>
            <a:r>
              <a:rPr lang="tr-TR" dirty="0"/>
              <a:t>7103 sayılı kanunda 70. maddenin yürürlüğe girdiği 01 Nisan 2018 tarihinden önceki dönemlere ilişkin olmak üzere tüm şartları sağladığı halde bu Kanun veya diğer kanunlarla sağlanan prim teşviki, destek ve indirimlerinden yararlanmamış işverenler ile bu maddenin yürürlüğe girdiği 01 Nisan 2018 tarihinden  önce yararlanılan prim teşviki, destek ve indirimlerin değiştirilmesine yönelik talepte bulunan işverenler tarafından en son bu maddenin yürürlük tarihini takip eden aybaşından itibaren bir ay içinde yani 01 Mayıs’tan itibaren 31 Mayıs 2018’e kadar Kuruma/</a:t>
            </a:r>
            <a:r>
              <a:rPr lang="tr-TR" dirty="0" err="1"/>
              <a:t>SGK’ya</a:t>
            </a:r>
            <a:r>
              <a:rPr lang="tr-TR" dirty="0"/>
              <a:t> başvurulması halinde, yararlanılmamış olan prim teşviki, destek ve indirimlerinden yararlanılabilir veya yararlanılmış olan prim teşviki, destek ve indirimleri başka bir prim teşvik, destek ve indirimi ile değiştirilebilir</a:t>
            </a:r>
            <a:r>
              <a:rPr lang="tr-TR" dirty="0" smtClean="0"/>
              <a:t>.</a:t>
            </a:r>
          </a:p>
          <a:p>
            <a:r>
              <a:rPr lang="tr-TR" b="1" dirty="0"/>
              <a:t>KONUYLA İLGİLİ DETAYLI BİLGİ SEMİNER İÇERİSİNDE AYRI BİR SUNUMDA VERİLECEKTİR. </a:t>
            </a:r>
          </a:p>
          <a:p>
            <a:endParaRPr lang="tr-TR" dirty="0" smtClean="0"/>
          </a:p>
          <a:p>
            <a:endParaRPr lang="tr-TR" dirty="0"/>
          </a:p>
        </p:txBody>
      </p:sp>
    </p:spTree>
    <p:extLst>
      <p:ext uri="{BB962C8B-B14F-4D97-AF65-F5344CB8AC3E}">
        <p14:creationId xmlns:p14="http://schemas.microsoft.com/office/powerpoint/2010/main" val="9744609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cap="none" dirty="0" smtClean="0"/>
              <a:t>Zorunlu Bireysel Emeklilik Sisteminde Çıkış Süresi 2 Aydan 6 Aya Çıkartılmaktadır.</a:t>
            </a:r>
            <a:endParaRPr lang="tr-TR" cap="none" dirty="0"/>
          </a:p>
        </p:txBody>
      </p:sp>
      <p:sp>
        <p:nvSpPr>
          <p:cNvPr id="3" name="Metin Yer Tutucusu 2"/>
          <p:cNvSpPr>
            <a:spLocks noGrp="1"/>
          </p:cNvSpPr>
          <p:nvPr>
            <p:ph type="body" idx="1"/>
          </p:nvPr>
        </p:nvSpPr>
        <p:spPr/>
        <p:txBody>
          <a:bodyPr/>
          <a:lstStyle/>
          <a:p>
            <a:r>
              <a:rPr lang="tr-TR" dirty="0" smtClean="0"/>
              <a:t>, </a:t>
            </a:r>
            <a:r>
              <a:rPr lang="tr-TR" dirty="0"/>
              <a:t>4632 sayılı Bireysel Emeklilik Tasarruf ve Yatırım Sistemi Kanunu’nun ek 2 </a:t>
            </a:r>
            <a:r>
              <a:rPr lang="tr-TR" dirty="0" err="1"/>
              <a:t>nci</a:t>
            </a:r>
            <a:r>
              <a:rPr lang="tr-TR" dirty="0"/>
              <a:t> maddesinde yapılan değişiklikle, </a:t>
            </a:r>
            <a:endParaRPr lang="tr-TR" dirty="0" smtClean="0"/>
          </a:p>
          <a:p>
            <a:r>
              <a:rPr lang="tr-TR" dirty="0" smtClean="0"/>
              <a:t>Zorunlu </a:t>
            </a:r>
            <a:r>
              <a:rPr lang="tr-TR" dirty="0"/>
              <a:t>bireysel emeklilik sigortası kapsamında olanların sistemden çıkmak için cayma süresi olarak öngörülen </a:t>
            </a:r>
            <a:r>
              <a:rPr lang="tr-TR" b="1" dirty="0"/>
              <a:t>2 aylık sürenin 6 aya kadar artırılması </a:t>
            </a:r>
            <a:r>
              <a:rPr lang="tr-TR" dirty="0"/>
              <a:t>konusunda Bakanlar Kuruluna yetki verilmekte, ayrıca zorunlu BES uygulaması ile ilgili bazı düzenlemeler yapılmaktadır.</a:t>
            </a:r>
          </a:p>
        </p:txBody>
      </p:sp>
    </p:spTree>
    <p:extLst>
      <p:ext uri="{BB962C8B-B14F-4D97-AF65-F5344CB8AC3E}">
        <p14:creationId xmlns:p14="http://schemas.microsoft.com/office/powerpoint/2010/main" val="1746241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25415" y="391887"/>
            <a:ext cx="9929439" cy="1461868"/>
          </a:xfrm>
        </p:spPr>
        <p:txBody>
          <a:bodyPr>
            <a:normAutofit/>
          </a:bodyPr>
          <a:lstStyle/>
          <a:p>
            <a:r>
              <a:rPr lang="tr-TR" b="1" cap="none" dirty="0" smtClean="0"/>
              <a:t>Ay İçerisinde 30 Günden Az Çalıştırılan Sigortalıların Bildiriminde İşverenin Beyanı Kabul Edilecektir.</a:t>
            </a:r>
            <a:r>
              <a:rPr lang="tr-TR" cap="none" dirty="0" smtClean="0"/>
              <a:t> </a:t>
            </a:r>
            <a:endParaRPr lang="tr-TR" cap="none" dirty="0"/>
          </a:p>
        </p:txBody>
      </p:sp>
      <p:sp>
        <p:nvSpPr>
          <p:cNvPr id="3" name="Metin Yer Tutucusu 2"/>
          <p:cNvSpPr>
            <a:spLocks noGrp="1"/>
          </p:cNvSpPr>
          <p:nvPr>
            <p:ph type="body" idx="1"/>
          </p:nvPr>
        </p:nvSpPr>
        <p:spPr>
          <a:xfrm>
            <a:off x="673241" y="2110154"/>
            <a:ext cx="10731638" cy="3356191"/>
          </a:xfrm>
        </p:spPr>
        <p:txBody>
          <a:bodyPr>
            <a:normAutofit fontScale="85000" lnSpcReduction="20000"/>
          </a:bodyPr>
          <a:lstStyle/>
          <a:p>
            <a:r>
              <a:rPr lang="tr-TR" dirty="0"/>
              <a:t>Bu Kanunun 67 </a:t>
            </a:r>
            <a:r>
              <a:rPr lang="tr-TR" dirty="0" err="1"/>
              <a:t>nci</a:t>
            </a:r>
            <a:r>
              <a:rPr lang="tr-TR" dirty="0"/>
              <a:t> maddesiyle, 5510 sayılı Kanun’un </a:t>
            </a:r>
            <a:r>
              <a:rPr lang="tr-TR" b="1" dirty="0"/>
              <a:t>Prim belgeleri ve işyeri kayıtları</a:t>
            </a:r>
            <a:r>
              <a:rPr lang="tr-TR" dirty="0"/>
              <a:t> başlıklı 86 </a:t>
            </a:r>
            <a:r>
              <a:rPr lang="tr-TR" dirty="0" err="1"/>
              <a:t>ncı</a:t>
            </a:r>
            <a:r>
              <a:rPr lang="tr-TR" dirty="0"/>
              <a:t> maddesinin dördüncü ve beşinci fıkralarında yapılan değişiklikle, ay içerisinde otuz günden az çalıştırılan sigortalıların bildiriminde işverenin beyanının kabul edilerek, Kurumca bu belgelerin gerekli görülmedikçe istenilmemesi uygulaması getirilmektedir</a:t>
            </a:r>
            <a:r>
              <a:rPr lang="tr-TR" dirty="0" smtClean="0"/>
              <a:t>.</a:t>
            </a:r>
          </a:p>
          <a:p>
            <a:r>
              <a:rPr lang="tr-TR" dirty="0" smtClean="0"/>
              <a:t>Konuyla </a:t>
            </a:r>
            <a:r>
              <a:rPr lang="tr-TR" dirty="0"/>
              <a:t>ilgili </a:t>
            </a:r>
            <a:r>
              <a:rPr lang="tr-TR" dirty="0" err="1" smtClean="0"/>
              <a:t>SGK’nın</a:t>
            </a:r>
            <a:r>
              <a:rPr lang="tr-TR" dirty="0" smtClean="0"/>
              <a:t> </a:t>
            </a:r>
            <a:r>
              <a:rPr lang="tr-TR" dirty="0"/>
              <a:t>yayımladığı genel yazı ile kısmi çalışan sigortalılara ait eksik güne ait </a:t>
            </a:r>
            <a:r>
              <a:rPr lang="tr-TR" dirty="0" smtClean="0"/>
              <a:t> belgelerin 2018 Yılı  Mart ayı aylık </a:t>
            </a:r>
            <a:r>
              <a:rPr lang="tr-TR" dirty="0"/>
              <a:t>prim hizmet belgesi veya muhtasar ve </a:t>
            </a:r>
            <a:r>
              <a:rPr lang="tr-TR" dirty="0" smtClean="0"/>
              <a:t> prim  </a:t>
            </a:r>
            <a:r>
              <a:rPr lang="tr-TR" dirty="0"/>
              <a:t>hizmet  beyannamesinden  itibaren </a:t>
            </a:r>
            <a:r>
              <a:rPr lang="tr-TR" dirty="0" smtClean="0"/>
              <a:t>verilmeyeceğini, ancak  </a:t>
            </a:r>
            <a:r>
              <a:rPr lang="tr-TR" dirty="0"/>
              <a:t>ilgili  yılı </a:t>
            </a:r>
            <a:r>
              <a:rPr lang="tr-TR" dirty="0" smtClean="0"/>
              <a:t>  takip </a:t>
            </a:r>
            <a:r>
              <a:rPr lang="tr-TR" dirty="0"/>
              <a:t>eden yıldan itibaren 10 yıl süreyle saklanacağına karar </a:t>
            </a:r>
            <a:r>
              <a:rPr lang="tr-TR" dirty="0" smtClean="0"/>
              <a:t>vermiştir.</a:t>
            </a:r>
          </a:p>
          <a:p>
            <a:r>
              <a:rPr lang="tr-TR" dirty="0" smtClean="0"/>
              <a:t>Normal şartlarda zaten 10 ve üzeri çalışanı olan işverenler Eksik Gün formunu kuruma vermiyordu, şimdiki uygulama ile 10 ve altında çalışanı olan işverenlerde eksik gün formu vermeyecekler. </a:t>
            </a:r>
          </a:p>
          <a:p>
            <a:r>
              <a:rPr lang="tr-TR" b="1" dirty="0" smtClean="0">
                <a:solidFill>
                  <a:srgbClr val="FF0000"/>
                </a:solidFill>
              </a:rPr>
              <a:t>Ancak her halükarda tüm işverenler Eksik Güne NEDEN OLAN BELGELERİ 10 YIL SAKLAMAK ZORUNDADIR.</a:t>
            </a:r>
            <a:endParaRPr lang="tr-TR" dirty="0">
              <a:solidFill>
                <a:srgbClr val="FF0000"/>
              </a:solidFill>
            </a:endParaRPr>
          </a:p>
        </p:txBody>
      </p:sp>
    </p:spTree>
    <p:extLst>
      <p:ext uri="{BB962C8B-B14F-4D97-AF65-F5344CB8AC3E}">
        <p14:creationId xmlns:p14="http://schemas.microsoft.com/office/powerpoint/2010/main" val="3967876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9201" y="1235948"/>
            <a:ext cx="8911687" cy="3798276"/>
          </a:xfrm>
        </p:spPr>
        <p:txBody>
          <a:bodyPr>
            <a:noAutofit/>
          </a:bodyPr>
          <a:lstStyle/>
          <a:p>
            <a:pPr algn="ctr"/>
            <a:r>
              <a:rPr lang="tr-TR" sz="4800" b="1" dirty="0" smtClean="0">
                <a:solidFill>
                  <a:schemeClr val="accent1">
                    <a:lumMod val="75000"/>
                  </a:schemeClr>
                </a:solidFill>
                <a:effectLst>
                  <a:outerShdw blurRad="38100" dist="38100" dir="2700000" algn="tl">
                    <a:srgbClr val="000000">
                      <a:alpha val="43137"/>
                    </a:srgbClr>
                  </a:outerShdw>
                </a:effectLst>
              </a:rPr>
              <a:t>7103 sayılı kanun ile getirilen</a:t>
            </a:r>
            <a:br>
              <a:rPr lang="tr-TR" sz="4800" b="1" dirty="0" smtClean="0">
                <a:solidFill>
                  <a:schemeClr val="accent1">
                    <a:lumMod val="75000"/>
                  </a:schemeClr>
                </a:solidFill>
                <a:effectLst>
                  <a:outerShdw blurRad="38100" dist="38100" dir="2700000" algn="tl">
                    <a:srgbClr val="000000">
                      <a:alpha val="43137"/>
                    </a:srgbClr>
                  </a:outerShdw>
                </a:effectLst>
              </a:rPr>
            </a:br>
            <a:r>
              <a:rPr lang="tr-TR" sz="4800" b="1" dirty="0" smtClean="0">
                <a:solidFill>
                  <a:schemeClr val="accent1">
                    <a:lumMod val="75000"/>
                  </a:schemeClr>
                </a:solidFill>
                <a:effectLst>
                  <a:outerShdw blurRad="38100" dist="38100" dir="2700000" algn="tl">
                    <a:srgbClr val="000000">
                      <a:alpha val="43137"/>
                    </a:srgbClr>
                  </a:outerShdw>
                </a:effectLst>
              </a:rPr>
              <a:t>DİĞER </a:t>
            </a:r>
            <a:br>
              <a:rPr lang="tr-TR" sz="4800" b="1" dirty="0" smtClean="0">
                <a:solidFill>
                  <a:schemeClr val="accent1">
                    <a:lumMod val="75000"/>
                  </a:schemeClr>
                </a:solidFill>
                <a:effectLst>
                  <a:outerShdw blurRad="38100" dist="38100" dir="2700000" algn="tl">
                    <a:srgbClr val="000000">
                      <a:alpha val="43137"/>
                    </a:srgbClr>
                  </a:outerShdw>
                </a:effectLst>
              </a:rPr>
            </a:br>
            <a:r>
              <a:rPr lang="tr-TR" sz="4800" b="1" dirty="0" smtClean="0">
                <a:solidFill>
                  <a:schemeClr val="accent1">
                    <a:lumMod val="75000"/>
                  </a:schemeClr>
                </a:solidFill>
                <a:effectLst>
                  <a:outerShdw blurRad="38100" dist="38100" dir="2700000" algn="tl">
                    <a:srgbClr val="000000">
                      <a:alpha val="43137"/>
                    </a:srgbClr>
                  </a:outerShdw>
                </a:effectLst>
              </a:rPr>
              <a:t>DÜZENLEMELER</a:t>
            </a:r>
            <a:endParaRPr lang="tr-TR" sz="48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85449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9162" y="131280"/>
            <a:ext cx="9603275" cy="1049235"/>
          </a:xfrm>
        </p:spPr>
        <p:txBody>
          <a:bodyPr>
            <a:noAutofit/>
          </a:bodyPr>
          <a:lstStyle/>
          <a:p>
            <a:r>
              <a:rPr lang="tr-TR" sz="3600" b="1" cap="none" dirty="0" smtClean="0"/>
              <a:t>Kurumlar Vergisi Kanunu’na İlişkin Düzenleme</a:t>
            </a:r>
            <a:r>
              <a:rPr lang="tr-TR" sz="4400" cap="none" dirty="0" smtClean="0"/>
              <a:t/>
            </a:r>
            <a:br>
              <a:rPr lang="tr-TR" sz="4400" cap="none" dirty="0" smtClean="0"/>
            </a:br>
            <a:endParaRPr lang="tr-TR" sz="4400" b="1" cap="none" dirty="0">
              <a:solidFill>
                <a:schemeClr val="accent1">
                  <a:lumMod val="75000"/>
                </a:schemeClr>
              </a:solidFill>
              <a:effectLst>
                <a:outerShdw blurRad="38100" dist="38100" dir="2700000" algn="tl">
                  <a:srgbClr val="000000">
                    <a:alpha val="43137"/>
                  </a:srgbClr>
                </a:outerShdw>
              </a:effectLst>
            </a:endParaRPr>
          </a:p>
        </p:txBody>
      </p:sp>
      <p:sp>
        <p:nvSpPr>
          <p:cNvPr id="3" name="Metin Yer Tutucusu 2"/>
          <p:cNvSpPr>
            <a:spLocks noGrp="1"/>
          </p:cNvSpPr>
          <p:nvPr>
            <p:ph type="body" idx="1"/>
          </p:nvPr>
        </p:nvSpPr>
        <p:spPr>
          <a:xfrm>
            <a:off x="542611" y="1376626"/>
            <a:ext cx="11213960" cy="4833256"/>
          </a:xfrm>
        </p:spPr>
        <p:txBody>
          <a:bodyPr>
            <a:normAutofit/>
          </a:bodyPr>
          <a:lstStyle/>
          <a:p>
            <a:r>
              <a:rPr lang="tr-TR" dirty="0"/>
              <a:t> </a:t>
            </a:r>
            <a:r>
              <a:rPr lang="tr-TR" b="1" dirty="0" smtClean="0"/>
              <a:t>1</a:t>
            </a:r>
            <a:r>
              <a:rPr lang="tr-TR" b="1" dirty="0"/>
              <a:t>) Bölgesel yönetim merkezlerine tanınan kurumlar vergisi muafiyeti kaldırılmaktadır.</a:t>
            </a:r>
            <a:endParaRPr lang="tr-TR" dirty="0"/>
          </a:p>
          <a:p>
            <a:r>
              <a:rPr lang="tr-TR" dirty="0"/>
              <a:t>Bu Kanunun 74 üncü maddesiyle, 5520 sayılı Kurumlar Vergisi Kanunu’nun </a:t>
            </a:r>
            <a:r>
              <a:rPr lang="tr-TR" b="1" dirty="0"/>
              <a:t>Muafiyetler</a:t>
            </a:r>
            <a:r>
              <a:rPr lang="tr-TR" dirty="0"/>
              <a:t> başlıklı 4 üncü maddesinin birinci fıkrasının (ö) bendi yürürlükten kaldırılarak, bölgesel yönetim merkezlerine tanınan kurumlar vergisi muafiyetine son verilmektedir.</a:t>
            </a:r>
          </a:p>
          <a:p>
            <a:r>
              <a:rPr lang="tr-TR" b="1" dirty="0" smtClean="0"/>
              <a:t>2</a:t>
            </a:r>
            <a:r>
              <a:rPr lang="tr-TR" b="1" dirty="0"/>
              <a:t>) Tasfiye öncesi ve tasfiye döneminde vergi tarhiyatı ve ceza kesme işleminin yapılacağı kişiler hakkında hükümlerin taşınması</a:t>
            </a:r>
            <a:endParaRPr lang="tr-TR" dirty="0"/>
          </a:p>
          <a:p>
            <a:r>
              <a:rPr lang="tr-TR" dirty="0"/>
              <a:t>Bu Kanunun 74 üncü maddesiyle, 5520 sayılı Kurumlar Vergisi Kanunu’nun </a:t>
            </a:r>
            <a:r>
              <a:rPr lang="tr-TR" b="1" dirty="0"/>
              <a:t>Tasfiye</a:t>
            </a:r>
            <a:r>
              <a:rPr lang="tr-TR" dirty="0"/>
              <a:t> başlıklı 17 </a:t>
            </a:r>
            <a:r>
              <a:rPr lang="tr-TR" dirty="0" err="1"/>
              <a:t>nci</a:t>
            </a:r>
            <a:r>
              <a:rPr lang="tr-TR" dirty="0"/>
              <a:t> maddesinin dokuzuncu fıkrası, yine bu Kanunun 9 uncu maddesiyle, Vergi Usul Kanununa taşındığından, yürürlükten kaldırılmıştır. </a:t>
            </a:r>
          </a:p>
          <a:p>
            <a:endParaRPr lang="tr-TR" dirty="0"/>
          </a:p>
        </p:txBody>
      </p:sp>
    </p:spTree>
    <p:extLst>
      <p:ext uri="{BB962C8B-B14F-4D97-AF65-F5344CB8AC3E}">
        <p14:creationId xmlns:p14="http://schemas.microsoft.com/office/powerpoint/2010/main" val="25602486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9673" y="378691"/>
            <a:ext cx="10409381" cy="1422399"/>
          </a:xfrm>
        </p:spPr>
        <p:txBody>
          <a:bodyPr>
            <a:normAutofit fontScale="90000"/>
          </a:bodyPr>
          <a:lstStyle/>
          <a:p>
            <a:r>
              <a:rPr lang="tr-TR" b="1" cap="none" dirty="0" smtClean="0"/>
              <a:t>6745 Sayılı Yatırımların Proje Bazında Desteklenmesi İle Bazı Kanun Ve Kanun Hükmünde Kararnamelerde Değişiklik Yapılmasına Dair Kanun</a:t>
            </a:r>
            <a:r>
              <a:rPr lang="tr-TR" dirty="0"/>
              <a:t/>
            </a:r>
            <a:br>
              <a:rPr lang="tr-TR" dirty="0"/>
            </a:br>
            <a:endParaRPr lang="tr-TR" dirty="0"/>
          </a:p>
        </p:txBody>
      </p:sp>
      <p:sp>
        <p:nvSpPr>
          <p:cNvPr id="3" name="Metin Yer Tutucusu 2"/>
          <p:cNvSpPr>
            <a:spLocks noGrp="1"/>
          </p:cNvSpPr>
          <p:nvPr>
            <p:ph type="body" idx="1"/>
          </p:nvPr>
        </p:nvSpPr>
        <p:spPr>
          <a:xfrm>
            <a:off x="1270709" y="2206651"/>
            <a:ext cx="9603275" cy="3450613"/>
          </a:xfrm>
        </p:spPr>
        <p:txBody>
          <a:bodyPr>
            <a:normAutofit/>
          </a:bodyPr>
          <a:lstStyle/>
          <a:p>
            <a:r>
              <a:rPr lang="tr-TR" b="1" dirty="0" err="1" smtClean="0"/>
              <a:t>Akkuyu</a:t>
            </a:r>
            <a:r>
              <a:rPr lang="tr-TR" b="1" dirty="0" smtClean="0"/>
              <a:t> </a:t>
            </a:r>
            <a:r>
              <a:rPr lang="tr-TR" b="1" dirty="0"/>
              <a:t>nükleer enerji santrali yatırımına ilişkin teşvik düzenlemesi yapılmaktadır.</a:t>
            </a:r>
            <a:r>
              <a:rPr lang="tr-TR" dirty="0"/>
              <a:t> </a:t>
            </a:r>
          </a:p>
          <a:p>
            <a:r>
              <a:rPr lang="tr-TR" dirty="0"/>
              <a:t>Bu Kanunun 87 </a:t>
            </a:r>
            <a:r>
              <a:rPr lang="tr-TR" dirty="0" err="1"/>
              <a:t>nci</a:t>
            </a:r>
            <a:r>
              <a:rPr lang="tr-TR" dirty="0"/>
              <a:t> maddesiyle, 6745 sayılı Yatırımların Proje Bazında Desteklenmesi ile Bazı Kanun ve Kanun Hükmünde Kararnamelerde Değişiklik Yapılmasına Dair Kanun’a eklenen ek madde ile </a:t>
            </a:r>
            <a:r>
              <a:rPr lang="tr-TR" dirty="0" err="1"/>
              <a:t>Akkuyu</a:t>
            </a:r>
            <a:r>
              <a:rPr lang="tr-TR" dirty="0"/>
              <a:t> nükleer enerji santrali yatırımları 2012/3305 sayılı Bakanlar Kurulu Kararı ile yürürlüğe konulan Yatırımlarda Devlet Yardımları Hakkında Kararda öngörülen teşvik ve desteklerden yararlandırılması amaçlanmaktadır. </a:t>
            </a:r>
          </a:p>
          <a:p>
            <a:endParaRPr lang="tr-TR" dirty="0"/>
          </a:p>
        </p:txBody>
      </p:sp>
    </p:spTree>
    <p:extLst>
      <p:ext uri="{BB962C8B-B14F-4D97-AF65-F5344CB8AC3E}">
        <p14:creationId xmlns:p14="http://schemas.microsoft.com/office/powerpoint/2010/main" val="1975106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037925" cy="2015732"/>
          </a:xfrm>
        </p:spPr>
        <p:txBody>
          <a:bodyPr>
            <a:normAutofit/>
          </a:bodyPr>
          <a:lstStyle/>
          <a:p>
            <a:r>
              <a:rPr lang="tr-TR" b="1" cap="none" dirty="0" smtClean="0"/>
              <a:t>16 Ve Daha Büyük Yaştaki Araçların Trafik Kayıt Ve Tescilinin Silinmesi Karşılığı  (Hurdaya Ayrılması, İhraç Edilmesi Vs.) Yeni Alınacak 1600 Cm3 Geçmeyen Araçlarda 10 Bin TL ÖTV İndirimi Sağlanmaktadır.</a:t>
            </a:r>
            <a:endParaRPr lang="tr-TR" cap="none" dirty="0"/>
          </a:p>
        </p:txBody>
      </p:sp>
      <p:sp>
        <p:nvSpPr>
          <p:cNvPr id="3" name="Metin Yer Tutucusu 2"/>
          <p:cNvSpPr>
            <a:spLocks noGrp="1"/>
          </p:cNvSpPr>
          <p:nvPr>
            <p:ph type="body" idx="1"/>
          </p:nvPr>
        </p:nvSpPr>
        <p:spPr>
          <a:xfrm>
            <a:off x="733531" y="1909188"/>
            <a:ext cx="10321324" cy="3557158"/>
          </a:xfrm>
        </p:spPr>
        <p:txBody>
          <a:bodyPr>
            <a:normAutofit fontScale="92500" lnSpcReduction="10000"/>
          </a:bodyPr>
          <a:lstStyle/>
          <a:p>
            <a:r>
              <a:rPr lang="tr-TR" dirty="0"/>
              <a:t>Bu Kanunun geçici 1 inci maddesi ile öngörülen düzenlemeyle, 31/12/2019 tarihine kadar uygulanmak üzere, Özel Tüketim Vergisi Kanunu’na ekli (II) sayılı listenin 8701.20, 87.02, 87.03, 87.04 G.T.İ.P. numaralarında yer alan, </a:t>
            </a:r>
            <a:endParaRPr lang="tr-TR" dirty="0" smtClean="0"/>
          </a:p>
          <a:p>
            <a:r>
              <a:rPr lang="tr-TR" dirty="0" smtClean="0"/>
              <a:t>16 </a:t>
            </a:r>
            <a:r>
              <a:rPr lang="tr-TR" dirty="0"/>
              <a:t>ve daha büyük yaştaki araçların adına kayıtlı gerçek veya tüzel kişiler tarafından doğrudan veya ihracatçılar vasıtasıyla ihraç edilmesi ya da bir daha kullanılmamak üzere hurdaya çıkartılması ve ilgili mevzuat gereğince kayıt ve tescilinin silinmesi şartıyla, aynı cins bir aracın ilk iktisabında tahakkuk eden özel tüketim vergisinden, Bakanlar Kurulunca, 10.000 lirayı aşmamak üzere, araçların cinsleri ve özelliklerine (motor silindir hacmi, sınıfı, özel tüketim vergisi oranına esas matrahı gibi) göre belirlenecek kısmın terkin edilmesine imkan tanınmaktadır. </a:t>
            </a:r>
          </a:p>
        </p:txBody>
      </p:sp>
    </p:spTree>
    <p:extLst>
      <p:ext uri="{BB962C8B-B14F-4D97-AF65-F5344CB8AC3E}">
        <p14:creationId xmlns:p14="http://schemas.microsoft.com/office/powerpoint/2010/main" val="395847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9201" y="2071072"/>
            <a:ext cx="8911687" cy="2963151"/>
          </a:xfrm>
        </p:spPr>
        <p:txBody>
          <a:bodyPr>
            <a:noAutofit/>
          </a:bodyPr>
          <a:lstStyle/>
          <a:p>
            <a:pPr algn="ctr"/>
            <a:r>
              <a:rPr lang="tr-TR" sz="4800" b="1" dirty="0" smtClean="0">
                <a:solidFill>
                  <a:schemeClr val="accent1">
                    <a:lumMod val="75000"/>
                  </a:schemeClr>
                </a:solidFill>
                <a:effectLst>
                  <a:outerShdw blurRad="38100" dist="38100" dir="2700000" algn="tl">
                    <a:srgbClr val="000000">
                      <a:alpha val="43137"/>
                    </a:srgbClr>
                  </a:outerShdw>
                </a:effectLst>
              </a:rPr>
              <a:t>Vergi </a:t>
            </a:r>
            <a:r>
              <a:rPr lang="tr-TR" sz="4800" b="1" dirty="0">
                <a:solidFill>
                  <a:schemeClr val="accent1">
                    <a:lumMod val="75000"/>
                  </a:schemeClr>
                </a:solidFill>
                <a:effectLst>
                  <a:outerShdw blurRad="38100" dist="38100" dir="2700000" algn="tl">
                    <a:srgbClr val="000000">
                      <a:alpha val="43137"/>
                    </a:srgbClr>
                  </a:outerShdw>
                </a:effectLst>
              </a:rPr>
              <a:t>Usul </a:t>
            </a:r>
            <a:r>
              <a:rPr lang="tr-TR" sz="4800" b="1" dirty="0" smtClean="0">
                <a:solidFill>
                  <a:schemeClr val="accent1">
                    <a:lumMod val="75000"/>
                  </a:schemeClr>
                </a:solidFill>
                <a:effectLst>
                  <a:outerShdw blurRad="38100" dist="38100" dir="2700000" algn="tl">
                    <a:srgbClr val="000000">
                      <a:alpha val="43137"/>
                    </a:srgbClr>
                  </a:outerShdw>
                </a:effectLst>
              </a:rPr>
              <a:t>Kanununda Yapılan </a:t>
            </a:r>
            <a:br>
              <a:rPr lang="tr-TR" sz="4800" b="1" dirty="0" smtClean="0">
                <a:solidFill>
                  <a:schemeClr val="accent1">
                    <a:lumMod val="75000"/>
                  </a:schemeClr>
                </a:solidFill>
                <a:effectLst>
                  <a:outerShdw blurRad="38100" dist="38100" dir="2700000" algn="tl">
                    <a:srgbClr val="000000">
                      <a:alpha val="43137"/>
                    </a:srgbClr>
                  </a:outerShdw>
                </a:effectLst>
              </a:rPr>
            </a:br>
            <a:r>
              <a:rPr lang="tr-TR" sz="4800" b="1" dirty="0" smtClean="0">
                <a:solidFill>
                  <a:schemeClr val="accent1">
                    <a:lumMod val="75000"/>
                  </a:schemeClr>
                </a:solidFill>
                <a:effectLst>
                  <a:outerShdw blurRad="38100" dist="38100" dir="2700000" algn="tl">
                    <a:srgbClr val="000000">
                      <a:alpha val="43137"/>
                    </a:srgbClr>
                  </a:outerShdw>
                </a:effectLst>
              </a:rPr>
              <a:t>Düzenlemeler</a:t>
            </a:r>
            <a:endParaRPr lang="tr-TR" sz="48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21211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12327" y="2880360"/>
            <a:ext cx="10018713" cy="1752599"/>
          </a:xfrm>
        </p:spPr>
        <p:txBody>
          <a:bodyPr>
            <a:normAutofit/>
          </a:bodyPr>
          <a:lstStyle/>
          <a:p>
            <a:r>
              <a:rPr lang="tr-TR" sz="6600" b="1" dirty="0">
                <a:solidFill>
                  <a:schemeClr val="accent1">
                    <a:lumMod val="75000"/>
                  </a:schemeClr>
                </a:solidFill>
                <a:effectLst>
                  <a:outerShdw blurRad="38100" dist="38100" dir="2700000" algn="tl">
                    <a:srgbClr val="000000">
                      <a:alpha val="43137"/>
                    </a:srgbClr>
                  </a:outerShdw>
                </a:effectLst>
              </a:rPr>
              <a:t>TEŞEKKÜRLER…</a:t>
            </a:r>
          </a:p>
        </p:txBody>
      </p:sp>
    </p:spTree>
    <p:extLst>
      <p:ext uri="{BB962C8B-B14F-4D97-AF65-F5344CB8AC3E}">
        <p14:creationId xmlns:p14="http://schemas.microsoft.com/office/powerpoint/2010/main" val="1371481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221064"/>
            <a:ext cx="12078119" cy="1657978"/>
          </a:xfrm>
        </p:spPr>
        <p:txBody>
          <a:bodyPr>
            <a:normAutofit/>
          </a:bodyPr>
          <a:lstStyle/>
          <a:p>
            <a:r>
              <a:rPr lang="tr-TR" b="1" cap="none" dirty="0" smtClean="0"/>
              <a:t>İmha Edilmesi Gereken Emtianın Emsal Bedelinin, Takdir Komisyonu Kararı Olmaksızın </a:t>
            </a:r>
            <a:br>
              <a:rPr lang="tr-TR" b="1" cap="none" dirty="0" smtClean="0"/>
            </a:br>
            <a:r>
              <a:rPr lang="tr-TR" b="1" cap="none" dirty="0" smtClean="0"/>
              <a:t>Artık Mükelleflerce Değerlemesinin Yapılabilecektir.</a:t>
            </a:r>
            <a:endParaRPr lang="tr-TR" cap="none" dirty="0"/>
          </a:p>
        </p:txBody>
      </p:sp>
      <p:sp>
        <p:nvSpPr>
          <p:cNvPr id="3" name="Metin Yer Tutucusu 2"/>
          <p:cNvSpPr>
            <a:spLocks noGrp="1"/>
          </p:cNvSpPr>
          <p:nvPr>
            <p:ph type="body" idx="1"/>
          </p:nvPr>
        </p:nvSpPr>
        <p:spPr>
          <a:xfrm>
            <a:off x="603352" y="2069961"/>
            <a:ext cx="11213510" cy="4039438"/>
          </a:xfrm>
        </p:spPr>
        <p:txBody>
          <a:bodyPr>
            <a:normAutofit fontScale="92500"/>
          </a:bodyPr>
          <a:lstStyle/>
          <a:p>
            <a:r>
              <a:rPr lang="tr-TR" dirty="0"/>
              <a:t>Bu Kanunun 10 uncu maddesiyle, Vergi Usul Kanunu’na “</a:t>
            </a:r>
            <a:r>
              <a:rPr lang="tr-TR" b="1" dirty="0"/>
              <a:t>İmha edilmesi gereken mallar</a:t>
            </a:r>
            <a:r>
              <a:rPr lang="tr-TR" dirty="0"/>
              <a:t>” başlıklı 278/A maddesi eklenmiştir. Bu madde ile gıda veya ilaç gibi bozulma, çürüme veya son kullanma tarihinin geçmesi gibi nedenlerle imha edilmesi gereken emtianın, emsal bedelinin, takdir komisyonu kararı olmaksızın </a:t>
            </a:r>
            <a:r>
              <a:rPr lang="tr-TR" b="1" dirty="0"/>
              <a:t>mükelleflerce değerlemesinin yapılabilmesine imkân sağlanmaktadır. </a:t>
            </a:r>
          </a:p>
          <a:p>
            <a:r>
              <a:rPr lang="tr-TR" dirty="0"/>
              <a:t>Bu kapsamda işlem tesis edilebilmesi için</a:t>
            </a:r>
            <a:r>
              <a:rPr lang="tr-TR" dirty="0" smtClean="0"/>
              <a:t>, </a:t>
            </a:r>
            <a:r>
              <a:rPr lang="tr-TR" b="1" dirty="0" smtClean="0"/>
              <a:t>bu mahiyetteki imha işlemleri süreklilik arz eden mükelleflerce Maliye Bakanlığına başvurulması gerekmektedir</a:t>
            </a:r>
            <a:r>
              <a:rPr lang="tr-TR" dirty="0" smtClean="0"/>
              <a:t>.</a:t>
            </a:r>
          </a:p>
          <a:p>
            <a:r>
              <a:rPr lang="tr-TR" dirty="0" smtClean="0"/>
              <a:t>Başvuru </a:t>
            </a:r>
            <a:r>
              <a:rPr lang="tr-TR" dirty="0"/>
              <a:t>üzerine mükellefin geçmiş yıllardaki işlemleri, fiili üretimi, satış ve imha süreçleri ile </a:t>
            </a:r>
            <a:r>
              <a:rPr lang="tr-TR" dirty="0" smtClean="0"/>
              <a:t>sektördeki </a:t>
            </a:r>
            <a:r>
              <a:rPr lang="tr-TR" dirty="0"/>
              <a:t>diğer mükelleflerin durumu, yetkili idare, oda ve kuruluşların görüşleri de dikkate alınmak suretiyle mükellefle yapılacak anlaşma ile belirlenecek usul çerçevesinde ve imha oranını aşmayacak şekilde imha edilen emtianın emsal bedelinin sıfır olarak kabul edileceği düzenlenmektedir. </a:t>
            </a:r>
          </a:p>
          <a:p>
            <a:endParaRPr lang="tr-TR" dirty="0"/>
          </a:p>
        </p:txBody>
      </p:sp>
    </p:spTree>
    <p:extLst>
      <p:ext uri="{BB962C8B-B14F-4D97-AF65-F5344CB8AC3E}">
        <p14:creationId xmlns:p14="http://schemas.microsoft.com/office/powerpoint/2010/main" val="2378282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4199" y="128695"/>
            <a:ext cx="12057573" cy="1576479"/>
          </a:xfrm>
        </p:spPr>
        <p:txBody>
          <a:bodyPr>
            <a:normAutofit fontScale="90000"/>
          </a:bodyPr>
          <a:lstStyle/>
          <a:p>
            <a:r>
              <a:rPr lang="tr-TR" b="1" cap="none" dirty="0" smtClean="0"/>
              <a:t>Yeni Kurulan Ve Yatırım Teşvik Belgesi Alan Sermaye Şirketlerince, Yurtdışından Getirilerek Sermaye Olarak Konulan Yabancı Paralar Kur Değerlemesine Tabi Tutulmayacaktır.</a:t>
            </a:r>
            <a:r>
              <a:rPr lang="tr-TR" cap="none" dirty="0" smtClean="0"/>
              <a:t> </a:t>
            </a:r>
            <a:r>
              <a:rPr lang="tr-TR" dirty="0"/>
              <a:t> </a:t>
            </a:r>
          </a:p>
        </p:txBody>
      </p:sp>
      <p:sp>
        <p:nvSpPr>
          <p:cNvPr id="3" name="Metin Yer Tutucusu 2"/>
          <p:cNvSpPr>
            <a:spLocks noGrp="1"/>
          </p:cNvSpPr>
          <p:nvPr>
            <p:ph type="body" idx="1"/>
          </p:nvPr>
        </p:nvSpPr>
        <p:spPr>
          <a:xfrm>
            <a:off x="311499" y="2009672"/>
            <a:ext cx="11485266" cy="4039436"/>
          </a:xfrm>
        </p:spPr>
        <p:txBody>
          <a:bodyPr>
            <a:normAutofit lnSpcReduction="10000"/>
          </a:bodyPr>
          <a:lstStyle/>
          <a:p>
            <a:r>
              <a:rPr lang="tr-TR" dirty="0" smtClean="0"/>
              <a:t>Vergi </a:t>
            </a:r>
            <a:r>
              <a:rPr lang="tr-TR" dirty="0"/>
              <a:t>Usul Kanunu’na “</a:t>
            </a:r>
            <a:r>
              <a:rPr lang="tr-TR" b="1" dirty="0"/>
              <a:t>Yurtdışından getirilerek sermaye olarak konulan yabancı paralar:</a:t>
            </a:r>
            <a:r>
              <a:rPr lang="tr-TR" dirty="0"/>
              <a:t>” başlıklı 280/A maddesi eklenmiştir. Bu madde ile yatırım teşvik belgesi kapsamında yatırım yapacak tam mükellef sermaye şirketlerine, işe başladıkları hesap dönemi ve bu dönemi takip eden hesap döneminde sermaye olarak yurtdışından getirilen yabancı paralar için yeni bir değerleme müessesesi getirilmiştir. </a:t>
            </a:r>
          </a:p>
          <a:p>
            <a:r>
              <a:rPr lang="tr-TR" dirty="0"/>
              <a:t>Düzenlemeyle, bu amaçla getirilen yabancı paraların işe başlanılan hesap dönemini takip eden hesap dönemi sonuna kadar kullanılmayan kısmı ile yatırım teşvik belgesinde öngörülen yatırımları gerçekleştirmek üzere kullanılan kısmı için yabancı para değerlemesi nedeniyle ortaya çıkacak vergisel sonuçların önlenmesi amaçlanmaktadır. </a:t>
            </a:r>
          </a:p>
          <a:p>
            <a:r>
              <a:rPr lang="tr-TR" b="1" dirty="0"/>
              <a:t>Yürürlük tarihi: 28/03/2018. </a:t>
            </a:r>
            <a:r>
              <a:rPr lang="tr-TR" dirty="0">
                <a:solidFill>
                  <a:srgbClr val="FF0000"/>
                </a:solidFill>
              </a:rPr>
              <a:t>Bu tarihinden sonra tescil edilen sermaye şirketlerine uygulanacaktır.</a:t>
            </a:r>
          </a:p>
          <a:p>
            <a:endParaRPr lang="tr-TR" dirty="0">
              <a:solidFill>
                <a:srgbClr val="FF0000"/>
              </a:solidFill>
            </a:endParaRPr>
          </a:p>
        </p:txBody>
      </p:sp>
    </p:spTree>
    <p:extLst>
      <p:ext uri="{BB962C8B-B14F-4D97-AF65-F5344CB8AC3E}">
        <p14:creationId xmlns:p14="http://schemas.microsoft.com/office/powerpoint/2010/main" val="383584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2480" y="262368"/>
            <a:ext cx="11193415" cy="1727205"/>
          </a:xfrm>
        </p:spPr>
        <p:txBody>
          <a:bodyPr>
            <a:normAutofit/>
          </a:bodyPr>
          <a:lstStyle/>
          <a:p>
            <a:r>
              <a:rPr lang="tr-TR" b="1" cap="none" dirty="0" smtClean="0"/>
              <a:t>Elektronik Olarak Düzenlenmesi Gereken Belgelere İlişkin Maddede Belirtilen Fiiller İçin Kesilecek Özel Usulsüzlük Cezalarına Açıklık Getirilmektedir.</a:t>
            </a:r>
            <a:endParaRPr lang="tr-TR" cap="none" dirty="0"/>
          </a:p>
        </p:txBody>
      </p:sp>
      <p:sp>
        <p:nvSpPr>
          <p:cNvPr id="3" name="Metin Yer Tutucusu 2"/>
          <p:cNvSpPr>
            <a:spLocks noGrp="1"/>
          </p:cNvSpPr>
          <p:nvPr>
            <p:ph type="body" idx="1"/>
          </p:nvPr>
        </p:nvSpPr>
        <p:spPr>
          <a:xfrm>
            <a:off x="790557" y="2163744"/>
            <a:ext cx="10453548" cy="4076281"/>
          </a:xfrm>
        </p:spPr>
        <p:txBody>
          <a:bodyPr/>
          <a:lstStyle/>
          <a:p>
            <a:r>
              <a:rPr lang="tr-TR" dirty="0" smtClean="0"/>
              <a:t> </a:t>
            </a:r>
            <a:r>
              <a:rPr lang="tr-TR" dirty="0"/>
              <a:t>Vergi Usul Kanunu’nun “</a:t>
            </a:r>
            <a:r>
              <a:rPr lang="tr-TR" b="1" dirty="0"/>
              <a:t>Özel Usulsüzlükler ve Cezaları</a:t>
            </a:r>
            <a:r>
              <a:rPr lang="tr-TR" dirty="0"/>
              <a:t>” başlıklı 353 üncü maddesinin birinci fıkrasının (1) ve (2) numaralı bentlerinde yapılan değişiklikle, elektronik olarak düzenlenmesi gereken </a:t>
            </a:r>
            <a:r>
              <a:rPr lang="tr-TR" dirty="0" smtClean="0"/>
              <a:t>belgelere (e-faturalara) </a:t>
            </a:r>
            <a:r>
              <a:rPr lang="tr-TR" dirty="0"/>
              <a:t>ilişkin maddede belirtilen fiiller için kesilecek özel usulsüzlük cezaları ile ilgili tereddütlerin giderilmesi amaçlanmaktadır, </a:t>
            </a:r>
            <a:endParaRPr lang="tr-TR" dirty="0" smtClean="0"/>
          </a:p>
          <a:p>
            <a:r>
              <a:rPr lang="tr-TR" dirty="0" smtClean="0"/>
              <a:t>Ayrıca </a:t>
            </a:r>
            <a:r>
              <a:rPr lang="tr-TR" dirty="0"/>
              <a:t>Kanun kapsamına giren belgelerin (</a:t>
            </a:r>
            <a:r>
              <a:rPr lang="tr-TR" dirty="0" smtClean="0"/>
              <a:t>e-faturaların) hiç </a:t>
            </a:r>
            <a:r>
              <a:rPr lang="tr-TR" dirty="0"/>
              <a:t>düzenlenmemiş sayılması durumunda, özel usulsüzlük cezası kesilmesi gerektiği hususuna da açıklık getirilmiştir.</a:t>
            </a:r>
          </a:p>
          <a:p>
            <a:r>
              <a:rPr lang="tr-TR" b="1" dirty="0"/>
              <a:t>Yürürlük tarihi: 28/03/2018</a:t>
            </a:r>
            <a:endParaRPr lang="tr-TR" dirty="0"/>
          </a:p>
          <a:p>
            <a:endParaRPr lang="tr-TR" dirty="0"/>
          </a:p>
        </p:txBody>
      </p:sp>
    </p:spTree>
    <p:extLst>
      <p:ext uri="{BB962C8B-B14F-4D97-AF65-F5344CB8AC3E}">
        <p14:creationId xmlns:p14="http://schemas.microsoft.com/office/powerpoint/2010/main" val="1497252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1803" y="171933"/>
            <a:ext cx="11222809" cy="1727205"/>
          </a:xfrm>
        </p:spPr>
        <p:txBody>
          <a:bodyPr>
            <a:normAutofit/>
          </a:bodyPr>
          <a:lstStyle/>
          <a:p>
            <a:r>
              <a:rPr lang="tr-TR" b="1" cap="none" dirty="0" smtClean="0"/>
              <a:t>Usulsüzlük Ve Özel Usulsüzlük Cezaları İçin Yapılabilecek İndirim Oranının 1/3’ten 1/2’ Ye Çıkartılmaktadır. </a:t>
            </a:r>
            <a:endParaRPr lang="tr-TR" cap="none" dirty="0"/>
          </a:p>
        </p:txBody>
      </p:sp>
      <p:sp>
        <p:nvSpPr>
          <p:cNvPr id="3" name="Metin Yer Tutucusu 2"/>
          <p:cNvSpPr>
            <a:spLocks noGrp="1"/>
          </p:cNvSpPr>
          <p:nvPr>
            <p:ph type="body" idx="1"/>
          </p:nvPr>
        </p:nvSpPr>
        <p:spPr>
          <a:xfrm>
            <a:off x="830749" y="2153696"/>
            <a:ext cx="10825339" cy="3674347"/>
          </a:xfrm>
        </p:spPr>
        <p:txBody>
          <a:bodyPr>
            <a:normAutofit fontScale="85000" lnSpcReduction="10000"/>
          </a:bodyPr>
          <a:lstStyle/>
          <a:p>
            <a:r>
              <a:rPr lang="tr-TR" sz="2800" dirty="0"/>
              <a:t>Bu Kanunun 14 üncü maddesiyle, Vergi Usul Kanunu’nun “</a:t>
            </a:r>
            <a:r>
              <a:rPr lang="tr-TR" sz="2800" b="1" dirty="0"/>
              <a:t>Vergi </a:t>
            </a:r>
            <a:r>
              <a:rPr lang="tr-TR" sz="2800" b="1" dirty="0" err="1"/>
              <a:t>Ziyaı</a:t>
            </a:r>
            <a:r>
              <a:rPr lang="tr-TR" sz="2800" b="1" dirty="0"/>
              <a:t>, Usulsüzlük ve Özel Usulsüzlük Cezalarında İndirme</a:t>
            </a:r>
            <a:r>
              <a:rPr lang="tr-TR" sz="2800" dirty="0"/>
              <a:t>” başlıklı 376 </a:t>
            </a:r>
            <a:r>
              <a:rPr lang="tr-TR" sz="2800" dirty="0" err="1"/>
              <a:t>ncı</a:t>
            </a:r>
            <a:r>
              <a:rPr lang="tr-TR" sz="2800" dirty="0"/>
              <a:t> maddesinin birinci fıkrasının (2) numaralı bendinde yapılan değişiklikle, usulsüzlük ve özel usulsüzlük cezaları için yapılabilecek </a:t>
            </a:r>
            <a:r>
              <a:rPr lang="tr-TR" sz="2800" b="1" dirty="0"/>
              <a:t>indirim oranı 1/3’ten 1/2'ye çıkarılmıştır</a:t>
            </a:r>
            <a:r>
              <a:rPr lang="tr-TR" sz="2800" b="1" dirty="0" smtClean="0"/>
              <a:t>.</a:t>
            </a:r>
          </a:p>
          <a:p>
            <a:r>
              <a:rPr lang="tr-TR" sz="2800" b="1" dirty="0" smtClean="0"/>
              <a:t>Örneğin; </a:t>
            </a:r>
            <a:r>
              <a:rPr lang="tr-TR" sz="2800" dirty="0" smtClean="0"/>
              <a:t>1.000 TL’lik Cezanın 376. maddeye göre 30 gün içerisinde ödenmesi halinde indirim oranı 500 TL olacaktır. (önceki uygulamada bu tutar 333 TL idi) bu noktada yaklaşık 170 TL avantaj sağlanmaktadır.)</a:t>
            </a:r>
            <a:endParaRPr lang="tr-TR" sz="2800" dirty="0"/>
          </a:p>
        </p:txBody>
      </p:sp>
    </p:spTree>
    <p:extLst>
      <p:ext uri="{BB962C8B-B14F-4D97-AF65-F5344CB8AC3E}">
        <p14:creationId xmlns:p14="http://schemas.microsoft.com/office/powerpoint/2010/main" val="2624572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4656" y="553772"/>
            <a:ext cx="10912060" cy="1666914"/>
          </a:xfrm>
        </p:spPr>
        <p:txBody>
          <a:bodyPr>
            <a:normAutofit/>
          </a:bodyPr>
          <a:lstStyle/>
          <a:p>
            <a:r>
              <a:rPr lang="tr-TR" b="1" cap="none" dirty="0" smtClean="0"/>
              <a:t>Usulsüzlük Ve Özel Usulsüzlük Cezalarının Tarhiyat Öncesi Uzlaşma Kapsamından Çıkarılması Öngörülmektedir.</a:t>
            </a:r>
            <a:r>
              <a:rPr lang="tr-TR" cap="none" dirty="0" smtClean="0"/>
              <a:t> </a:t>
            </a:r>
            <a:endParaRPr lang="tr-TR" cap="none" dirty="0"/>
          </a:p>
        </p:txBody>
      </p:sp>
      <p:sp>
        <p:nvSpPr>
          <p:cNvPr id="3" name="Metin Yer Tutucusu 2"/>
          <p:cNvSpPr>
            <a:spLocks noGrp="1"/>
          </p:cNvSpPr>
          <p:nvPr>
            <p:ph type="body" idx="1"/>
          </p:nvPr>
        </p:nvSpPr>
        <p:spPr>
          <a:xfrm>
            <a:off x="874656" y="2595825"/>
            <a:ext cx="10845434" cy="3453283"/>
          </a:xfrm>
        </p:spPr>
        <p:txBody>
          <a:bodyPr/>
          <a:lstStyle/>
          <a:p>
            <a:r>
              <a:rPr lang="tr-TR" dirty="0"/>
              <a:t>Bu Kanunun 15 inci maddesiyle, Vergi Usul Kanunu’nun “</a:t>
            </a:r>
            <a:r>
              <a:rPr lang="tr-TR" b="1" dirty="0"/>
              <a:t>Tarhiyat Öncesi Uzlaşma</a:t>
            </a:r>
            <a:r>
              <a:rPr lang="tr-TR" dirty="0"/>
              <a:t>” başlıklı Ek 11 inci maddesinin birinci fıkrasında yapılan değişiklikle, usulsüzlük ve özel usulsüzlük cezaları, tarhiyat öncesi uzlaşma kapsamından çıkarılmıştır.</a:t>
            </a:r>
          </a:p>
          <a:p>
            <a:r>
              <a:rPr lang="tr-TR" b="1" dirty="0"/>
              <a:t>Yürürlük tarihi: 28/03/2018. Bu tarihten önce tarhiyat öncesi uzlaşma talep edilenler hariç tutulmuştur.</a:t>
            </a:r>
            <a:endParaRPr lang="tr-TR" dirty="0"/>
          </a:p>
          <a:p>
            <a:endParaRPr lang="tr-TR" dirty="0"/>
          </a:p>
        </p:txBody>
      </p:sp>
    </p:spTree>
    <p:extLst>
      <p:ext uri="{BB962C8B-B14F-4D97-AF65-F5344CB8AC3E}">
        <p14:creationId xmlns:p14="http://schemas.microsoft.com/office/powerpoint/2010/main" val="2712132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2142" y="282466"/>
            <a:ext cx="11839858" cy="1851134"/>
          </a:xfrm>
        </p:spPr>
        <p:txBody>
          <a:bodyPr>
            <a:normAutofit/>
          </a:bodyPr>
          <a:lstStyle/>
          <a:p>
            <a:r>
              <a:rPr lang="tr-TR" b="1" cap="none" dirty="0" smtClean="0"/>
              <a:t>Yeni Alınan Makine Ve Teçhizatın Mevcut Amortisman Sürelerinin Yarısı Kadarlık Daha Kısa Bir Sürede Amortismana Tabi Tutularak Gider Yazılabilmesine İmkan Sağlanmaktadır.</a:t>
            </a:r>
            <a:endParaRPr lang="tr-TR" cap="none" dirty="0"/>
          </a:p>
        </p:txBody>
      </p:sp>
      <p:sp>
        <p:nvSpPr>
          <p:cNvPr id="3" name="Metin Yer Tutucusu 2"/>
          <p:cNvSpPr>
            <a:spLocks noGrp="1"/>
          </p:cNvSpPr>
          <p:nvPr>
            <p:ph type="body" idx="1"/>
          </p:nvPr>
        </p:nvSpPr>
        <p:spPr>
          <a:xfrm>
            <a:off x="1135464" y="2582426"/>
            <a:ext cx="10248568" cy="3789066"/>
          </a:xfrm>
        </p:spPr>
        <p:txBody>
          <a:bodyPr/>
          <a:lstStyle/>
          <a:p>
            <a:r>
              <a:rPr lang="tr-TR" dirty="0"/>
              <a:t>Bu Kanunun 16 </a:t>
            </a:r>
            <a:r>
              <a:rPr lang="tr-TR" dirty="0" err="1"/>
              <a:t>ncı</a:t>
            </a:r>
            <a:r>
              <a:rPr lang="tr-TR" dirty="0"/>
              <a:t> maddesiyle, Vergi Usul Kanunu’na eklenen “GEÇİCİ MADDE 30” ile yatırım teşvik belgeli olsun veya olmasın imalat sanayiinde veya Ar-Ge, yenilik ve tasarım faaliyetlerinde kullanılan ve 31/12/2019 tarihine kadar alınan yeni makine ve teçhizatın mevcut amortisman sürelerinin yarısı kadarlık daha kısa bir sürede amortismana tabi tutularak gider yazılabilmesine imkan sağlanmıştır. </a:t>
            </a:r>
          </a:p>
          <a:p>
            <a:r>
              <a:rPr lang="tr-TR" dirty="0"/>
              <a:t>Ayrıca yine bu Kanunun 31 inci maddesiyle, yukarıda belirtilen makine ve teçhizatın KDV’den istisna olarak teslimi de mümkün hale getirilmektedir.</a:t>
            </a:r>
          </a:p>
          <a:p>
            <a:r>
              <a:rPr lang="tr-TR" b="1" dirty="0"/>
              <a:t>Yürürlük tarihi: 01/05/2018</a:t>
            </a:r>
            <a:endParaRPr lang="tr-TR" dirty="0"/>
          </a:p>
          <a:p>
            <a:pPr marL="0" indent="0">
              <a:buNone/>
            </a:pPr>
            <a:endParaRPr lang="tr-TR" dirty="0"/>
          </a:p>
        </p:txBody>
      </p:sp>
    </p:spTree>
    <p:extLst>
      <p:ext uri="{BB962C8B-B14F-4D97-AF65-F5344CB8AC3E}">
        <p14:creationId xmlns:p14="http://schemas.microsoft.com/office/powerpoint/2010/main" val="64581920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tahoma">
      <a:majorFont>
        <a:latin typeface="Tahoma"/>
        <a:ea typeface=""/>
        <a:cs typeface=""/>
      </a:majorFont>
      <a:minorFont>
        <a:latin typeface="Tahoma"/>
        <a:ea typeface=""/>
        <a:cs typeface=""/>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TM10001114[[fn=Galeri]]</Template>
  <TotalTime>419</TotalTime>
  <Words>1807</Words>
  <Application>Microsoft Office PowerPoint</Application>
  <PresentationFormat>Geniş ekran</PresentationFormat>
  <Paragraphs>99</Paragraphs>
  <Slides>30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30</vt:i4>
      </vt:variant>
    </vt:vector>
  </HeadingPairs>
  <TitlesOfParts>
    <vt:vector size="34" baseType="lpstr">
      <vt:lpstr>Arial</vt:lpstr>
      <vt:lpstr>Calibri</vt:lpstr>
      <vt:lpstr>Tahoma</vt:lpstr>
      <vt:lpstr>Gallery</vt:lpstr>
      <vt:lpstr>-7103 Sayılı - “Vergi Kanunları ile Bazı Kanun ve Kanun Hükmünde Kararnamelerde Değişiklik Yapılması Hakkında Kanun”</vt:lpstr>
      <vt:lpstr>Özet; </vt:lpstr>
      <vt:lpstr>Vergi Usul Kanununda Yapılan  Düzenlemeler</vt:lpstr>
      <vt:lpstr>İmha Edilmesi Gereken Emtianın Emsal Bedelinin, Takdir Komisyonu Kararı Olmaksızın  Artık Mükelleflerce Değerlemesinin Yapılabilecektir.</vt:lpstr>
      <vt:lpstr>Yeni Kurulan Ve Yatırım Teşvik Belgesi Alan Sermaye Şirketlerince, Yurtdışından Getirilerek Sermaye Olarak Konulan Yabancı Paralar Kur Değerlemesine Tabi Tutulmayacaktır.  </vt:lpstr>
      <vt:lpstr>Elektronik Olarak Düzenlenmesi Gereken Belgelere İlişkin Maddede Belirtilen Fiiller İçin Kesilecek Özel Usulsüzlük Cezalarına Açıklık Getirilmektedir.</vt:lpstr>
      <vt:lpstr>Usulsüzlük Ve Özel Usulsüzlük Cezaları İçin Yapılabilecek İndirim Oranının 1/3’ten 1/2’ Ye Çıkartılmaktadır. </vt:lpstr>
      <vt:lpstr>Usulsüzlük Ve Özel Usulsüzlük Cezalarının Tarhiyat Öncesi Uzlaşma Kapsamından Çıkarılması Öngörülmektedir. </vt:lpstr>
      <vt:lpstr>Yeni Alınan Makine Ve Teçhizatın Mevcut Amortisman Sürelerinin Yarısı Kadarlık Daha Kısa Bir Sürede Amortismana Tabi Tutularak Gider Yazılabilmesine İmkan Sağlanmaktadır.</vt:lpstr>
      <vt:lpstr>Gelir Vergisi Kanununda Yapılan  Düzenlemeler</vt:lpstr>
      <vt:lpstr>Asgari Ücretin Tüm Yıl Aynı Kalması</vt:lpstr>
      <vt:lpstr>Kıdem Tazminatından İstisna Tutarın Hesabına Dahil Edilecek Ödemelere Yeni Eklemeler Yapılmaktadır</vt:lpstr>
      <vt:lpstr>Kreş Ve Gündüz Bakımevi Hizmetine İlişkin Yapılan Ödemelerin Belli Bir Tutarı Vergiden İstisna Edilmektedir. </vt:lpstr>
      <vt:lpstr>Konutların Çatı Ve/Veya Cephelerinde Yenilenebilir Enerji Kaynaklarına Dayalı Elektrik Enerjisi Üretimi Teşvik Edilmektedir.</vt:lpstr>
      <vt:lpstr>Sporcu Ücretlerinden Tevkif Yoluyla Alınan Gelir Vergisinin Kulüp Veya Şirketlere İadesi Öngörülmektedir</vt:lpstr>
      <vt:lpstr>Kdv Kanununda Yapılan  Düzenlemeler</vt:lpstr>
      <vt:lpstr>Yeni Makina Ve Teçhizat Alımları Kdv’den İstisna Edilmektedir.</vt:lpstr>
      <vt:lpstr>Organize Sanayi Bölgeleri İle Küçük Sanayi Sitelerinin Altyapı Yatırımlarına KDV İstisnası Getirilmektedir. </vt:lpstr>
      <vt:lpstr>Milli Eğitim Bakanlığına Bağlı Okullarda Kantin Olarak Belirlenen Alanların Okul Aile Birlikleri Tarafından Kiraya Verilmesi İşlemlerine KDV İstisnası Tanınmaktadır.</vt:lpstr>
      <vt:lpstr>5510-4447 sayılı Sosyal güvenlik ve iş kanunları ile ilgili Yapılan  Düzenlemeler</vt:lpstr>
      <vt:lpstr>İşverenlere Asgari Ücret Desteği Uygulamasına 2018 Yılında Da Devam Edilecektir</vt:lpstr>
      <vt:lpstr>İlave İstihdamın Teşvikine İlişkin Düzenlemeler Yapılmaktadır</vt:lpstr>
      <vt:lpstr>Geçmiş Dönem Teşviklerden Yararlanılabilinmesine İlişkin Düzenleme:</vt:lpstr>
      <vt:lpstr>Zorunlu Bireysel Emeklilik Sisteminde Çıkış Süresi 2 Aydan 6 Aya Çıkartılmaktadır.</vt:lpstr>
      <vt:lpstr>Ay İçerisinde 30 Günden Az Çalıştırılan Sigortalıların Bildiriminde İşverenin Beyanı Kabul Edilecektir. </vt:lpstr>
      <vt:lpstr>7103 sayılı kanun ile getirilen DİĞER  DÜZENLEMELER</vt:lpstr>
      <vt:lpstr>Kurumlar Vergisi Kanunu’na İlişkin Düzenleme </vt:lpstr>
      <vt:lpstr>6745 Sayılı Yatırımların Proje Bazında Desteklenmesi İle Bazı Kanun Ve Kanun Hükmünde Kararnamelerde Değişiklik Yapılmasına Dair Kanun </vt:lpstr>
      <vt:lpstr>16 Ve Daha Büyük Yaştaki Araçların Trafik Kayıt Ve Tescilinin Silinmesi Karşılığı  (Hurdaya Ayrılması, İhraç Edilmesi Vs.) Yeni Alınacak 1600 Cm3 Geçmeyen Araçlarda 10 Bin TL ÖTV İndirimi Sağlanmaktadır.</vt:lpstr>
      <vt:lpstr>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7061 Sayılı Bazı Vergi Kanunları İle Diğer Bazı Kanunlarda Değişiklik Yapılmasına Dair Çorba Kanun</dc:title>
  <dc:creator>SERDAR KARAKUŞ</dc:creator>
  <cp:lastModifiedBy>serdar</cp:lastModifiedBy>
  <cp:revision>56</cp:revision>
  <dcterms:created xsi:type="dcterms:W3CDTF">2017-12-01T11:45:38Z</dcterms:created>
  <dcterms:modified xsi:type="dcterms:W3CDTF">2018-05-09T08:38:09Z</dcterms:modified>
</cp:coreProperties>
</file>