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6"/>
  </p:notesMasterIdLst>
  <p:sldIdLst>
    <p:sldId id="257" r:id="rId2"/>
    <p:sldId id="258" r:id="rId3"/>
    <p:sldId id="261" r:id="rId4"/>
    <p:sldId id="284" r:id="rId5"/>
    <p:sldId id="285" r:id="rId6"/>
    <p:sldId id="286" r:id="rId7"/>
    <p:sldId id="279" r:id="rId8"/>
    <p:sldId id="283" r:id="rId9"/>
    <p:sldId id="275" r:id="rId10"/>
    <p:sldId id="278" r:id="rId11"/>
    <p:sldId id="277" r:id="rId12"/>
    <p:sldId id="287" r:id="rId13"/>
    <p:sldId id="276" r:id="rId14"/>
    <p:sldId id="274"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044FE-690C-42AC-A892-EC33AA305677}" type="datetimeFigureOut">
              <a:rPr lang="tr-TR" smtClean="0"/>
              <a:t>8.05.2018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1A154-9900-4775-8C4F-0ADA204A07BB}" type="slidenum">
              <a:rPr lang="tr-TR" smtClean="0"/>
              <a:t>‹#›</a:t>
            </a:fld>
            <a:endParaRPr lang="tr-TR"/>
          </a:p>
        </p:txBody>
      </p:sp>
    </p:spTree>
    <p:extLst>
      <p:ext uri="{BB962C8B-B14F-4D97-AF65-F5344CB8AC3E}">
        <p14:creationId xmlns:p14="http://schemas.microsoft.com/office/powerpoint/2010/main" val="742473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31A154-9900-4775-8C4F-0ADA204A07BB}" type="slidenum">
              <a:rPr lang="tr-TR" smtClean="0"/>
              <a:t>5</a:t>
            </a:fld>
            <a:endParaRPr lang="tr-TR"/>
          </a:p>
        </p:txBody>
      </p:sp>
    </p:spTree>
    <p:extLst>
      <p:ext uri="{BB962C8B-B14F-4D97-AF65-F5344CB8AC3E}">
        <p14:creationId xmlns:p14="http://schemas.microsoft.com/office/powerpoint/2010/main" val="2629868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31A154-9900-4775-8C4F-0ADA204A07BB}" type="slidenum">
              <a:rPr lang="tr-TR" smtClean="0"/>
              <a:t>7</a:t>
            </a:fld>
            <a:endParaRPr lang="tr-TR"/>
          </a:p>
        </p:txBody>
      </p:sp>
    </p:spTree>
    <p:extLst>
      <p:ext uri="{BB962C8B-B14F-4D97-AF65-F5344CB8AC3E}">
        <p14:creationId xmlns:p14="http://schemas.microsoft.com/office/powerpoint/2010/main" val="1161211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31A154-9900-4775-8C4F-0ADA204A07BB}" type="slidenum">
              <a:rPr lang="tr-TR" smtClean="0"/>
              <a:t>8</a:t>
            </a:fld>
            <a:endParaRPr lang="tr-TR"/>
          </a:p>
        </p:txBody>
      </p:sp>
    </p:spTree>
    <p:extLst>
      <p:ext uri="{BB962C8B-B14F-4D97-AF65-F5344CB8AC3E}">
        <p14:creationId xmlns:p14="http://schemas.microsoft.com/office/powerpoint/2010/main" val="1876010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126420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3626A7-BD1C-41DF-AB51-8C0B4095FE45}"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3056242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3001376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3451982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271535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1813921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4270509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4123393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8933565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Başlık ve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Metin Yer Tutucusu 2"/>
          <p:cNvSpPr>
            <a:spLocks noGrp="1"/>
          </p:cNvSpPr>
          <p:nvPr>
            <p:ph type="body"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207892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86502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3626A7-BD1C-41DF-AB51-8C0B4095FE45}" type="datetimeFigureOut">
              <a:rPr lang="tr-TR" smtClean="0"/>
              <a:t>8.05.2018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385745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3626A7-BD1C-41DF-AB51-8C0B4095FE45}"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3765991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3626A7-BD1C-41DF-AB51-8C0B4095FE45}" type="datetimeFigureOut">
              <a:rPr lang="tr-TR" smtClean="0"/>
              <a:t>8.05.2018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166977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3626A7-BD1C-41DF-AB51-8C0B4095FE45}" type="datetimeFigureOut">
              <a:rPr lang="tr-TR" smtClean="0"/>
              <a:t>8.05.2018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2571639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626A7-BD1C-41DF-AB51-8C0B4095FE45}" type="datetimeFigureOut">
              <a:rPr lang="tr-TR" smtClean="0"/>
              <a:t>8.05.2018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66824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3626A7-BD1C-41DF-AB51-8C0B4095FE45}"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135989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3626A7-BD1C-41DF-AB51-8C0B4095FE45}" type="datetimeFigureOut">
              <a:rPr lang="tr-TR" smtClean="0"/>
              <a:t>8.05.2018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1430AA4-4ED1-481B-B243-BA9BFD721218}" type="slidenum">
              <a:rPr lang="tr-TR" smtClean="0"/>
              <a:t>‹#›</a:t>
            </a:fld>
            <a:endParaRPr lang="tr-TR"/>
          </a:p>
        </p:txBody>
      </p:sp>
    </p:spTree>
    <p:extLst>
      <p:ext uri="{BB962C8B-B14F-4D97-AF65-F5344CB8AC3E}">
        <p14:creationId xmlns:p14="http://schemas.microsoft.com/office/powerpoint/2010/main" val="2901136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A3626A7-BD1C-41DF-AB51-8C0B4095FE45}" type="datetimeFigureOut">
              <a:rPr lang="tr-TR" smtClean="0"/>
              <a:t>8.05.2018</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1430AA4-4ED1-481B-B243-BA9BFD721218}" type="slidenum">
              <a:rPr lang="tr-TR" smtClean="0"/>
              <a:t>‹#›</a:t>
            </a:fld>
            <a:endParaRPr lang="tr-TR"/>
          </a:p>
        </p:txBody>
      </p:sp>
    </p:spTree>
    <p:extLst>
      <p:ext uri="{BB962C8B-B14F-4D97-AF65-F5344CB8AC3E}">
        <p14:creationId xmlns:p14="http://schemas.microsoft.com/office/powerpoint/2010/main" val="105163795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http://randevu.ito.org.tr/"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88724" y="1856378"/>
            <a:ext cx="10152723" cy="3342736"/>
          </a:xfrm>
        </p:spPr>
        <p:txBody>
          <a:bodyPr>
            <a:noAutofit/>
          </a:bodyPr>
          <a:lstStyle/>
          <a:p>
            <a:r>
              <a:rPr lang="tr-TR" sz="4800" b="1" dirty="0">
                <a:solidFill>
                  <a:schemeClr val="accent1">
                    <a:lumMod val="75000"/>
                  </a:schemeClr>
                </a:solidFill>
              </a:rPr>
              <a:t>7099 </a:t>
            </a:r>
            <a:r>
              <a:rPr lang="tr-TR" sz="4800" b="1" dirty="0" smtClean="0">
                <a:solidFill>
                  <a:schemeClr val="accent1">
                    <a:lumMod val="75000"/>
                  </a:schemeClr>
                </a:solidFill>
              </a:rPr>
              <a:t>Sayılı </a:t>
            </a:r>
            <a:r>
              <a:rPr lang="tr-TR" sz="4800" b="1" dirty="0" smtClean="0">
                <a:solidFill>
                  <a:schemeClr val="accent1">
                    <a:lumMod val="75000"/>
                  </a:schemeClr>
                </a:solidFill>
                <a:effectLst>
                  <a:outerShdw blurRad="38100" dist="38100" dir="2700000" algn="tl">
                    <a:srgbClr val="000000">
                      <a:alpha val="43137"/>
                    </a:srgbClr>
                  </a:outerShdw>
                </a:effectLst>
              </a:rPr>
              <a:t>Yatırım </a:t>
            </a:r>
            <a:r>
              <a:rPr lang="tr-TR" sz="4800" b="1" dirty="0">
                <a:solidFill>
                  <a:schemeClr val="accent1">
                    <a:lumMod val="75000"/>
                  </a:schemeClr>
                </a:solidFill>
                <a:effectLst>
                  <a:outerShdw blurRad="38100" dist="38100" dir="2700000" algn="tl">
                    <a:srgbClr val="000000">
                      <a:alpha val="43137"/>
                    </a:srgbClr>
                  </a:outerShdw>
                </a:effectLst>
              </a:rPr>
              <a:t>Ortamının İyileştirilmesi Amacıyla </a:t>
            </a:r>
            <a:r>
              <a:rPr lang="tr-TR" sz="4800" b="1" dirty="0">
                <a:solidFill>
                  <a:schemeClr val="accent1">
                    <a:lumMod val="75000"/>
                  </a:schemeClr>
                </a:solidFill>
              </a:rPr>
              <a:t>Bazı Kanunlarda Değişiklik Yapılmasına Dair Kanun </a:t>
            </a:r>
          </a:p>
        </p:txBody>
      </p:sp>
    </p:spTree>
    <p:extLst>
      <p:ext uri="{BB962C8B-B14F-4D97-AF65-F5344CB8AC3E}">
        <p14:creationId xmlns:p14="http://schemas.microsoft.com/office/powerpoint/2010/main" val="2556799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5400" b="1" dirty="0" smtClean="0">
                <a:solidFill>
                  <a:schemeClr val="accent1">
                    <a:lumMod val="75000"/>
                  </a:schemeClr>
                </a:solidFill>
                <a:effectLst>
                  <a:outerShdw blurRad="38100" dist="38100" dir="2700000" algn="tl">
                    <a:srgbClr val="000000">
                      <a:alpha val="43137"/>
                    </a:srgbClr>
                  </a:outerShdw>
                </a:effectLst>
              </a:rPr>
              <a:t>Şirket Kuruluşlarında, SGK İşyeri Tescili Artık Ticaret Sicili Tarafından Bildirilecektir.</a:t>
            </a:r>
            <a:endParaRPr lang="tr-TR" sz="5400" b="1" dirty="0">
              <a:solidFill>
                <a:schemeClr val="accent1">
                  <a:lumMod val="75000"/>
                </a:schemeClr>
              </a:solidFill>
              <a:effectLst>
                <a:outerShdw blurRad="38100" dist="38100" dir="2700000" algn="tl">
                  <a:srgbClr val="000000">
                    <a:alpha val="43137"/>
                  </a:srgbClr>
                </a:outerShdw>
              </a:effectLst>
            </a:endParaRPr>
          </a:p>
        </p:txBody>
      </p:sp>
      <p:sp>
        <p:nvSpPr>
          <p:cNvPr id="3" name="Metin Yer Tutucusu 2"/>
          <p:cNvSpPr>
            <a:spLocks noGrp="1"/>
          </p:cNvSpPr>
          <p:nvPr>
            <p:ph type="body" idx="1"/>
          </p:nvPr>
        </p:nvSpPr>
        <p:spPr>
          <a:xfrm>
            <a:off x="1237674" y="2666999"/>
            <a:ext cx="10265350" cy="3992419"/>
          </a:xfrm>
        </p:spPr>
        <p:txBody>
          <a:bodyPr>
            <a:normAutofit fontScale="92500" lnSpcReduction="20000"/>
          </a:bodyPr>
          <a:lstStyle/>
          <a:p>
            <a:endParaRPr lang="tr-TR" dirty="0"/>
          </a:p>
          <a:p>
            <a:r>
              <a:rPr lang="tr-TR" dirty="0"/>
              <a:t>Şirket kuruluş aşamasında ticaret sicil memurlukları tarafından şirket kuruluş dilekçesi bildirim formunun </a:t>
            </a:r>
            <a:r>
              <a:rPr lang="tr-TR" b="1" dirty="0"/>
              <a:t>Sosyal Güvenlik Kurumuna gönderilmesi ve böylece işyerinin Sosyal Güvenlik Kurumuna başvuru yapılmadan Sosyal Güvenlik Kurumu tarafından tescil edilmesi yönünde düzenleme yapılmıştır</a:t>
            </a:r>
            <a:r>
              <a:rPr lang="tr-TR" dirty="0"/>
              <a:t>. Şirketlerin kuruluşunun ticaret sicil memurluklarına bildirilmesi halinde ayrıca işyeri bildirgesi düzenlenmeyecektir </a:t>
            </a:r>
            <a:endParaRPr lang="tr-TR" dirty="0" smtClean="0"/>
          </a:p>
          <a:p>
            <a:endParaRPr lang="tr-TR" dirty="0"/>
          </a:p>
          <a:p>
            <a:r>
              <a:rPr lang="tr-TR" dirty="0" smtClean="0"/>
              <a:t>Ayrıca, Şirket </a:t>
            </a:r>
            <a:r>
              <a:rPr lang="tr-TR" dirty="0"/>
              <a:t>kuruluş işlemlerindeki sürecin kısaltılması amacıyla, şirket kuruluş aşamasında sigortalı çalıştırılması durumunda oluşturulacak şirket kaydının Sosyal </a:t>
            </a:r>
            <a:r>
              <a:rPr lang="tr-TR" dirty="0" smtClean="0"/>
              <a:t>Güvenlik Kurumuna </a:t>
            </a:r>
            <a:r>
              <a:rPr lang="tr-TR" dirty="0"/>
              <a:t>gidilmeksizin elektronik olarak oluşturulması yönünde düzenleme yapılmıştır </a:t>
            </a:r>
          </a:p>
          <a:p>
            <a:endParaRPr lang="tr-TR" dirty="0"/>
          </a:p>
          <a:p>
            <a:endParaRPr lang="tr-TR" dirty="0"/>
          </a:p>
        </p:txBody>
      </p:sp>
    </p:spTree>
    <p:extLst>
      <p:ext uri="{BB962C8B-B14F-4D97-AF65-F5344CB8AC3E}">
        <p14:creationId xmlns:p14="http://schemas.microsoft.com/office/powerpoint/2010/main" val="3055597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9416" y="196273"/>
            <a:ext cx="10018713" cy="1752599"/>
          </a:xfrm>
        </p:spPr>
        <p:txBody>
          <a:bodyPr>
            <a:normAutofit fontScale="90000"/>
          </a:bodyPr>
          <a:lstStyle/>
          <a:p>
            <a:r>
              <a:rPr lang="tr-TR" sz="4900" b="1" dirty="0" smtClean="0">
                <a:solidFill>
                  <a:schemeClr val="accent1">
                    <a:lumMod val="75000"/>
                  </a:schemeClr>
                </a:solidFill>
                <a:effectLst>
                  <a:outerShdw blurRad="38100" dist="38100" dir="2700000" algn="tl">
                    <a:srgbClr val="000000">
                      <a:alpha val="43137"/>
                    </a:srgbClr>
                  </a:outerShdw>
                </a:effectLst>
              </a:rPr>
              <a:t>2018/11 Sayılı Genelgeye Göre </a:t>
            </a:r>
            <a:br>
              <a:rPr lang="tr-TR" sz="4900" b="1" dirty="0" smtClean="0">
                <a:solidFill>
                  <a:schemeClr val="accent1">
                    <a:lumMod val="75000"/>
                  </a:schemeClr>
                </a:solidFill>
                <a:effectLst>
                  <a:outerShdw blurRad="38100" dist="38100" dir="2700000" algn="tl">
                    <a:srgbClr val="000000">
                      <a:alpha val="43137"/>
                    </a:srgbClr>
                  </a:outerShdw>
                </a:effectLst>
              </a:rPr>
            </a:br>
            <a:r>
              <a:rPr lang="tr-TR" sz="4900" b="1" dirty="0" smtClean="0">
                <a:solidFill>
                  <a:schemeClr val="accent1">
                    <a:lumMod val="75000"/>
                  </a:schemeClr>
                </a:solidFill>
                <a:effectLst>
                  <a:outerShdw blurRad="38100" dist="38100" dir="2700000" algn="tl">
                    <a:srgbClr val="000000">
                      <a:alpha val="43137"/>
                    </a:srgbClr>
                  </a:outerShdw>
                </a:effectLst>
              </a:rPr>
              <a:t>Otomatik </a:t>
            </a:r>
            <a:r>
              <a:rPr lang="tr-TR" sz="4900" b="1" dirty="0">
                <a:solidFill>
                  <a:schemeClr val="accent1">
                    <a:lumMod val="75000"/>
                  </a:schemeClr>
                </a:solidFill>
                <a:effectLst>
                  <a:outerShdw blurRad="38100" dist="38100" dir="2700000" algn="tl">
                    <a:srgbClr val="000000">
                      <a:alpha val="43137"/>
                    </a:srgbClr>
                  </a:outerShdw>
                </a:effectLst>
              </a:rPr>
              <a:t>SGK İşyeri </a:t>
            </a:r>
            <a:r>
              <a:rPr lang="tr-TR" sz="4900" b="1" dirty="0" smtClean="0">
                <a:solidFill>
                  <a:schemeClr val="accent1">
                    <a:lumMod val="75000"/>
                  </a:schemeClr>
                </a:solidFill>
                <a:effectLst>
                  <a:outerShdw blurRad="38100" dist="38100" dir="2700000" algn="tl">
                    <a:srgbClr val="000000">
                      <a:alpha val="43137"/>
                    </a:srgbClr>
                  </a:outerShdw>
                </a:effectLst>
              </a:rPr>
              <a:t>Tescili </a:t>
            </a:r>
            <a:br>
              <a:rPr lang="tr-TR" sz="4900" b="1" dirty="0" smtClean="0">
                <a:solidFill>
                  <a:schemeClr val="accent1">
                    <a:lumMod val="75000"/>
                  </a:schemeClr>
                </a:solidFill>
                <a:effectLst>
                  <a:outerShdw blurRad="38100" dist="38100" dir="2700000" algn="tl">
                    <a:srgbClr val="000000">
                      <a:alpha val="43137"/>
                    </a:srgbClr>
                  </a:outerShdw>
                </a:effectLst>
              </a:rPr>
            </a:br>
            <a:r>
              <a:rPr lang="tr-TR" sz="3600" b="1" dirty="0" smtClean="0">
                <a:solidFill>
                  <a:schemeClr val="accent1">
                    <a:lumMod val="75000"/>
                  </a:schemeClr>
                </a:solidFill>
                <a:effectLst>
                  <a:outerShdw blurRad="38100" dist="38100" dir="2700000" algn="tl">
                    <a:srgbClr val="000000">
                      <a:alpha val="43137"/>
                    </a:srgbClr>
                  </a:outerShdw>
                </a:effectLst>
              </a:rPr>
              <a:t>(Şirket Kuruluşunda)</a:t>
            </a:r>
            <a:endParaRPr lang="tr-TR" sz="3600" b="1" dirty="0">
              <a:solidFill>
                <a:schemeClr val="accent1">
                  <a:lumMod val="75000"/>
                </a:schemeClr>
              </a:solidFill>
              <a:effectLst>
                <a:outerShdw blurRad="38100" dist="38100" dir="2700000" algn="tl">
                  <a:srgbClr val="000000">
                    <a:alpha val="43137"/>
                  </a:srgbClr>
                </a:outerShdw>
              </a:effectLst>
            </a:endParaRPr>
          </a:p>
        </p:txBody>
      </p:sp>
      <p:sp>
        <p:nvSpPr>
          <p:cNvPr id="3" name="Metin Yer Tutucusu 2"/>
          <p:cNvSpPr>
            <a:spLocks noGrp="1"/>
          </p:cNvSpPr>
          <p:nvPr>
            <p:ph type="body" idx="1"/>
          </p:nvPr>
        </p:nvSpPr>
        <p:spPr>
          <a:xfrm>
            <a:off x="1477819" y="1717964"/>
            <a:ext cx="10483272" cy="5070763"/>
          </a:xfrm>
        </p:spPr>
        <p:txBody>
          <a:bodyPr>
            <a:normAutofit lnSpcReduction="10000"/>
          </a:bodyPr>
          <a:lstStyle/>
          <a:p>
            <a:r>
              <a:rPr lang="tr-TR" dirty="0" err="1" smtClean="0"/>
              <a:t>SGK’nın</a:t>
            </a:r>
            <a:r>
              <a:rPr lang="tr-TR" dirty="0" smtClean="0"/>
              <a:t> 21.03.2018 tarihinde yayınladığı </a:t>
            </a:r>
            <a:r>
              <a:rPr lang="tr-TR" dirty="0"/>
              <a:t>2018/11 Sayılı Genelgesi’nde otomatik işyeri tescilinin detaylarına yer </a:t>
            </a:r>
            <a:r>
              <a:rPr lang="tr-TR" dirty="0" smtClean="0"/>
              <a:t>verilmiştir.</a:t>
            </a:r>
          </a:p>
          <a:p>
            <a:r>
              <a:rPr lang="tr-TR" dirty="0" smtClean="0"/>
              <a:t> </a:t>
            </a:r>
            <a:r>
              <a:rPr lang="tr-TR" b="1" dirty="0"/>
              <a:t>Sigortalı</a:t>
            </a:r>
            <a:r>
              <a:rPr lang="tr-TR" dirty="0"/>
              <a:t> </a:t>
            </a:r>
            <a:r>
              <a:rPr lang="tr-TR" b="1" dirty="0"/>
              <a:t>çalıştırılmasa dahi </a:t>
            </a:r>
            <a:r>
              <a:rPr lang="tr-TR" dirty="0"/>
              <a:t>ticaret sicil müdürlüklerince tescil edilen şirket kuruluşlarına istinaden işyeri tescili otomatik olarak yapılacak. Ticaret sicil müdürlüklerince tescil edilen şirketlerin otomatik olarak işyeri tescilinin yapılabilmesi için şirket kuruluşu başvurularında şirket kuruluş dilekçesi ve bildirim formu ile birlikte; işyeri bildirgesi eki belgeler, ıslak imzalı e-Sigorta sözleşmesi, bildirge kullanıcı vekâletnamesinin aslının veya noter onaylı suretinin ya da ilgili idarelerce onaylı suretinin verilmesi </a:t>
            </a:r>
            <a:r>
              <a:rPr lang="tr-TR" dirty="0" smtClean="0"/>
              <a:t>gerekmektedir.</a:t>
            </a:r>
          </a:p>
          <a:p>
            <a:r>
              <a:rPr lang="tr-TR" dirty="0"/>
              <a:t>Ticaret sicil müdürlükleri tarafından bu bilgiler </a:t>
            </a:r>
            <a:r>
              <a:rPr lang="tr-TR" dirty="0" err="1"/>
              <a:t>SGK’na</a:t>
            </a:r>
            <a:r>
              <a:rPr lang="tr-TR" dirty="0"/>
              <a:t> online olarak </a:t>
            </a:r>
            <a:r>
              <a:rPr lang="tr-TR" dirty="0" smtClean="0"/>
              <a:t>aktarılacak </a:t>
            </a:r>
            <a:r>
              <a:rPr lang="tr-TR" dirty="0"/>
              <a:t>İşveren </a:t>
            </a:r>
            <a:r>
              <a:rPr lang="tr-TR" dirty="0" err="1"/>
              <a:t>SGK’ya</a:t>
            </a:r>
            <a:r>
              <a:rPr lang="tr-TR" dirty="0"/>
              <a:t> müracaat etmeden e-Sigorta işlemlerini yapabilecektir. </a:t>
            </a:r>
          </a:p>
        </p:txBody>
      </p:sp>
    </p:spTree>
    <p:extLst>
      <p:ext uri="{BB962C8B-B14F-4D97-AF65-F5344CB8AC3E}">
        <p14:creationId xmlns:p14="http://schemas.microsoft.com/office/powerpoint/2010/main" val="3507897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9416" y="196273"/>
            <a:ext cx="10464802" cy="1817254"/>
          </a:xfrm>
        </p:spPr>
        <p:txBody>
          <a:bodyPr>
            <a:normAutofit fontScale="90000"/>
          </a:bodyPr>
          <a:lstStyle/>
          <a:p>
            <a:r>
              <a:rPr lang="tr-TR" sz="4900" b="1" dirty="0" smtClean="0">
                <a:solidFill>
                  <a:schemeClr val="accent1">
                    <a:lumMod val="75000"/>
                  </a:schemeClr>
                </a:solidFill>
                <a:effectLst>
                  <a:outerShdw blurRad="38100" dist="38100" dir="2700000" algn="tl">
                    <a:srgbClr val="000000">
                      <a:alpha val="43137"/>
                    </a:srgbClr>
                  </a:outerShdw>
                </a:effectLst>
              </a:rPr>
              <a:t>2018/11 Sayılı Genelgeye Göre </a:t>
            </a:r>
            <a:br>
              <a:rPr lang="tr-TR" sz="4900" b="1" dirty="0" smtClean="0">
                <a:solidFill>
                  <a:schemeClr val="accent1">
                    <a:lumMod val="75000"/>
                  </a:schemeClr>
                </a:solidFill>
                <a:effectLst>
                  <a:outerShdw blurRad="38100" dist="38100" dir="2700000" algn="tl">
                    <a:srgbClr val="000000">
                      <a:alpha val="43137"/>
                    </a:srgbClr>
                  </a:outerShdw>
                </a:effectLst>
              </a:rPr>
            </a:br>
            <a:r>
              <a:rPr lang="tr-TR" sz="4900" b="1" dirty="0" smtClean="0">
                <a:solidFill>
                  <a:schemeClr val="accent1">
                    <a:lumMod val="75000"/>
                  </a:schemeClr>
                </a:solidFill>
                <a:effectLst>
                  <a:outerShdw blurRad="38100" dist="38100" dir="2700000" algn="tl">
                    <a:srgbClr val="000000">
                      <a:alpha val="43137"/>
                    </a:srgbClr>
                  </a:outerShdw>
                </a:effectLst>
              </a:rPr>
              <a:t>Otomatik </a:t>
            </a:r>
            <a:r>
              <a:rPr lang="tr-TR" sz="4900" b="1" dirty="0">
                <a:solidFill>
                  <a:schemeClr val="accent1">
                    <a:lumMod val="75000"/>
                  </a:schemeClr>
                </a:solidFill>
                <a:effectLst>
                  <a:outerShdw blurRad="38100" dist="38100" dir="2700000" algn="tl">
                    <a:srgbClr val="000000">
                      <a:alpha val="43137"/>
                    </a:srgbClr>
                  </a:outerShdw>
                </a:effectLst>
              </a:rPr>
              <a:t>SGK İşyeri </a:t>
            </a:r>
            <a:r>
              <a:rPr lang="tr-TR" sz="4900" b="1" dirty="0" smtClean="0">
                <a:solidFill>
                  <a:schemeClr val="accent1">
                    <a:lumMod val="75000"/>
                  </a:schemeClr>
                </a:solidFill>
                <a:effectLst>
                  <a:outerShdw blurRad="38100" dist="38100" dir="2700000" algn="tl">
                    <a:srgbClr val="000000">
                      <a:alpha val="43137"/>
                    </a:srgbClr>
                  </a:outerShdw>
                </a:effectLst>
              </a:rPr>
              <a:t>Tescili </a:t>
            </a:r>
            <a:br>
              <a:rPr lang="tr-TR" sz="4900" b="1" dirty="0" smtClean="0">
                <a:solidFill>
                  <a:schemeClr val="accent1">
                    <a:lumMod val="75000"/>
                  </a:schemeClr>
                </a:solidFill>
                <a:effectLst>
                  <a:outerShdw blurRad="38100" dist="38100" dir="2700000" algn="tl">
                    <a:srgbClr val="000000">
                      <a:alpha val="43137"/>
                    </a:srgbClr>
                  </a:outerShdw>
                </a:effectLst>
              </a:rPr>
            </a:br>
            <a:r>
              <a:rPr lang="tr-TR" sz="3600" b="1" dirty="0" smtClean="0">
                <a:solidFill>
                  <a:schemeClr val="accent1">
                    <a:lumMod val="75000"/>
                  </a:schemeClr>
                </a:solidFill>
                <a:effectLst>
                  <a:outerShdw blurRad="38100" dist="38100" dir="2700000" algn="tl">
                    <a:srgbClr val="000000">
                      <a:alpha val="43137"/>
                    </a:srgbClr>
                  </a:outerShdw>
                </a:effectLst>
              </a:rPr>
              <a:t>(Valilikler, Belediyeler Verilen Yapı Ruhsatlarına İstinaden)</a:t>
            </a:r>
            <a:endParaRPr lang="tr-TR" sz="3600" b="1" dirty="0">
              <a:solidFill>
                <a:schemeClr val="accent1">
                  <a:lumMod val="75000"/>
                </a:schemeClr>
              </a:solidFill>
              <a:effectLst>
                <a:outerShdw blurRad="38100" dist="38100" dir="2700000" algn="tl">
                  <a:srgbClr val="000000">
                    <a:alpha val="43137"/>
                  </a:srgbClr>
                </a:outerShdw>
              </a:effectLst>
            </a:endParaRPr>
          </a:p>
        </p:txBody>
      </p:sp>
      <p:sp>
        <p:nvSpPr>
          <p:cNvPr id="3" name="Metin Yer Tutucusu 2"/>
          <p:cNvSpPr>
            <a:spLocks noGrp="1"/>
          </p:cNvSpPr>
          <p:nvPr>
            <p:ph type="body" idx="1"/>
          </p:nvPr>
        </p:nvSpPr>
        <p:spPr>
          <a:xfrm>
            <a:off x="1477819" y="1717964"/>
            <a:ext cx="10483272" cy="5070763"/>
          </a:xfrm>
        </p:spPr>
        <p:txBody>
          <a:bodyPr>
            <a:normAutofit/>
          </a:bodyPr>
          <a:lstStyle/>
          <a:p>
            <a:r>
              <a:rPr lang="tr-TR" dirty="0" err="1"/>
              <a:t>SGK’ya</a:t>
            </a:r>
            <a:r>
              <a:rPr lang="tr-TR" dirty="0"/>
              <a:t> verilen yetki doğrultusunda, valilikler, </a:t>
            </a:r>
            <a:r>
              <a:rPr lang="tr-TR" dirty="0" smtClean="0"/>
              <a:t>belediyelerce </a:t>
            </a:r>
            <a:r>
              <a:rPr lang="tr-TR" dirty="0"/>
              <a:t>verilen yapı ruhsatlarına istinaden otomatik işyeri tescili </a:t>
            </a:r>
            <a:r>
              <a:rPr lang="tr-TR" dirty="0" smtClean="0"/>
              <a:t>yapılabilecektir. </a:t>
            </a:r>
            <a:r>
              <a:rPr lang="tr-TR" dirty="0"/>
              <a:t>Yapı ruhsatlarına istinaden otomatik işyeri tescili yapılabilmesi için yapı ruhsatı başvurularında; işyeri bildirgesi eki belgelerin, yapı ruhsatına ilişkin bildirim formunun, ıslak imzalı e-Sigorta sözleşmesinin, Bildirge kullanıcı vekaletnamesinin aslının veya noter onaylı suretinin ya da ilgili idarelerce onaylı suretinin verilmesi gerekecek.</a:t>
            </a:r>
          </a:p>
          <a:p>
            <a:r>
              <a:rPr lang="tr-TR" dirty="0"/>
              <a:t>Yapı ruhsatına ilişkin bildirim formunun ruhsat vermeye yetkili mercie verilmesi önemlidir.  Aksi halde otomatik işyeri tescili için zorunlu olan veriler </a:t>
            </a:r>
            <a:r>
              <a:rPr lang="tr-TR" dirty="0" err="1"/>
              <a:t>SGK’ya</a:t>
            </a:r>
            <a:r>
              <a:rPr lang="tr-TR" dirty="0"/>
              <a:t> aktarılmayacak. Bu durumda yapı ruhsatının verilme aşamasında otomatik işyeri tescili yapılamayacak</a:t>
            </a:r>
            <a:r>
              <a:rPr lang="tr-TR" dirty="0" smtClean="0"/>
              <a:t>.</a:t>
            </a:r>
            <a:endParaRPr lang="tr-TR" dirty="0"/>
          </a:p>
        </p:txBody>
      </p:sp>
    </p:spTree>
    <p:extLst>
      <p:ext uri="{BB962C8B-B14F-4D97-AF65-F5344CB8AC3E}">
        <p14:creationId xmlns:p14="http://schemas.microsoft.com/office/powerpoint/2010/main" val="1558860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2093" y="122381"/>
            <a:ext cx="10018713" cy="1752599"/>
          </a:xfrm>
        </p:spPr>
        <p:txBody>
          <a:bodyPr>
            <a:normAutofit fontScale="90000"/>
          </a:bodyPr>
          <a:lstStyle/>
          <a:p>
            <a:r>
              <a:rPr lang="tr-TR" b="1" dirty="0" smtClean="0">
                <a:solidFill>
                  <a:schemeClr val="accent1">
                    <a:lumMod val="75000"/>
                  </a:schemeClr>
                </a:solidFill>
              </a:rPr>
              <a:t>7099 Sayılı </a:t>
            </a:r>
            <a:r>
              <a:rPr lang="tr-TR" b="1" dirty="0">
                <a:solidFill>
                  <a:schemeClr val="accent1">
                    <a:lumMod val="75000"/>
                  </a:schemeClr>
                </a:solidFill>
                <a:effectLst>
                  <a:outerShdw blurRad="38100" dist="38100" dir="2700000" algn="tl">
                    <a:srgbClr val="000000">
                      <a:alpha val="43137"/>
                    </a:srgbClr>
                  </a:outerShdw>
                </a:effectLst>
              </a:rPr>
              <a:t>Yatırım Ortamının İyileştirilmesi </a:t>
            </a:r>
            <a:r>
              <a:rPr lang="tr-TR" b="1" dirty="0" smtClean="0">
                <a:solidFill>
                  <a:schemeClr val="accent1">
                    <a:lumMod val="75000"/>
                  </a:schemeClr>
                </a:solidFill>
                <a:effectLst>
                  <a:outerShdw blurRad="38100" dist="38100" dir="2700000" algn="tl">
                    <a:srgbClr val="000000">
                      <a:alpha val="43137"/>
                    </a:srgbClr>
                  </a:outerShdw>
                </a:effectLst>
              </a:rPr>
              <a:t>Kanununda Yer Alan Diğer Muhtelif Düzenlemeler</a:t>
            </a:r>
            <a:endParaRPr lang="tr-TR" dirty="0"/>
          </a:p>
        </p:txBody>
      </p:sp>
      <p:sp>
        <p:nvSpPr>
          <p:cNvPr id="3" name="Metin Yer Tutucusu 2"/>
          <p:cNvSpPr>
            <a:spLocks noGrp="1"/>
          </p:cNvSpPr>
          <p:nvPr>
            <p:ph type="body" idx="1"/>
          </p:nvPr>
        </p:nvSpPr>
        <p:spPr>
          <a:xfrm>
            <a:off x="1484310" y="1773382"/>
            <a:ext cx="10088854" cy="4839853"/>
          </a:xfrm>
        </p:spPr>
        <p:txBody>
          <a:bodyPr>
            <a:normAutofit fontScale="62500" lnSpcReduction="20000"/>
          </a:bodyPr>
          <a:lstStyle/>
          <a:p>
            <a:r>
              <a:rPr lang="tr-TR" sz="2600" b="1" dirty="0">
                <a:ln w="3175" cmpd="sng">
                  <a:noFill/>
                </a:ln>
                <a:solidFill>
                  <a:schemeClr val="accent1">
                    <a:lumMod val="75000"/>
                  </a:schemeClr>
                </a:solidFill>
                <a:effectLst>
                  <a:outerShdw blurRad="38100" dist="38100" dir="2700000" algn="tl">
                    <a:srgbClr val="000000">
                      <a:alpha val="43137"/>
                    </a:srgbClr>
                  </a:outerShdw>
                </a:effectLst>
                <a:latin typeface="+mj-lt"/>
                <a:ea typeface="+mj-ea"/>
                <a:cs typeface="+mj-cs"/>
              </a:rPr>
              <a:t> Dış ticaret işlemlerine ilişkin çeşitli maliyetlerin düşürülmesi</a:t>
            </a:r>
          </a:p>
          <a:p>
            <a:r>
              <a:rPr lang="tr-TR" dirty="0"/>
              <a:t>Bu Kanun’un 12 </a:t>
            </a:r>
            <a:r>
              <a:rPr lang="tr-TR" dirty="0" err="1"/>
              <a:t>nci</a:t>
            </a:r>
            <a:r>
              <a:rPr lang="tr-TR" dirty="0"/>
              <a:t> maddesiyle, 4458 sayılı Gümrük Kanunu’nun </a:t>
            </a:r>
            <a:r>
              <a:rPr lang="tr-TR" b="1" dirty="0"/>
              <a:t>İşletmelerin Yükümlülükleri</a:t>
            </a:r>
            <a:r>
              <a:rPr lang="tr-TR" dirty="0"/>
              <a:t> başlıklı 218 inci maddesine eklenen fıkra ile gümrük işlemleri çerçevesinde alınan tahmil, </a:t>
            </a:r>
            <a:r>
              <a:rPr lang="tr-TR" b="1" dirty="0">
                <a:solidFill>
                  <a:srgbClr val="FF0000"/>
                </a:solidFill>
              </a:rPr>
              <a:t>tahliye, ardiye, saha içi taşıma ücretleri ve benzeri masraflar için </a:t>
            </a:r>
            <a:r>
              <a:rPr lang="tr-TR" b="1" u="sng" dirty="0">
                <a:solidFill>
                  <a:srgbClr val="FF0000"/>
                </a:solidFill>
              </a:rPr>
              <a:t>azami sınır </a:t>
            </a:r>
            <a:r>
              <a:rPr lang="tr-TR" b="1" dirty="0">
                <a:solidFill>
                  <a:srgbClr val="FF0000"/>
                </a:solidFill>
              </a:rPr>
              <a:t>uygulamasına </a:t>
            </a:r>
            <a:r>
              <a:rPr lang="tr-TR" b="1" dirty="0" smtClean="0">
                <a:solidFill>
                  <a:srgbClr val="FF0000"/>
                </a:solidFill>
              </a:rPr>
              <a:t>geçilmektedir</a:t>
            </a:r>
            <a:endParaRPr lang="tr-TR" b="1" dirty="0">
              <a:solidFill>
                <a:srgbClr val="FF0000"/>
              </a:solidFill>
            </a:endParaRPr>
          </a:p>
          <a:p>
            <a:r>
              <a:rPr lang="tr-TR" b="1" dirty="0" smtClean="0"/>
              <a:t> </a:t>
            </a:r>
            <a:r>
              <a:rPr lang="tr-TR" sz="2600" b="1" dirty="0">
                <a:ln w="3175" cmpd="sng">
                  <a:noFill/>
                </a:ln>
                <a:solidFill>
                  <a:schemeClr val="accent1">
                    <a:lumMod val="75000"/>
                  </a:schemeClr>
                </a:solidFill>
                <a:effectLst>
                  <a:outerShdw blurRad="38100" dist="38100" dir="2700000" algn="tl">
                    <a:srgbClr val="000000">
                      <a:alpha val="43137"/>
                    </a:srgbClr>
                  </a:outerShdw>
                </a:effectLst>
                <a:latin typeface="+mj-lt"/>
                <a:ea typeface="+mj-ea"/>
                <a:cs typeface="+mj-cs"/>
              </a:rPr>
              <a:t>KOBİ’lerin finansmana erişiminin kolaylaştırılması</a:t>
            </a:r>
          </a:p>
          <a:p>
            <a:r>
              <a:rPr lang="tr-TR" dirty="0"/>
              <a:t>Bu Kanun’un 28 inci maddesiyle, 6750 sayılı Kanun’un “</a:t>
            </a:r>
            <a:r>
              <a:rPr lang="tr-TR" b="1" dirty="0"/>
              <a:t>Üzerinde rehin hakkı kurulabilecek taşınır varlıklar”</a:t>
            </a:r>
            <a:r>
              <a:rPr lang="tr-TR" dirty="0"/>
              <a:t> başlıklı 5 inci maddesinin birinci fıkrasına eklenen bent ile KOBİ’lerin finansmana daha kolay erişebilmesi amacıyla, KOBİ’lerin sahip oldukları her türlü taşınır varlığın </a:t>
            </a:r>
            <a:r>
              <a:rPr lang="tr-TR" dirty="0" err="1"/>
              <a:t>rehnine</a:t>
            </a:r>
            <a:r>
              <a:rPr lang="tr-TR" dirty="0"/>
              <a:t> imkân sağlanmıştır. </a:t>
            </a:r>
          </a:p>
          <a:p>
            <a:r>
              <a:rPr lang="tr-TR" dirty="0" smtClean="0"/>
              <a:t>Öte </a:t>
            </a:r>
            <a:r>
              <a:rPr lang="tr-TR" dirty="0"/>
              <a:t>yandan, bu Kanun’un 29 uncu maddesiyle, 6750 sayılı Kanun’un 7 </a:t>
            </a:r>
            <a:r>
              <a:rPr lang="tr-TR" dirty="0" err="1"/>
              <a:t>nci</a:t>
            </a:r>
            <a:r>
              <a:rPr lang="tr-TR" dirty="0"/>
              <a:t> maddesi başlığı ile birlikte değiştirilerek; </a:t>
            </a:r>
            <a:r>
              <a:rPr lang="tr-TR" dirty="0" err="1"/>
              <a:t>rehnedilen</a:t>
            </a:r>
            <a:r>
              <a:rPr lang="tr-TR" dirty="0"/>
              <a:t> taşınır varlık kapsamına herhangi bir işleme gerek kalmaksızın faiz, sigorta gibi hukuki getiriler ile taşınır varlığın doğal ürünü veya ikamesi olan yeni taşınır varlığın sicile otomatik olarak kaydolması hususu açık şekilde düzenlenmiştir. </a:t>
            </a:r>
            <a:endParaRPr lang="tr-TR" dirty="0" smtClean="0"/>
          </a:p>
          <a:p>
            <a:r>
              <a:rPr lang="tr-TR" b="1" dirty="0" smtClean="0"/>
              <a:t>Şirketlerde</a:t>
            </a:r>
            <a:r>
              <a:rPr lang="tr-TR" b="1" dirty="0"/>
              <a:t>, organ temsilcisi, bağımsız temsilci ve kurumsal temsilciye ilişkin maddelerin yürürlükten kaldırılması</a:t>
            </a:r>
            <a:endParaRPr lang="tr-TR" dirty="0"/>
          </a:p>
          <a:p>
            <a:r>
              <a:rPr lang="tr-TR" dirty="0" smtClean="0"/>
              <a:t>6102 </a:t>
            </a:r>
            <a:r>
              <a:rPr lang="tr-TR" dirty="0"/>
              <a:t>sayılı Kanunun 428 inci maddesinde şirketlerde, organ temsilcisi, bağımsız temsilci ve kurumsal temsilciye ilişkin esaslar </a:t>
            </a:r>
            <a:r>
              <a:rPr lang="tr-TR" dirty="0" smtClean="0"/>
              <a:t>düzenlenmektedir. Bu </a:t>
            </a:r>
            <a:r>
              <a:rPr lang="tr-TR" dirty="0"/>
              <a:t>Kanun’un 23 üncü maddesiyle 6102 sayılı Türk Ticaret Kanunu’nun </a:t>
            </a:r>
            <a:r>
              <a:rPr lang="tr-TR" dirty="0" smtClean="0"/>
              <a:t> </a:t>
            </a:r>
            <a:r>
              <a:rPr lang="tr-TR" b="1" dirty="0" smtClean="0"/>
              <a:t>Organın </a:t>
            </a:r>
            <a:r>
              <a:rPr lang="tr-TR" b="1" dirty="0"/>
              <a:t>temsilcisi, bağımsız temsilci ve kurumsal temsilci</a:t>
            </a:r>
            <a:r>
              <a:rPr lang="tr-TR" dirty="0"/>
              <a:t> başlıklı 428 inci, </a:t>
            </a:r>
            <a:r>
              <a:rPr lang="tr-TR" dirty="0" smtClean="0"/>
              <a:t> </a:t>
            </a:r>
            <a:r>
              <a:rPr lang="tr-TR" b="1" dirty="0" smtClean="0"/>
              <a:t>Bildirge</a:t>
            </a:r>
            <a:r>
              <a:rPr lang="tr-TR" dirty="0" smtClean="0"/>
              <a:t> </a:t>
            </a:r>
            <a:r>
              <a:rPr lang="tr-TR" dirty="0"/>
              <a:t>başlıklı 430 uncu ve </a:t>
            </a:r>
            <a:r>
              <a:rPr lang="tr-TR" dirty="0" smtClean="0"/>
              <a:t> </a:t>
            </a:r>
            <a:r>
              <a:rPr lang="tr-TR" b="1" dirty="0" smtClean="0"/>
              <a:t>Bildirim</a:t>
            </a:r>
            <a:r>
              <a:rPr lang="tr-TR" dirty="0" smtClean="0"/>
              <a:t> </a:t>
            </a:r>
            <a:r>
              <a:rPr lang="tr-TR" dirty="0"/>
              <a:t>başlıklı 431 inci </a:t>
            </a:r>
            <a:r>
              <a:rPr lang="tr-TR" dirty="0" smtClean="0"/>
              <a:t> maddeleri </a:t>
            </a:r>
            <a:r>
              <a:rPr lang="tr-TR" dirty="0"/>
              <a:t>yürürlükten kaldırılmıştır. </a:t>
            </a:r>
          </a:p>
          <a:p>
            <a:endParaRPr lang="tr-TR" dirty="0"/>
          </a:p>
        </p:txBody>
      </p:sp>
    </p:spTree>
    <p:extLst>
      <p:ext uri="{BB962C8B-B14F-4D97-AF65-F5344CB8AC3E}">
        <p14:creationId xmlns:p14="http://schemas.microsoft.com/office/powerpoint/2010/main" val="612674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2327" y="2880360"/>
            <a:ext cx="10018713" cy="1752599"/>
          </a:xfrm>
        </p:spPr>
        <p:txBody>
          <a:bodyPr>
            <a:normAutofit/>
          </a:bodyPr>
          <a:lstStyle/>
          <a:p>
            <a:r>
              <a:rPr lang="tr-TR" sz="6600" b="1" dirty="0">
                <a:solidFill>
                  <a:schemeClr val="accent1">
                    <a:lumMod val="75000"/>
                  </a:schemeClr>
                </a:solidFill>
                <a:effectLst>
                  <a:outerShdw blurRad="38100" dist="38100" dir="2700000" algn="tl">
                    <a:srgbClr val="000000">
                      <a:alpha val="43137"/>
                    </a:srgbClr>
                  </a:outerShdw>
                </a:effectLst>
              </a:rPr>
              <a:t>TEŞEKKÜRLER…</a:t>
            </a:r>
          </a:p>
        </p:txBody>
      </p:sp>
    </p:spTree>
    <p:extLst>
      <p:ext uri="{BB962C8B-B14F-4D97-AF65-F5344CB8AC3E}">
        <p14:creationId xmlns:p14="http://schemas.microsoft.com/office/powerpoint/2010/main" val="1371481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0"/>
            <a:ext cx="10018713" cy="1752599"/>
          </a:xfrm>
        </p:spPr>
        <p:txBody>
          <a:bodyPr>
            <a:normAutofit/>
          </a:bodyPr>
          <a:lstStyle/>
          <a:p>
            <a:pPr marR="0" rtl="0"/>
            <a:r>
              <a:rPr lang="tr-TR" sz="6000" b="1" dirty="0">
                <a:solidFill>
                  <a:schemeClr val="accent1">
                    <a:lumMod val="75000"/>
                  </a:schemeClr>
                </a:solidFill>
                <a:effectLst>
                  <a:outerShdw blurRad="38100" dist="38100" dir="2700000" algn="tl">
                    <a:srgbClr val="000000">
                      <a:alpha val="43137"/>
                    </a:srgbClr>
                  </a:outerShdw>
                </a:effectLst>
              </a:rPr>
              <a:t>Özet; </a:t>
            </a:r>
          </a:p>
        </p:txBody>
      </p:sp>
      <p:sp>
        <p:nvSpPr>
          <p:cNvPr id="3" name="Metin Yer Tutucusu 2"/>
          <p:cNvSpPr>
            <a:spLocks noGrp="1"/>
          </p:cNvSpPr>
          <p:nvPr>
            <p:ph type="body" idx="1"/>
          </p:nvPr>
        </p:nvSpPr>
        <p:spPr>
          <a:xfrm>
            <a:off x="1604383" y="1541919"/>
            <a:ext cx="10018714" cy="4470953"/>
          </a:xfrm>
        </p:spPr>
        <p:txBody>
          <a:bodyPr>
            <a:normAutofit fontScale="92500"/>
          </a:bodyPr>
          <a:lstStyle/>
          <a:p>
            <a:r>
              <a:rPr lang="tr-TR" dirty="0"/>
              <a:t>10 Mart 2018 tarihli ve 30356 sayılı Resmi </a:t>
            </a:r>
            <a:r>
              <a:rPr lang="tr-TR" dirty="0" err="1"/>
              <a:t>Gazete’de</a:t>
            </a:r>
            <a:r>
              <a:rPr lang="tr-TR" dirty="0"/>
              <a:t> </a:t>
            </a:r>
            <a:r>
              <a:rPr lang="tr-TR" dirty="0" smtClean="0"/>
              <a:t>yayımlanmıştır.</a:t>
            </a:r>
            <a:endParaRPr lang="tr-TR" dirty="0"/>
          </a:p>
          <a:p>
            <a:r>
              <a:rPr lang="tr-TR" b="1" dirty="0" smtClean="0"/>
              <a:t>Şirket </a:t>
            </a:r>
            <a:r>
              <a:rPr lang="tr-TR" b="1" dirty="0"/>
              <a:t>kuruluşu işlemlerindeki maliyet ve sürenin azaltılması,</a:t>
            </a:r>
          </a:p>
          <a:p>
            <a:r>
              <a:rPr lang="tr-TR" dirty="0"/>
              <a:t>Belediyeler tarafından sağlanan yapı izin süreçlerinin iyileştirilmesi,</a:t>
            </a:r>
          </a:p>
          <a:p>
            <a:r>
              <a:rPr lang="tr-TR" dirty="0"/>
              <a:t>Dış ticaret işlemlerine ilişkin çeşitli maliyetlerin düşürülmesi,</a:t>
            </a:r>
          </a:p>
          <a:p>
            <a:r>
              <a:rPr lang="tr-TR" dirty="0"/>
              <a:t>Tapu kaydı işlemlerinin hızlandırılması,</a:t>
            </a:r>
          </a:p>
          <a:p>
            <a:r>
              <a:rPr lang="tr-TR" dirty="0"/>
              <a:t>Telekomünikasyon altyapı izinleri gibi altyapı izin süreçlerinin kolaylaştırılması,</a:t>
            </a:r>
          </a:p>
          <a:p>
            <a:r>
              <a:rPr lang="tr-TR" dirty="0"/>
              <a:t>Ticari faaliyet işlemlerinin kolaylaştırılması,</a:t>
            </a:r>
          </a:p>
          <a:p>
            <a:r>
              <a:rPr lang="tr-TR" dirty="0"/>
              <a:t>KOBİ’lerin finansmana erişiminin </a:t>
            </a:r>
            <a:r>
              <a:rPr lang="tr-TR" dirty="0" smtClean="0"/>
              <a:t>kolaylaştırılması, </a:t>
            </a:r>
          </a:p>
          <a:p>
            <a:r>
              <a:rPr lang="tr-TR" dirty="0" smtClean="0"/>
              <a:t>amacıyla </a:t>
            </a:r>
            <a:r>
              <a:rPr lang="tr-TR" dirty="0"/>
              <a:t>aşağıdaki kanunlarda değişiklikler yapılmıştır.</a:t>
            </a:r>
          </a:p>
        </p:txBody>
      </p:sp>
    </p:spTree>
    <p:extLst>
      <p:ext uri="{BB962C8B-B14F-4D97-AF65-F5344CB8AC3E}">
        <p14:creationId xmlns:p14="http://schemas.microsoft.com/office/powerpoint/2010/main" val="77847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9202" y="254479"/>
            <a:ext cx="10018713" cy="1752599"/>
          </a:xfrm>
        </p:spPr>
        <p:txBody>
          <a:bodyPr>
            <a:noAutofit/>
          </a:bodyPr>
          <a:lstStyle/>
          <a:p>
            <a:r>
              <a:rPr lang="tr-TR" sz="3600" b="1" dirty="0">
                <a:solidFill>
                  <a:schemeClr val="accent1">
                    <a:lumMod val="75000"/>
                  </a:schemeClr>
                </a:solidFill>
                <a:effectLst>
                  <a:outerShdw blurRad="38100" dist="38100" dir="2700000" algn="tl">
                    <a:srgbClr val="000000">
                      <a:alpha val="43137"/>
                    </a:srgbClr>
                  </a:outerShdw>
                </a:effectLst>
              </a:rPr>
              <a:t>7099 Sayılı Kanunla Değişiklik Yapılan </a:t>
            </a:r>
            <a:br>
              <a:rPr lang="tr-TR" sz="3600" b="1" dirty="0">
                <a:solidFill>
                  <a:schemeClr val="accent1">
                    <a:lumMod val="75000"/>
                  </a:schemeClr>
                </a:solidFill>
                <a:effectLst>
                  <a:outerShdw blurRad="38100" dist="38100" dir="2700000" algn="tl">
                    <a:srgbClr val="000000">
                      <a:alpha val="43137"/>
                    </a:srgbClr>
                  </a:outerShdw>
                </a:effectLst>
              </a:rPr>
            </a:br>
            <a:r>
              <a:rPr lang="tr-TR" sz="3600" b="1" dirty="0" smtClean="0">
                <a:solidFill>
                  <a:schemeClr val="accent1">
                    <a:lumMod val="75000"/>
                  </a:schemeClr>
                </a:solidFill>
                <a:effectLst>
                  <a:outerShdw blurRad="38100" dist="38100" dir="2700000" algn="tl">
                    <a:srgbClr val="000000">
                      <a:alpha val="43137"/>
                    </a:srgbClr>
                  </a:outerShdw>
                </a:effectLst>
              </a:rPr>
              <a:t>Kanunlar </a:t>
            </a:r>
            <a:r>
              <a:rPr lang="tr-TR" sz="3600" b="1" dirty="0">
                <a:solidFill>
                  <a:schemeClr val="accent1">
                    <a:lumMod val="75000"/>
                  </a:schemeClr>
                </a:solidFill>
                <a:effectLst>
                  <a:outerShdw blurRad="38100" dist="38100" dir="2700000" algn="tl">
                    <a:srgbClr val="000000">
                      <a:alpha val="43137"/>
                    </a:srgbClr>
                  </a:outerShdw>
                </a:effectLst>
              </a:rPr>
              <a:t>Aşağıdaki Gibidir;</a:t>
            </a:r>
            <a:endParaRPr lang="tr-TR" sz="6000" b="1" dirty="0">
              <a:solidFill>
                <a:schemeClr val="accent1">
                  <a:lumMod val="75000"/>
                </a:schemeClr>
              </a:solidFill>
              <a:effectLst>
                <a:outerShdw blurRad="38100" dist="38100" dir="2700000" algn="tl">
                  <a:srgbClr val="000000">
                    <a:alpha val="43137"/>
                  </a:srgbClr>
                </a:outerShdw>
              </a:effectLst>
            </a:endParaRPr>
          </a:p>
        </p:txBody>
      </p:sp>
      <p:sp>
        <p:nvSpPr>
          <p:cNvPr id="3" name="Metin Yer Tutucusu 2"/>
          <p:cNvSpPr>
            <a:spLocks noGrp="1"/>
          </p:cNvSpPr>
          <p:nvPr>
            <p:ph type="body" idx="1"/>
          </p:nvPr>
        </p:nvSpPr>
        <p:spPr>
          <a:xfrm>
            <a:off x="1484311" y="1828800"/>
            <a:ext cx="9839471" cy="4283948"/>
          </a:xfrm>
        </p:spPr>
        <p:txBody>
          <a:bodyPr numCol="2">
            <a:noAutofit/>
          </a:bodyPr>
          <a:lstStyle/>
          <a:p>
            <a:r>
              <a:rPr lang="tr-TR" sz="1800" dirty="0"/>
              <a:t>2644 sayılı Tapu Kanunu,</a:t>
            </a:r>
            <a:endParaRPr lang="tr-TR" sz="600" dirty="0"/>
          </a:p>
          <a:p>
            <a:r>
              <a:rPr lang="tr-TR" sz="1800" dirty="0"/>
              <a:t>213 sayılı </a:t>
            </a:r>
            <a:r>
              <a:rPr lang="tr-TR" sz="1800" dirty="0" smtClean="0"/>
              <a:t>Vergi Usul </a:t>
            </a:r>
            <a:r>
              <a:rPr lang="tr-TR" sz="1800" dirty="0"/>
              <a:t>Kanunu,</a:t>
            </a:r>
            <a:endParaRPr lang="tr-TR" sz="600" dirty="0"/>
          </a:p>
          <a:p>
            <a:r>
              <a:rPr lang="tr-TR" sz="1800" dirty="0"/>
              <a:t>492 sayılı Harçlar Kanunu,</a:t>
            </a:r>
            <a:endParaRPr lang="tr-TR" sz="600" dirty="0"/>
          </a:p>
          <a:p>
            <a:r>
              <a:rPr lang="tr-TR" sz="1800" dirty="0"/>
              <a:t>634 sayılı Kat Mülkiyeti Kanunu,</a:t>
            </a:r>
            <a:endParaRPr lang="tr-TR" sz="600" dirty="0"/>
          </a:p>
          <a:p>
            <a:r>
              <a:rPr lang="tr-TR" sz="1800" dirty="0"/>
              <a:t>1163 sayılı Kooperatifler Kanunu,</a:t>
            </a:r>
            <a:endParaRPr lang="tr-TR" sz="600" dirty="0"/>
          </a:p>
          <a:p>
            <a:r>
              <a:rPr lang="tr-TR" sz="1800" dirty="0"/>
              <a:t>2464 sayılı Belediye Gelirleri Kanunu,</a:t>
            </a:r>
            <a:endParaRPr lang="tr-TR" sz="600" dirty="0"/>
          </a:p>
          <a:p>
            <a:r>
              <a:rPr lang="tr-TR" sz="1800" dirty="0"/>
              <a:t>4342 sayılı Mera Kanunu,</a:t>
            </a:r>
            <a:endParaRPr lang="tr-TR" sz="600" dirty="0"/>
          </a:p>
          <a:p>
            <a:r>
              <a:rPr lang="tr-TR" sz="1800" dirty="0"/>
              <a:t>4458 sayılı Gümrük Kanunu,</a:t>
            </a:r>
            <a:endParaRPr lang="tr-TR" sz="600" dirty="0"/>
          </a:p>
          <a:p>
            <a:r>
              <a:rPr lang="tr-TR" sz="1800" dirty="0"/>
              <a:t>4708 sayılı Yapı Denetimi Hakkında Kanun,</a:t>
            </a:r>
            <a:endParaRPr lang="tr-TR" sz="600" dirty="0"/>
          </a:p>
          <a:p>
            <a:r>
              <a:rPr lang="tr-TR" sz="1800" dirty="0"/>
              <a:t>5393 sayılı Belediye Kanunu,</a:t>
            </a:r>
            <a:endParaRPr lang="tr-TR" sz="600" dirty="0"/>
          </a:p>
          <a:p>
            <a:r>
              <a:rPr lang="tr-TR" sz="1800" dirty="0"/>
              <a:t>5510 sayılı Sosyal Sigortalar ve Genel Sağlık Sigortası Kanunu,</a:t>
            </a:r>
            <a:endParaRPr lang="tr-TR" sz="600" dirty="0"/>
          </a:p>
          <a:p>
            <a:r>
              <a:rPr lang="tr-TR" sz="1800" dirty="0"/>
              <a:t>6083 sayılı Tapu ve Kadastro Genel Müdürlüğü Teşkilat ve Görevleri Hakkında Kanun,</a:t>
            </a:r>
            <a:endParaRPr lang="tr-TR" sz="600" dirty="0"/>
          </a:p>
          <a:p>
            <a:r>
              <a:rPr lang="tr-TR" sz="1800" dirty="0"/>
              <a:t>6102 sayılı Türk Ticaret Kanunu,</a:t>
            </a:r>
            <a:endParaRPr lang="tr-TR" sz="600" dirty="0"/>
          </a:p>
          <a:p>
            <a:r>
              <a:rPr lang="tr-TR" sz="1800" dirty="0"/>
              <a:t>6750 sayılı Ticari İşlemlerde Taşınır </a:t>
            </a:r>
            <a:r>
              <a:rPr lang="tr-TR" sz="1800" dirty="0" err="1"/>
              <a:t>Rehni</a:t>
            </a:r>
            <a:r>
              <a:rPr lang="tr-TR" sz="1800" dirty="0"/>
              <a:t> Kanunu.</a:t>
            </a:r>
            <a:endParaRPr lang="tr-TR" sz="600" dirty="0"/>
          </a:p>
          <a:p>
            <a:endParaRPr lang="tr-TR" sz="100" dirty="0"/>
          </a:p>
        </p:txBody>
      </p:sp>
    </p:spTree>
    <p:extLst>
      <p:ext uri="{BB962C8B-B14F-4D97-AF65-F5344CB8AC3E}">
        <p14:creationId xmlns:p14="http://schemas.microsoft.com/office/powerpoint/2010/main" val="1706766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9202" y="254479"/>
            <a:ext cx="10018713" cy="1752599"/>
          </a:xfrm>
        </p:spPr>
        <p:txBody>
          <a:bodyPr>
            <a:noAutofit/>
          </a:bodyPr>
          <a:lstStyle/>
          <a:p>
            <a:r>
              <a:rPr lang="tr-TR" sz="3600" b="1" dirty="0" smtClean="0">
                <a:solidFill>
                  <a:schemeClr val="accent1">
                    <a:lumMod val="75000"/>
                  </a:schemeClr>
                </a:solidFill>
                <a:effectLst>
                  <a:outerShdw blurRad="38100" dist="38100" dir="2700000" algn="tl">
                    <a:srgbClr val="000000">
                      <a:alpha val="43137"/>
                    </a:srgbClr>
                  </a:outerShdw>
                </a:effectLst>
              </a:rPr>
              <a:t>Şirket ANA Sözleşmeleri ile İmza Beyannameleri Ticaret Sicil Memurluğunca </a:t>
            </a:r>
            <a:br>
              <a:rPr lang="tr-TR" sz="3600" b="1" dirty="0" smtClean="0">
                <a:solidFill>
                  <a:schemeClr val="accent1">
                    <a:lumMod val="75000"/>
                  </a:schemeClr>
                </a:solidFill>
                <a:effectLst>
                  <a:outerShdw blurRad="38100" dist="38100" dir="2700000" algn="tl">
                    <a:srgbClr val="000000">
                      <a:alpha val="43137"/>
                    </a:srgbClr>
                  </a:outerShdw>
                </a:effectLst>
              </a:rPr>
            </a:br>
            <a:r>
              <a:rPr lang="tr-TR" sz="3600" b="1" dirty="0" smtClean="0">
                <a:solidFill>
                  <a:schemeClr val="accent1">
                    <a:lumMod val="75000"/>
                  </a:schemeClr>
                </a:solidFill>
                <a:effectLst>
                  <a:outerShdw blurRad="38100" dist="38100" dir="2700000" algn="tl">
                    <a:srgbClr val="000000">
                      <a:alpha val="43137"/>
                    </a:srgbClr>
                  </a:outerShdw>
                </a:effectLst>
              </a:rPr>
              <a:t>Tasdik Edilecek (Notere Gerek Yok)</a:t>
            </a:r>
            <a:endParaRPr lang="tr-TR" sz="6000" b="1" dirty="0">
              <a:solidFill>
                <a:schemeClr val="accent1">
                  <a:lumMod val="75000"/>
                </a:schemeClr>
              </a:solidFill>
              <a:effectLst>
                <a:outerShdw blurRad="38100" dist="38100" dir="2700000" algn="tl">
                  <a:srgbClr val="000000">
                    <a:alpha val="43137"/>
                  </a:srgbClr>
                </a:outerShdw>
              </a:effectLst>
            </a:endParaRPr>
          </a:p>
        </p:txBody>
      </p:sp>
      <p:sp>
        <p:nvSpPr>
          <p:cNvPr id="4" name="Metin Yer Tutucusu 3"/>
          <p:cNvSpPr>
            <a:spLocks noGrp="1"/>
          </p:cNvSpPr>
          <p:nvPr>
            <p:ph type="body" idx="1"/>
          </p:nvPr>
        </p:nvSpPr>
        <p:spPr>
          <a:xfrm>
            <a:off x="1484310" y="2487370"/>
            <a:ext cx="10208926" cy="4116630"/>
          </a:xfrm>
        </p:spPr>
        <p:txBody>
          <a:bodyPr>
            <a:normAutofit fontScale="92500" lnSpcReduction="20000"/>
          </a:bodyPr>
          <a:lstStyle/>
          <a:p>
            <a:endParaRPr lang="tr-TR" dirty="0"/>
          </a:p>
          <a:p>
            <a:r>
              <a:rPr lang="tr-TR" dirty="0" smtClean="0"/>
              <a:t>Türk </a:t>
            </a:r>
            <a:r>
              <a:rPr lang="tr-TR" dirty="0"/>
              <a:t>Ticaret Kanunu’nun 40’ncı maddesinde yapılan değişiklikle şirket kuruluş işlemlerinde verilecek imza beyanının herhangi bir ticaret sicili müdürlüğünde yetkilendirilmiş personelin huzurunda yazılı beyanda bulunmak suretiyle verilmesi </a:t>
            </a:r>
            <a:r>
              <a:rPr lang="tr-TR" dirty="0" smtClean="0"/>
              <a:t>sağlanmıştır.</a:t>
            </a:r>
            <a:endParaRPr lang="tr-TR" dirty="0"/>
          </a:p>
          <a:p>
            <a:r>
              <a:rPr lang="tr-TR" dirty="0" smtClean="0"/>
              <a:t>Limited </a:t>
            </a:r>
            <a:r>
              <a:rPr lang="tr-TR" dirty="0"/>
              <a:t>şirket </a:t>
            </a:r>
            <a:r>
              <a:rPr lang="tr-TR" dirty="0" smtClean="0"/>
              <a:t>ana sözleşmesindeki </a:t>
            </a:r>
            <a:r>
              <a:rPr lang="tr-TR" dirty="0"/>
              <a:t>imzalarının noterce onaylanması uygulamasının kaldırılması ve şirket sözleşmesinin ticaret sicil müdürlüğünde yetkilendirilmiş personelin huzurunda imzalanması </a:t>
            </a:r>
            <a:r>
              <a:rPr lang="tr-TR" dirty="0" smtClean="0"/>
              <a:t>ve bu şekilde Noter maliyetlerinin azaltılması sağlanmıştır.</a:t>
            </a:r>
            <a:r>
              <a:rPr lang="tr-TR" b="1" dirty="0" smtClean="0">
                <a:solidFill>
                  <a:srgbClr val="FF0000"/>
                </a:solidFill>
              </a:rPr>
              <a:t>(Anonim şirketler için geçerli değildir.)</a:t>
            </a:r>
            <a:endParaRPr lang="tr-TR" b="1" dirty="0">
              <a:solidFill>
                <a:srgbClr val="FF0000"/>
              </a:solidFill>
            </a:endParaRPr>
          </a:p>
          <a:p>
            <a:r>
              <a:rPr lang="tr-TR" dirty="0" smtClean="0"/>
              <a:t>Bu İşlemler için, İstanbul </a:t>
            </a:r>
            <a:r>
              <a:rPr lang="tr-TR" dirty="0"/>
              <a:t>Ticaret </a:t>
            </a:r>
            <a:r>
              <a:rPr lang="tr-TR" dirty="0" smtClean="0"/>
              <a:t>Odasının, </a:t>
            </a:r>
            <a:r>
              <a:rPr lang="tr-TR" dirty="0">
                <a:solidFill>
                  <a:srgbClr val="FF0000"/>
                </a:solidFill>
                <a:hlinkClick r:id="rId2"/>
              </a:rPr>
              <a:t>http://randevu.ito.org.tr</a:t>
            </a:r>
            <a:r>
              <a:rPr lang="tr-TR" dirty="0" smtClean="0">
                <a:solidFill>
                  <a:srgbClr val="FF0000"/>
                </a:solidFill>
                <a:hlinkClick r:id="rId2"/>
              </a:rPr>
              <a:t>/</a:t>
            </a:r>
            <a:r>
              <a:rPr lang="tr-TR" dirty="0" smtClean="0"/>
              <a:t>  adresinden randevu alınıp tescil işlemleri yapılmaktadır. </a:t>
            </a:r>
          </a:p>
          <a:p>
            <a:endParaRPr lang="tr-TR" dirty="0"/>
          </a:p>
          <a:p>
            <a:endParaRPr lang="tr-TR" dirty="0"/>
          </a:p>
        </p:txBody>
      </p:sp>
    </p:spTree>
    <p:extLst>
      <p:ext uri="{BB962C8B-B14F-4D97-AF65-F5344CB8AC3E}">
        <p14:creationId xmlns:p14="http://schemas.microsoft.com/office/powerpoint/2010/main" val="1709576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484310" y="2315095"/>
            <a:ext cx="10018714" cy="3642360"/>
          </a:xfrm>
        </p:spPr>
        <p:txBody>
          <a:bodyPr>
            <a:normAutofit/>
          </a:bodyPr>
          <a:lstStyle/>
          <a:p>
            <a:r>
              <a:rPr lang="tr-TR" dirty="0" smtClean="0"/>
              <a:t>Nakden </a:t>
            </a:r>
            <a:r>
              <a:rPr lang="tr-TR" dirty="0"/>
              <a:t>taahhüt edilen payların itibari değerlerinin en az </a:t>
            </a:r>
            <a:r>
              <a:rPr lang="tr-TR" dirty="0" smtClean="0"/>
              <a:t>%25’nin (1/4) tescilden </a:t>
            </a:r>
            <a:r>
              <a:rPr lang="tr-TR" dirty="0"/>
              <a:t>önce ödenmesi zorunluluğu </a:t>
            </a:r>
            <a:r>
              <a:rPr lang="tr-TR" b="1" dirty="0"/>
              <a:t>L</a:t>
            </a:r>
            <a:r>
              <a:rPr lang="tr-TR" b="1" dirty="0" smtClean="0"/>
              <a:t>imited </a:t>
            </a:r>
            <a:r>
              <a:rPr lang="tr-TR" b="1" dirty="0"/>
              <a:t>şirketler bakımından kaldırılmıştır. </a:t>
            </a:r>
            <a:endParaRPr lang="tr-TR" b="1" dirty="0" smtClean="0"/>
          </a:p>
          <a:p>
            <a:r>
              <a:rPr lang="tr-TR" dirty="0" smtClean="0"/>
              <a:t>Anonim Şirketler için devam etmektedir.  </a:t>
            </a:r>
            <a:r>
              <a:rPr lang="tr-TR" sz="2000" i="1" dirty="0" smtClean="0"/>
              <a:t>(En az 50.000 TL Sermaye için 12.500 TL Bankada Blokede tutulmalı</a:t>
            </a:r>
          </a:p>
          <a:p>
            <a:endParaRPr lang="tr-TR" sz="2000" i="1" dirty="0"/>
          </a:p>
        </p:txBody>
      </p:sp>
      <p:sp>
        <p:nvSpPr>
          <p:cNvPr id="4" name="Unvan 1"/>
          <p:cNvSpPr txBox="1">
            <a:spLocks/>
          </p:cNvSpPr>
          <p:nvPr/>
        </p:nvSpPr>
        <p:spPr>
          <a:xfrm>
            <a:off x="1484311" y="562496"/>
            <a:ext cx="10018713" cy="1752599"/>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800" b="1" dirty="0" smtClean="0">
                <a:solidFill>
                  <a:schemeClr val="accent1">
                    <a:lumMod val="75000"/>
                  </a:schemeClr>
                </a:solidFill>
                <a:effectLst>
                  <a:outerShdw blurRad="38100" dist="38100" dir="2700000" algn="tl">
                    <a:srgbClr val="000000">
                      <a:alpha val="43137"/>
                    </a:srgbClr>
                  </a:outerShdw>
                </a:effectLst>
              </a:rPr>
              <a:t>Limited Şirklerde Sermayenin ¼ Bankaya Yatırılması Uygulaması Kalktı..</a:t>
            </a:r>
            <a:endParaRPr lang="tr-TR" sz="48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9695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484310" y="2142837"/>
            <a:ext cx="10018713" cy="3648364"/>
          </a:xfrm>
        </p:spPr>
        <p:txBody>
          <a:bodyPr/>
          <a:lstStyle/>
          <a:p>
            <a:pPr algn="ctr"/>
            <a:r>
              <a:rPr lang="tr-TR" sz="3600" i="1" dirty="0" smtClean="0"/>
              <a:t>Bir </a:t>
            </a:r>
            <a:r>
              <a:rPr lang="tr-TR" sz="3600" i="1" dirty="0"/>
              <a:t>b</a:t>
            </a:r>
            <a:r>
              <a:rPr lang="tr-TR" sz="3600" i="1" dirty="0" smtClean="0"/>
              <a:t>aşka ifadeyle </a:t>
            </a:r>
            <a:r>
              <a:rPr lang="tr-TR" sz="3600" i="1" dirty="0"/>
              <a:t>Limited Şirket </a:t>
            </a:r>
            <a:r>
              <a:rPr lang="tr-TR" sz="3600" i="1" dirty="0" smtClean="0"/>
              <a:t>kuruluş </a:t>
            </a:r>
            <a:r>
              <a:rPr lang="tr-TR" sz="3600" i="1" dirty="0"/>
              <a:t>işlemleri kolaylaştırılarak mükelleflerin </a:t>
            </a:r>
            <a:r>
              <a:rPr lang="tr-TR" sz="3600" i="1" dirty="0" smtClean="0"/>
              <a:t>Limited Şirket’e rağbet </a:t>
            </a:r>
            <a:r>
              <a:rPr lang="tr-TR" sz="3600" i="1" dirty="0"/>
              <a:t>etmesi </a:t>
            </a:r>
            <a:r>
              <a:rPr lang="tr-TR" sz="3600" i="1" dirty="0" smtClean="0"/>
              <a:t>amaçlanmaktadır.… </a:t>
            </a:r>
          </a:p>
          <a:p>
            <a:pPr algn="ctr"/>
            <a:r>
              <a:rPr lang="tr-TR" sz="3600" i="1" dirty="0" smtClean="0"/>
              <a:t>Ancak, bu durumun ayrıca </a:t>
            </a:r>
            <a:r>
              <a:rPr lang="tr-TR" sz="3600" i="1" dirty="0"/>
              <a:t>değerlendirilmesi </a:t>
            </a:r>
            <a:r>
              <a:rPr lang="tr-TR" sz="3600" i="1" dirty="0" smtClean="0"/>
              <a:t>gerekir…</a:t>
            </a:r>
            <a:endParaRPr lang="tr-TR" dirty="0"/>
          </a:p>
        </p:txBody>
      </p:sp>
    </p:spTree>
    <p:extLst>
      <p:ext uri="{BB962C8B-B14F-4D97-AF65-F5344CB8AC3E}">
        <p14:creationId xmlns:p14="http://schemas.microsoft.com/office/powerpoint/2010/main" val="331592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484310" y="2315095"/>
            <a:ext cx="10018714" cy="3642360"/>
          </a:xfrm>
        </p:spPr>
        <p:txBody>
          <a:bodyPr>
            <a:normAutofit lnSpcReduction="10000"/>
          </a:bodyPr>
          <a:lstStyle/>
          <a:p>
            <a:r>
              <a:rPr lang="tr-TR" dirty="0" smtClean="0"/>
              <a:t>Anonim </a:t>
            </a:r>
            <a:r>
              <a:rPr lang="tr-TR" dirty="0"/>
              <a:t>ve </a:t>
            </a:r>
            <a:r>
              <a:rPr lang="tr-TR" dirty="0" smtClean="0"/>
              <a:t>Limited </a:t>
            </a:r>
            <a:r>
              <a:rPr lang="tr-TR" dirty="0"/>
              <a:t>şirketler ile kooperatifler tarafından fiziki ortamda tutulacak defterlerin kuruluşta açılış onaylarının ticaret sicili müdürlüklerince yerine getirilmesi zorunlu hale getirilmiştir. </a:t>
            </a:r>
          </a:p>
          <a:p>
            <a:r>
              <a:rPr lang="tr-TR" dirty="0"/>
              <a:t>Buna göre Anonim ve Limited </a:t>
            </a:r>
            <a:r>
              <a:rPr lang="tr-TR" dirty="0" smtClean="0"/>
              <a:t>şirketler </a:t>
            </a:r>
            <a:r>
              <a:rPr lang="tr-TR" dirty="0"/>
              <a:t>tarafından fiziki ortamda tutulacak defterlerin kuruluştaki açılış onaylarının yalnızca ticaret sicili müdürlüklerince yerine getirilmesi sağlanmıştır. </a:t>
            </a:r>
            <a:r>
              <a:rPr lang="tr-TR" b="1" dirty="0">
                <a:solidFill>
                  <a:srgbClr val="FF0000"/>
                </a:solidFill>
              </a:rPr>
              <a:t>Kuruluş aşamasında noterlerin tasdik yetkisi kaldırılmıştır. </a:t>
            </a:r>
            <a:endParaRPr lang="tr-TR" b="1" dirty="0" smtClean="0">
              <a:solidFill>
                <a:srgbClr val="FF0000"/>
              </a:solidFill>
            </a:endParaRPr>
          </a:p>
          <a:p>
            <a:r>
              <a:rPr lang="tr-TR" b="1" dirty="0" smtClean="0">
                <a:solidFill>
                  <a:srgbClr val="FF0000"/>
                </a:solidFill>
              </a:rPr>
              <a:t>Konuyla ilgili 21.03.2018 tarihinde 493 Sayılı VUK genel Tebliği Yayınlanmış ve detayları belirlenmiştir.</a:t>
            </a:r>
            <a:endParaRPr lang="tr-TR" b="1" dirty="0">
              <a:solidFill>
                <a:srgbClr val="FF0000"/>
              </a:solidFill>
            </a:endParaRPr>
          </a:p>
        </p:txBody>
      </p:sp>
      <p:sp>
        <p:nvSpPr>
          <p:cNvPr id="4" name="Unvan 1"/>
          <p:cNvSpPr txBox="1">
            <a:spLocks/>
          </p:cNvSpPr>
          <p:nvPr/>
        </p:nvSpPr>
        <p:spPr>
          <a:xfrm>
            <a:off x="1618238" y="219364"/>
            <a:ext cx="10018713" cy="1752599"/>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5400" b="1" dirty="0" smtClean="0">
                <a:solidFill>
                  <a:schemeClr val="accent1">
                    <a:lumMod val="75000"/>
                  </a:schemeClr>
                </a:solidFill>
                <a:effectLst>
                  <a:outerShdw blurRad="38100" dist="38100" dir="2700000" algn="tl">
                    <a:srgbClr val="000000">
                      <a:alpha val="43137"/>
                    </a:srgbClr>
                  </a:outerShdw>
                </a:effectLst>
              </a:rPr>
              <a:t>Şirket Kuruluşunda Defterler Ticaret Sicilinde Yapılabilecek.</a:t>
            </a:r>
            <a:endParaRPr lang="tr-TR" sz="54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0901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484310" y="2315095"/>
            <a:ext cx="10018714" cy="3642360"/>
          </a:xfrm>
        </p:spPr>
        <p:txBody>
          <a:bodyPr>
            <a:normAutofit fontScale="85000" lnSpcReduction="20000"/>
          </a:bodyPr>
          <a:lstStyle/>
          <a:p>
            <a:r>
              <a:rPr lang="tr-TR" dirty="0" smtClean="0"/>
              <a:t>Aşağıdaki Defterler Mükellefler Tarafından Alınıp, kuruluş tescili  aşamasında  Ticaret Sicili Tarafından Onaylanmaktadır. </a:t>
            </a:r>
          </a:p>
          <a:p>
            <a:r>
              <a:rPr lang="tr-TR" dirty="0" smtClean="0"/>
              <a:t>Yevmiye</a:t>
            </a:r>
            <a:r>
              <a:rPr lang="tr-TR" dirty="0"/>
              <a:t> Defteri</a:t>
            </a:r>
            <a:r>
              <a:rPr lang="tr-TR" dirty="0" smtClean="0"/>
              <a:t>  </a:t>
            </a:r>
            <a:r>
              <a:rPr lang="tr-TR" i="1" dirty="0">
                <a:solidFill>
                  <a:srgbClr val="FF0000"/>
                </a:solidFill>
              </a:rPr>
              <a:t>(</a:t>
            </a:r>
            <a:r>
              <a:rPr lang="tr-TR" i="1" dirty="0" smtClean="0">
                <a:solidFill>
                  <a:srgbClr val="FF0000"/>
                </a:solidFill>
              </a:rPr>
              <a:t>Kanunda </a:t>
            </a:r>
            <a:r>
              <a:rPr lang="tr-TR" i="1" dirty="0">
                <a:solidFill>
                  <a:srgbClr val="FF0000"/>
                </a:solidFill>
              </a:rPr>
              <a:t>veya Tebliğde SINIR  Yok </a:t>
            </a:r>
            <a:r>
              <a:rPr lang="tr-TR" i="1" dirty="0" smtClean="0">
                <a:solidFill>
                  <a:srgbClr val="FF0000"/>
                </a:solidFill>
              </a:rPr>
              <a:t>Ancak 50 sayfadan fazla tasdik etmedikleri söyleniyor)</a:t>
            </a:r>
          </a:p>
          <a:p>
            <a:r>
              <a:rPr lang="tr-TR" dirty="0" smtClean="0"/>
              <a:t>Kebir </a:t>
            </a:r>
            <a:r>
              <a:rPr lang="tr-TR" dirty="0"/>
              <a:t>Defteri</a:t>
            </a:r>
            <a:r>
              <a:rPr lang="tr-TR" dirty="0" smtClean="0"/>
              <a:t> </a:t>
            </a:r>
            <a:r>
              <a:rPr lang="tr-TR" sz="1700" i="1" dirty="0"/>
              <a:t>(Kanundan veya Tebliğde SINIR  Yok Ancak</a:t>
            </a:r>
            <a:r>
              <a:rPr lang="tr-TR" sz="1700" i="1" dirty="0" smtClean="0"/>
              <a:t>) (</a:t>
            </a:r>
            <a:r>
              <a:rPr lang="tr-TR" sz="1700" i="1" dirty="0"/>
              <a:t>50 sayfadan fazla tasdik etmedikleri söyleniyor)</a:t>
            </a:r>
          </a:p>
          <a:p>
            <a:r>
              <a:rPr lang="tr-TR" dirty="0" smtClean="0"/>
              <a:t>Envanter </a:t>
            </a:r>
            <a:r>
              <a:rPr lang="tr-TR" dirty="0"/>
              <a:t>Defteri</a:t>
            </a:r>
          </a:p>
          <a:p>
            <a:r>
              <a:rPr lang="tr-TR" dirty="0" smtClean="0"/>
              <a:t>Karar Defteri</a:t>
            </a:r>
            <a:endParaRPr lang="tr-TR" dirty="0"/>
          </a:p>
          <a:p>
            <a:r>
              <a:rPr lang="tr-TR" dirty="0"/>
              <a:t>Genel Kurul ve Müzakere Defteri</a:t>
            </a:r>
          </a:p>
          <a:p>
            <a:r>
              <a:rPr lang="tr-TR" dirty="0" smtClean="0"/>
              <a:t>Ortaklar pay </a:t>
            </a:r>
            <a:r>
              <a:rPr lang="tr-TR" dirty="0"/>
              <a:t>Defteri</a:t>
            </a:r>
          </a:p>
          <a:p>
            <a:r>
              <a:rPr lang="tr-TR" dirty="0"/>
              <a:t>Damga Vergisi Defteri</a:t>
            </a:r>
          </a:p>
        </p:txBody>
      </p:sp>
      <p:sp>
        <p:nvSpPr>
          <p:cNvPr id="4" name="Unvan 1"/>
          <p:cNvSpPr txBox="1">
            <a:spLocks/>
          </p:cNvSpPr>
          <p:nvPr/>
        </p:nvSpPr>
        <p:spPr>
          <a:xfrm>
            <a:off x="1618238" y="219364"/>
            <a:ext cx="10018713" cy="1752599"/>
          </a:xfrm>
          <a:prstGeom prst="rect">
            <a:avLst/>
          </a:prstGeom>
          <a:effectLst/>
        </p:spPr>
        <p:txBody>
          <a:bodyPr vert="horz" lIns="91440" tIns="45720" rIns="91440" bIns="45720" rtlCol="0" anchor="ctr">
            <a:no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5400" b="1" dirty="0" smtClean="0">
                <a:solidFill>
                  <a:schemeClr val="accent1">
                    <a:lumMod val="75000"/>
                  </a:schemeClr>
                </a:solidFill>
                <a:effectLst>
                  <a:outerShdw blurRad="38100" dist="38100" dir="2700000" algn="tl">
                    <a:srgbClr val="000000">
                      <a:alpha val="43137"/>
                    </a:srgbClr>
                  </a:outerShdw>
                </a:effectLst>
              </a:rPr>
              <a:t>Ticaret Sicilinde Tasdik Edilecek Defterler</a:t>
            </a:r>
            <a:endParaRPr lang="tr-TR" sz="5400" b="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293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18056" y="0"/>
            <a:ext cx="10018713" cy="1752599"/>
          </a:xfrm>
        </p:spPr>
        <p:txBody>
          <a:bodyPr>
            <a:normAutofit fontScale="90000"/>
          </a:bodyPr>
          <a:lstStyle/>
          <a:p>
            <a:r>
              <a:rPr lang="tr-TR" dirty="0"/>
              <a:t/>
            </a:r>
            <a:br>
              <a:rPr lang="tr-TR" dirty="0"/>
            </a:br>
            <a:r>
              <a:rPr lang="tr-TR" sz="6000" b="1" dirty="0" smtClean="0">
                <a:solidFill>
                  <a:schemeClr val="accent1">
                    <a:lumMod val="75000"/>
                  </a:schemeClr>
                </a:solidFill>
                <a:effectLst>
                  <a:outerShdw blurRad="38100" dist="38100" dir="2700000" algn="tl">
                    <a:srgbClr val="000000">
                      <a:alpha val="43137"/>
                    </a:srgbClr>
                  </a:outerShdw>
                </a:effectLst>
              </a:rPr>
              <a:t>Kooperatiflere Sağlanan Kolaylıklar</a:t>
            </a:r>
            <a:endParaRPr lang="tr-TR" sz="6000" b="1" dirty="0">
              <a:solidFill>
                <a:schemeClr val="accent1">
                  <a:lumMod val="75000"/>
                </a:schemeClr>
              </a:solidFill>
              <a:effectLst>
                <a:outerShdw blurRad="38100" dist="38100" dir="2700000" algn="tl">
                  <a:srgbClr val="000000">
                    <a:alpha val="43137"/>
                  </a:srgbClr>
                </a:outerShdw>
              </a:effectLst>
            </a:endParaRPr>
          </a:p>
        </p:txBody>
      </p:sp>
      <p:sp>
        <p:nvSpPr>
          <p:cNvPr id="3" name="Metin Yer Tutucusu 2"/>
          <p:cNvSpPr>
            <a:spLocks noGrp="1"/>
          </p:cNvSpPr>
          <p:nvPr>
            <p:ph type="body" idx="1"/>
          </p:nvPr>
        </p:nvSpPr>
        <p:spPr>
          <a:xfrm>
            <a:off x="1025236" y="2198255"/>
            <a:ext cx="10311533" cy="4451927"/>
          </a:xfrm>
        </p:spPr>
        <p:txBody>
          <a:bodyPr>
            <a:normAutofit fontScale="92500" lnSpcReduction="20000"/>
          </a:bodyPr>
          <a:lstStyle/>
          <a:p>
            <a:endParaRPr lang="tr-TR" dirty="0" smtClean="0"/>
          </a:p>
          <a:p>
            <a:endParaRPr lang="tr-TR" dirty="0"/>
          </a:p>
          <a:p>
            <a:r>
              <a:rPr lang="tr-TR" dirty="0" smtClean="0"/>
              <a:t>Kooperatiflerin </a:t>
            </a:r>
            <a:r>
              <a:rPr lang="tr-TR" dirty="0"/>
              <a:t>kuruluş, pay devri, sermaye artırımı, birleşme, devir, bölünme ve nev’i değişiklikleri nedeniyle yapılacak işlemleri, </a:t>
            </a:r>
            <a:r>
              <a:rPr lang="tr-TR" dirty="0" smtClean="0"/>
              <a:t>492 </a:t>
            </a:r>
            <a:r>
              <a:rPr lang="tr-TR" dirty="0"/>
              <a:t>sayılı Harçlar Kanununda yazılı </a:t>
            </a:r>
            <a:r>
              <a:rPr lang="tr-TR" b="1" dirty="0"/>
              <a:t>harçlardan istisna edilmiştir </a:t>
            </a:r>
            <a:endParaRPr lang="tr-TR" b="1" dirty="0" smtClean="0"/>
          </a:p>
          <a:p>
            <a:r>
              <a:rPr lang="tr-TR" dirty="0" smtClean="0"/>
              <a:t>Kooperatifi </a:t>
            </a:r>
            <a:r>
              <a:rPr lang="tr-TR" dirty="0"/>
              <a:t>temsile yetkili kılınan kimselerin isimlerinin, imzalarının ve </a:t>
            </a:r>
            <a:r>
              <a:rPr lang="tr-TR" dirty="0" smtClean="0"/>
              <a:t>kararların </a:t>
            </a:r>
            <a:r>
              <a:rPr lang="tr-TR" dirty="0"/>
              <a:t>kooperatif yönetim kurulu tarafından ticaret siciline verilmeden önce aranan noter tasdiki şartı kaldırılmıştır. </a:t>
            </a:r>
            <a:endParaRPr lang="tr-TR" dirty="0" smtClean="0"/>
          </a:p>
          <a:p>
            <a:r>
              <a:rPr lang="tr-TR" dirty="0" smtClean="0"/>
              <a:t>Kooperatiflerin</a:t>
            </a:r>
            <a:r>
              <a:rPr lang="tr-TR" dirty="0"/>
              <a:t>, kooperatif birliklerinin, kooperatif merkez birliklerinin ve Türkiye Milli Kooperatifler Birliğinin muhasebe usulleri ve mecburî olarak tutacakları defterler hakkında 6102 sayılı Türk Ticaret Kanunu hükümleri uygulanacaktır. </a:t>
            </a:r>
            <a:endParaRPr lang="tr-TR" dirty="0" smtClean="0"/>
          </a:p>
          <a:p>
            <a:r>
              <a:rPr lang="tr-TR" dirty="0" smtClean="0"/>
              <a:t>Önceki </a:t>
            </a:r>
            <a:r>
              <a:rPr lang="tr-TR" dirty="0"/>
              <a:t>düzenlemede tutacaklar defterler konusunda Ticaret Bakanlığının yetkisi bulunmaktaydı. </a:t>
            </a:r>
          </a:p>
          <a:p>
            <a:endParaRPr lang="tr-TR" dirty="0"/>
          </a:p>
          <a:p>
            <a:endParaRPr lang="tr-TR" b="1" dirty="0"/>
          </a:p>
          <a:p>
            <a:endParaRPr lang="tr-TR" dirty="0"/>
          </a:p>
        </p:txBody>
      </p:sp>
    </p:spTree>
    <p:extLst>
      <p:ext uri="{BB962C8B-B14F-4D97-AF65-F5344CB8AC3E}">
        <p14:creationId xmlns:p14="http://schemas.microsoft.com/office/powerpoint/2010/main" val="2262645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tahoma">
      <a:majorFont>
        <a:latin typeface="Tahoma"/>
        <a:ea typeface=""/>
        <a:cs typeface=""/>
      </a:majorFont>
      <a:minorFont>
        <a:latin typeface="Tahoma"/>
        <a:ea typeface=""/>
        <a:cs typeface=""/>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TM03457496[[fn=Paralaks]]</Template>
  <TotalTime>243</TotalTime>
  <Words>1076</Words>
  <Application>Microsoft Office PowerPoint</Application>
  <PresentationFormat>Geniş ekran</PresentationFormat>
  <Paragraphs>81</Paragraphs>
  <Slides>14</Slides>
  <Notes>3</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Tahoma</vt:lpstr>
      <vt:lpstr>Paralaks</vt:lpstr>
      <vt:lpstr>7099 Sayılı Yatırım Ortamının İyileştirilmesi Amacıyla Bazı Kanunlarda Değişiklik Yapılmasına Dair Kanun </vt:lpstr>
      <vt:lpstr>Özet; </vt:lpstr>
      <vt:lpstr>7099 Sayılı Kanunla Değişiklik Yapılan  Kanunlar Aşağıdaki Gibidir;</vt:lpstr>
      <vt:lpstr>Şirket ANA Sözleşmeleri ile İmza Beyannameleri Ticaret Sicil Memurluğunca  Tasdik Edilecek (Notere Gerek Yok)</vt:lpstr>
      <vt:lpstr>PowerPoint Sunusu</vt:lpstr>
      <vt:lpstr>PowerPoint Sunusu</vt:lpstr>
      <vt:lpstr>PowerPoint Sunusu</vt:lpstr>
      <vt:lpstr>PowerPoint Sunusu</vt:lpstr>
      <vt:lpstr> Kooperatiflere Sağlanan Kolaylıklar</vt:lpstr>
      <vt:lpstr>Şirket Kuruluşlarında, SGK İşyeri Tescili Artık Ticaret Sicili Tarafından Bildirilecektir.</vt:lpstr>
      <vt:lpstr>2018/11 Sayılı Genelgeye Göre  Otomatik SGK İşyeri Tescili  (Şirket Kuruluşunda)</vt:lpstr>
      <vt:lpstr>2018/11 Sayılı Genelgeye Göre  Otomatik SGK İşyeri Tescili  (Valilikler, Belediyeler Verilen Yapı Ruhsatlarına İstinaden)</vt:lpstr>
      <vt:lpstr>7099 Sayılı Yatırım Ortamının İyileştirilmesi Kanununda Yer Alan Diğer Muhtelif Düzenlemeler</vt:lpstr>
      <vt:lpstr>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7061 Sayılı Bazı Vergi Kanunları İle Diğer Bazı Kanunlarda Değişiklik Yapılmasına Dair Çorba Kanun</dc:title>
  <dc:creator>SERDAR KARAKUŞ</dc:creator>
  <cp:lastModifiedBy>serdar</cp:lastModifiedBy>
  <cp:revision>38</cp:revision>
  <dcterms:created xsi:type="dcterms:W3CDTF">2017-12-01T11:45:38Z</dcterms:created>
  <dcterms:modified xsi:type="dcterms:W3CDTF">2018-05-08T06:28:23Z</dcterms:modified>
</cp:coreProperties>
</file>