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65" r:id="rId4"/>
    <p:sldId id="262" r:id="rId5"/>
    <p:sldId id="285" r:id="rId6"/>
    <p:sldId id="286" r:id="rId7"/>
    <p:sldId id="267" r:id="rId8"/>
    <p:sldId id="266" r:id="rId9"/>
    <p:sldId id="268" r:id="rId10"/>
    <p:sldId id="269" r:id="rId11"/>
    <p:sldId id="270" r:id="rId12"/>
    <p:sldId id="271" r:id="rId13"/>
    <p:sldId id="283" r:id="rId14"/>
    <p:sldId id="284" r:id="rId15"/>
    <p:sldId id="272" r:id="rId16"/>
    <p:sldId id="273" r:id="rId17"/>
    <p:sldId id="274" r:id="rId18"/>
    <p:sldId id="275" r:id="rId19"/>
    <p:sldId id="278" r:id="rId20"/>
    <p:sldId id="279" r:id="rId21"/>
    <p:sldId id="276" r:id="rId22"/>
    <p:sldId id="277" r:id="rId23"/>
    <p:sldId id="260" r:id="rId24"/>
    <p:sldId id="287" r:id="rId25"/>
    <p:sldId id="261" r:id="rId26"/>
  </p:sldIdLst>
  <p:sldSz cx="12192000" cy="6858000"/>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77AFF01-D440-4B87-B82A-36C6FEFE6006}" type="datetimeFigureOut">
              <a:rPr lang="tr-TR" smtClean="0"/>
              <a:t>8.05.2018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2E4ED6-4C99-4814-8EDC-B6BE382E4E0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65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77AFF01-D440-4B87-B82A-36C6FEFE6006}" type="datetimeFigureOut">
              <a:rPr lang="tr-TR" smtClean="0"/>
              <a:t>8.05.2018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2E4ED6-4C99-4814-8EDC-B6BE382E4E02}" type="slidenum">
              <a:rPr lang="tr-TR" smtClean="0"/>
              <a:t>‹#›</a:t>
            </a:fld>
            <a:endParaRPr lang="tr-TR"/>
          </a:p>
        </p:txBody>
      </p:sp>
    </p:spTree>
    <p:extLst>
      <p:ext uri="{BB962C8B-B14F-4D97-AF65-F5344CB8AC3E}">
        <p14:creationId xmlns:p14="http://schemas.microsoft.com/office/powerpoint/2010/main" val="70801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77AFF01-D440-4B87-B82A-36C6FEFE6006}" type="datetimeFigureOut">
              <a:rPr lang="tr-TR" smtClean="0"/>
              <a:t>8.05.2018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2E4ED6-4C99-4814-8EDC-B6BE382E4E02}" type="slidenum">
              <a:rPr lang="tr-TR" smtClean="0"/>
              <a:t>‹#›</a:t>
            </a:fld>
            <a:endParaRPr lang="tr-TR"/>
          </a:p>
        </p:txBody>
      </p:sp>
    </p:spTree>
    <p:extLst>
      <p:ext uri="{BB962C8B-B14F-4D97-AF65-F5344CB8AC3E}">
        <p14:creationId xmlns:p14="http://schemas.microsoft.com/office/powerpoint/2010/main" val="94729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3322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77AFF01-D440-4B87-B82A-36C6FEFE6006}" type="datetimeFigureOut">
              <a:rPr lang="tr-TR" smtClean="0"/>
              <a:t>8.05.2018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2E4ED6-4C99-4814-8EDC-B6BE382E4E02}" type="slidenum">
              <a:rPr lang="tr-TR" smtClean="0"/>
              <a:t>‹#›</a:t>
            </a:fld>
            <a:endParaRPr lang="tr-TR"/>
          </a:p>
        </p:txBody>
      </p:sp>
    </p:spTree>
    <p:extLst>
      <p:ext uri="{BB962C8B-B14F-4D97-AF65-F5344CB8AC3E}">
        <p14:creationId xmlns:p14="http://schemas.microsoft.com/office/powerpoint/2010/main" val="229213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77AFF01-D440-4B87-B82A-36C6FEFE6006}" type="datetimeFigureOut">
              <a:rPr lang="tr-TR" smtClean="0"/>
              <a:t>8.05.2018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2E4ED6-4C99-4814-8EDC-B6BE382E4E0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29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77AFF01-D440-4B87-B82A-36C6FEFE6006}" type="datetimeFigureOut">
              <a:rPr lang="tr-TR" smtClean="0"/>
              <a:t>8.05.2018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32E4ED6-4C99-4814-8EDC-B6BE382E4E02}" type="slidenum">
              <a:rPr lang="tr-TR" smtClean="0"/>
              <a:t>‹#›</a:t>
            </a:fld>
            <a:endParaRPr lang="tr-TR"/>
          </a:p>
        </p:txBody>
      </p:sp>
    </p:spTree>
    <p:extLst>
      <p:ext uri="{BB962C8B-B14F-4D97-AF65-F5344CB8AC3E}">
        <p14:creationId xmlns:p14="http://schemas.microsoft.com/office/powerpoint/2010/main" val="6572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77AFF01-D440-4B87-B82A-36C6FEFE6006}" type="datetimeFigureOut">
              <a:rPr lang="tr-TR" smtClean="0"/>
              <a:t>8.05.2018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32E4ED6-4C99-4814-8EDC-B6BE382E4E02}" type="slidenum">
              <a:rPr lang="tr-TR" smtClean="0"/>
              <a:t>‹#›</a:t>
            </a:fld>
            <a:endParaRPr lang="tr-TR"/>
          </a:p>
        </p:txBody>
      </p:sp>
    </p:spTree>
    <p:extLst>
      <p:ext uri="{BB962C8B-B14F-4D97-AF65-F5344CB8AC3E}">
        <p14:creationId xmlns:p14="http://schemas.microsoft.com/office/powerpoint/2010/main" val="119414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77AFF01-D440-4B87-B82A-36C6FEFE6006}" type="datetimeFigureOut">
              <a:rPr lang="tr-TR" smtClean="0"/>
              <a:t>8.05.2018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32E4ED6-4C99-4814-8EDC-B6BE382E4E02}" type="slidenum">
              <a:rPr lang="tr-TR" smtClean="0"/>
              <a:t>‹#›</a:t>
            </a:fld>
            <a:endParaRPr lang="tr-TR"/>
          </a:p>
        </p:txBody>
      </p:sp>
    </p:spTree>
    <p:extLst>
      <p:ext uri="{BB962C8B-B14F-4D97-AF65-F5344CB8AC3E}">
        <p14:creationId xmlns:p14="http://schemas.microsoft.com/office/powerpoint/2010/main" val="262347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7AFF01-D440-4B87-B82A-36C6FEFE6006}" type="datetimeFigureOut">
              <a:rPr lang="tr-TR" smtClean="0"/>
              <a:t>8.05.2018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32E4ED6-4C99-4814-8EDC-B6BE382E4E02}" type="slidenum">
              <a:rPr lang="tr-TR" smtClean="0"/>
              <a:t>‹#›</a:t>
            </a:fld>
            <a:endParaRPr lang="tr-TR"/>
          </a:p>
        </p:txBody>
      </p:sp>
    </p:spTree>
    <p:extLst>
      <p:ext uri="{BB962C8B-B14F-4D97-AF65-F5344CB8AC3E}">
        <p14:creationId xmlns:p14="http://schemas.microsoft.com/office/powerpoint/2010/main" val="380637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7AFF01-D440-4B87-B82A-36C6FEFE6006}" type="datetimeFigureOut">
              <a:rPr lang="tr-TR" smtClean="0"/>
              <a:t>8.05.2018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2E4ED6-4C99-4814-8EDC-B6BE382E4E02}" type="slidenum">
              <a:rPr lang="tr-TR" smtClean="0"/>
              <a:t>‹#›</a:t>
            </a:fld>
            <a:endParaRPr lang="tr-TR"/>
          </a:p>
        </p:txBody>
      </p:sp>
    </p:spTree>
    <p:extLst>
      <p:ext uri="{BB962C8B-B14F-4D97-AF65-F5344CB8AC3E}">
        <p14:creationId xmlns:p14="http://schemas.microsoft.com/office/powerpoint/2010/main" val="408181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77AFF01-D440-4B87-B82A-36C6FEFE6006}" type="datetimeFigureOut">
              <a:rPr lang="tr-TR" smtClean="0"/>
              <a:t>8.05.2018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32E4ED6-4C99-4814-8EDC-B6BE382E4E02}" type="slidenum">
              <a:rPr lang="tr-TR" smtClean="0"/>
              <a:t>‹#›</a:t>
            </a:fld>
            <a:endParaRPr lang="tr-TR"/>
          </a:p>
        </p:txBody>
      </p:sp>
    </p:spTree>
    <p:extLst>
      <p:ext uri="{BB962C8B-B14F-4D97-AF65-F5344CB8AC3E}">
        <p14:creationId xmlns:p14="http://schemas.microsoft.com/office/powerpoint/2010/main" val="312526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7AFF01-D440-4B87-B82A-36C6FEFE6006}" type="datetimeFigureOut">
              <a:rPr lang="tr-TR" smtClean="0"/>
              <a:t>8.05.2018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2E4ED6-4C99-4814-8EDC-B6BE382E4E02}"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92071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96720" y="1300785"/>
            <a:ext cx="9164320" cy="4033215"/>
          </a:xfrm>
        </p:spPr>
        <p:txBody>
          <a:bodyPr>
            <a:normAutofit/>
          </a:bodyPr>
          <a:lstStyle/>
          <a:p>
            <a:pPr algn="ctr"/>
            <a:r>
              <a:rPr lang="tr-TR"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Yürürlülükte</a:t>
            </a:r>
            <a:r>
              <a:rPr lang="tr-T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Bulunan </a:t>
            </a:r>
            <a:r>
              <a:rPr lang="tr-TR"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tr-TR"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tr-TR"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Güncel </a:t>
            </a:r>
            <a:r>
              <a:rPr lang="tr-T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tr-T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tr-T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SGK+İŞKUR TEŞVİKLERİ</a:t>
            </a:r>
            <a:br>
              <a:rPr lang="tr-T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tr-TR" sz="7200" dirty="0"/>
          </a:p>
        </p:txBody>
      </p:sp>
    </p:spTree>
    <p:extLst>
      <p:ext uri="{BB962C8B-B14F-4D97-AF65-F5344CB8AC3E}">
        <p14:creationId xmlns:p14="http://schemas.microsoft.com/office/powerpoint/2010/main" val="301806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26735" y="475487"/>
            <a:ext cx="6755129" cy="189356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40197" y="679195"/>
            <a:ext cx="6030595" cy="330835"/>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 pos="1667510" algn="l"/>
                <a:tab pos="2386965" algn="l"/>
                <a:tab pos="3482975" algn="l"/>
                <a:tab pos="4644390" algn="l"/>
                <a:tab pos="5426075" algn="l"/>
              </a:tabLst>
            </a:pPr>
            <a:r>
              <a:rPr sz="2000" spc="-415" dirty="0">
                <a:latin typeface="Arial"/>
                <a:cs typeface="Arial"/>
              </a:rPr>
              <a:t>T</a:t>
            </a:r>
            <a:r>
              <a:rPr sz="2000" spc="-105" dirty="0">
                <a:latin typeface="Arial"/>
                <a:cs typeface="Arial"/>
              </a:rPr>
              <a:t>ama</a:t>
            </a:r>
            <a:r>
              <a:rPr sz="2000" spc="-145" dirty="0">
                <a:latin typeface="Arial"/>
                <a:cs typeface="Arial"/>
              </a:rPr>
              <a:t>m</a:t>
            </a:r>
            <a:r>
              <a:rPr sz="2000" spc="-50" dirty="0">
                <a:latin typeface="Arial"/>
                <a:cs typeface="Arial"/>
              </a:rPr>
              <a:t>la</a:t>
            </a:r>
            <a:r>
              <a:rPr sz="2000" spc="-114" dirty="0">
                <a:latin typeface="Arial"/>
                <a:cs typeface="Arial"/>
              </a:rPr>
              <a:t>m</a:t>
            </a:r>
            <a:r>
              <a:rPr sz="2000" spc="-155" dirty="0">
                <a:latin typeface="Arial"/>
                <a:cs typeface="Arial"/>
              </a:rPr>
              <a:t>a</a:t>
            </a:r>
            <a:r>
              <a:rPr sz="2000" dirty="0">
                <a:latin typeface="Arial"/>
                <a:cs typeface="Arial"/>
              </a:rPr>
              <a:t>	</a:t>
            </a:r>
            <a:r>
              <a:rPr sz="2000" spc="-55" dirty="0">
                <a:latin typeface="Arial"/>
                <a:cs typeface="Arial"/>
              </a:rPr>
              <a:t>v</a:t>
            </a:r>
            <a:r>
              <a:rPr sz="2000" spc="-35" dirty="0">
                <a:latin typeface="Arial"/>
                <a:cs typeface="Arial"/>
              </a:rPr>
              <a:t>i</a:t>
            </a:r>
            <a:r>
              <a:rPr sz="2000" spc="-260" dirty="0">
                <a:latin typeface="Arial"/>
                <a:cs typeface="Arial"/>
              </a:rPr>
              <a:t>z</a:t>
            </a:r>
            <a:r>
              <a:rPr sz="2000" spc="-110" dirty="0">
                <a:latin typeface="Arial"/>
                <a:cs typeface="Arial"/>
              </a:rPr>
              <a:t>esi</a:t>
            </a:r>
            <a:r>
              <a:rPr sz="2000" dirty="0">
                <a:latin typeface="Arial"/>
                <a:cs typeface="Arial"/>
              </a:rPr>
              <a:t>	</a:t>
            </a:r>
            <a:r>
              <a:rPr sz="2000" spc="-130" dirty="0">
                <a:latin typeface="Arial"/>
                <a:cs typeface="Arial"/>
              </a:rPr>
              <a:t>y</a:t>
            </a:r>
            <a:r>
              <a:rPr sz="2000" spc="-75" dirty="0">
                <a:latin typeface="Arial"/>
                <a:cs typeface="Arial"/>
              </a:rPr>
              <a:t>apıla</a:t>
            </a:r>
            <a:r>
              <a:rPr sz="2000" spc="-105" dirty="0">
                <a:latin typeface="Arial"/>
                <a:cs typeface="Arial"/>
              </a:rPr>
              <a:t>r</a:t>
            </a:r>
            <a:r>
              <a:rPr sz="2000" spc="-125" dirty="0">
                <a:latin typeface="Arial"/>
                <a:cs typeface="Arial"/>
              </a:rPr>
              <a:t>ak</a:t>
            </a:r>
            <a:r>
              <a:rPr sz="2000" dirty="0">
                <a:latin typeface="Arial"/>
                <a:cs typeface="Arial"/>
              </a:rPr>
              <a:t>	</a:t>
            </a:r>
            <a:r>
              <a:rPr sz="2000" spc="-65" dirty="0">
                <a:latin typeface="Arial"/>
                <a:cs typeface="Arial"/>
              </a:rPr>
              <a:t>i</a:t>
            </a:r>
            <a:r>
              <a:rPr sz="2000" spc="-145" dirty="0">
                <a:latin typeface="Arial"/>
                <a:cs typeface="Arial"/>
              </a:rPr>
              <a:t>ş</a:t>
            </a:r>
            <a:r>
              <a:rPr sz="2000" spc="-30" dirty="0">
                <a:latin typeface="Arial"/>
                <a:cs typeface="Arial"/>
              </a:rPr>
              <a:t>l</a:t>
            </a:r>
            <a:r>
              <a:rPr sz="2000" spc="-90" dirty="0">
                <a:latin typeface="Arial"/>
                <a:cs typeface="Arial"/>
              </a:rPr>
              <a:t>e</a:t>
            </a:r>
            <a:r>
              <a:rPr sz="2000" spc="-25" dirty="0">
                <a:latin typeface="Arial"/>
                <a:cs typeface="Arial"/>
              </a:rPr>
              <a:t>tm</a:t>
            </a:r>
            <a:r>
              <a:rPr sz="2000" spc="-40" dirty="0">
                <a:latin typeface="Arial"/>
                <a:cs typeface="Arial"/>
              </a:rPr>
              <a:t>e</a:t>
            </a:r>
            <a:r>
              <a:rPr sz="2000" spc="-114" dirty="0">
                <a:latin typeface="Arial"/>
                <a:cs typeface="Arial"/>
              </a:rPr>
              <a:t>y</a:t>
            </a:r>
            <a:r>
              <a:rPr sz="2000" spc="-120" dirty="0">
                <a:latin typeface="Arial"/>
                <a:cs typeface="Arial"/>
              </a:rPr>
              <a:t>e</a:t>
            </a:r>
            <a:r>
              <a:rPr sz="2000" dirty="0">
                <a:latin typeface="Arial"/>
                <a:cs typeface="Arial"/>
              </a:rPr>
              <a:t>	</a:t>
            </a:r>
            <a:r>
              <a:rPr sz="2000" spc="-190" dirty="0">
                <a:latin typeface="Arial"/>
                <a:cs typeface="Arial"/>
              </a:rPr>
              <a:t>g</a:t>
            </a:r>
            <a:r>
              <a:rPr sz="2000" spc="-114" dirty="0">
                <a:latin typeface="Arial"/>
                <a:cs typeface="Arial"/>
              </a:rPr>
              <a:t>eçen</a:t>
            </a:r>
            <a:r>
              <a:rPr sz="2000" dirty="0">
                <a:latin typeface="Arial"/>
                <a:cs typeface="Arial"/>
              </a:rPr>
              <a:t>	</a:t>
            </a:r>
            <a:r>
              <a:rPr sz="2000" spc="90" dirty="0">
                <a:latin typeface="Arial"/>
                <a:cs typeface="Arial"/>
              </a:rPr>
              <a:t>t</a:t>
            </a:r>
            <a:r>
              <a:rPr sz="2000" spc="-175" dirty="0">
                <a:latin typeface="Arial"/>
                <a:cs typeface="Arial"/>
              </a:rPr>
              <a:t>e</a:t>
            </a:r>
            <a:r>
              <a:rPr sz="2000" spc="-204" dirty="0">
                <a:latin typeface="Arial"/>
                <a:cs typeface="Arial"/>
              </a:rPr>
              <a:t>ş</a:t>
            </a:r>
            <a:r>
              <a:rPr sz="2000" spc="-55" dirty="0">
                <a:latin typeface="Arial"/>
                <a:cs typeface="Arial"/>
              </a:rPr>
              <a:t>v</a:t>
            </a:r>
            <a:r>
              <a:rPr sz="2000" spc="-35" dirty="0">
                <a:latin typeface="Arial"/>
                <a:cs typeface="Arial"/>
              </a:rPr>
              <a:t>i</a:t>
            </a:r>
            <a:r>
              <a:rPr sz="2000" spc="-90" dirty="0">
                <a:latin typeface="Arial"/>
                <a:cs typeface="Arial"/>
              </a:rPr>
              <a:t>k</a:t>
            </a:r>
            <a:endParaRPr sz="2000">
              <a:latin typeface="Arial"/>
              <a:cs typeface="Arial"/>
            </a:endParaRPr>
          </a:p>
        </p:txBody>
      </p:sp>
      <p:sp>
        <p:nvSpPr>
          <p:cNvPr id="4" name="object 4"/>
          <p:cNvSpPr txBox="1"/>
          <p:nvPr/>
        </p:nvSpPr>
        <p:spPr>
          <a:xfrm>
            <a:off x="5368797" y="959612"/>
            <a:ext cx="5803265" cy="330835"/>
          </a:xfrm>
          <a:prstGeom prst="rect">
            <a:avLst/>
          </a:prstGeom>
        </p:spPr>
        <p:txBody>
          <a:bodyPr vert="horz" wrap="square" lIns="0" tIns="13335" rIns="0" bIns="0" rtlCol="0">
            <a:spAutoFit/>
          </a:bodyPr>
          <a:lstStyle/>
          <a:p>
            <a:pPr marL="12700">
              <a:lnSpc>
                <a:spcPct val="100000"/>
              </a:lnSpc>
              <a:spcBef>
                <a:spcPts val="105"/>
              </a:spcBef>
            </a:pPr>
            <a:r>
              <a:rPr sz="2000" spc="-100" dirty="0">
                <a:latin typeface="Arial"/>
                <a:cs typeface="Arial"/>
              </a:rPr>
              <a:t>belgesine </a:t>
            </a:r>
            <a:r>
              <a:rPr sz="2000" spc="-90" dirty="0">
                <a:latin typeface="Arial"/>
                <a:cs typeface="Arial"/>
              </a:rPr>
              <a:t>konu </a:t>
            </a:r>
            <a:r>
              <a:rPr sz="2000" spc="-30" dirty="0">
                <a:latin typeface="Arial"/>
                <a:cs typeface="Arial"/>
              </a:rPr>
              <a:t>firma </a:t>
            </a:r>
            <a:r>
              <a:rPr sz="2000" spc="-35" dirty="0">
                <a:latin typeface="Arial"/>
                <a:cs typeface="Arial"/>
              </a:rPr>
              <a:t>bilgilerinin </a:t>
            </a:r>
            <a:r>
              <a:rPr sz="2000" spc="-110" dirty="0">
                <a:latin typeface="Arial"/>
                <a:cs typeface="Arial"/>
              </a:rPr>
              <a:t>Ekonomi</a:t>
            </a:r>
            <a:r>
              <a:rPr sz="2000" spc="-180" dirty="0">
                <a:latin typeface="Arial"/>
                <a:cs typeface="Arial"/>
              </a:rPr>
              <a:t> </a:t>
            </a:r>
            <a:r>
              <a:rPr sz="2000" spc="-125" dirty="0">
                <a:latin typeface="Arial"/>
                <a:cs typeface="Arial"/>
              </a:rPr>
              <a:t>Bakanlığınca</a:t>
            </a:r>
            <a:endParaRPr sz="2000">
              <a:latin typeface="Arial"/>
              <a:cs typeface="Arial"/>
            </a:endParaRPr>
          </a:p>
        </p:txBody>
      </p:sp>
      <p:sp>
        <p:nvSpPr>
          <p:cNvPr id="5" name="object 5"/>
          <p:cNvSpPr txBox="1"/>
          <p:nvPr/>
        </p:nvSpPr>
        <p:spPr>
          <a:xfrm>
            <a:off x="5368797" y="1238503"/>
            <a:ext cx="5803265" cy="330835"/>
          </a:xfrm>
          <a:prstGeom prst="rect">
            <a:avLst/>
          </a:prstGeom>
        </p:spPr>
        <p:txBody>
          <a:bodyPr vert="horz" wrap="square" lIns="0" tIns="13335" rIns="0" bIns="0" rtlCol="0">
            <a:spAutoFit/>
          </a:bodyPr>
          <a:lstStyle/>
          <a:p>
            <a:pPr marL="12700">
              <a:lnSpc>
                <a:spcPct val="100000"/>
              </a:lnSpc>
              <a:spcBef>
                <a:spcPts val="105"/>
              </a:spcBef>
              <a:tabLst>
                <a:tab pos="1745614" algn="l"/>
                <a:tab pos="3428365" algn="l"/>
                <a:tab pos="4297045" algn="l"/>
                <a:tab pos="5173345" algn="l"/>
              </a:tabLst>
            </a:pPr>
            <a:r>
              <a:rPr sz="2000" spc="-330" dirty="0">
                <a:latin typeface="Arial"/>
                <a:cs typeface="Arial"/>
              </a:rPr>
              <a:t>K</a:t>
            </a:r>
            <a:r>
              <a:rPr sz="2000" spc="-75" dirty="0">
                <a:latin typeface="Arial"/>
                <a:cs typeface="Arial"/>
              </a:rPr>
              <a:t>urumumu</a:t>
            </a:r>
            <a:r>
              <a:rPr sz="2000" spc="-95" dirty="0">
                <a:latin typeface="Arial"/>
                <a:cs typeface="Arial"/>
              </a:rPr>
              <a:t>z</a:t>
            </a:r>
            <a:r>
              <a:rPr sz="2000" spc="-155" dirty="0">
                <a:latin typeface="Arial"/>
                <a:cs typeface="Arial"/>
              </a:rPr>
              <a:t>a</a:t>
            </a:r>
            <a:r>
              <a:rPr sz="2000" dirty="0">
                <a:latin typeface="Arial"/>
                <a:cs typeface="Arial"/>
              </a:rPr>
              <a:t>	</a:t>
            </a:r>
            <a:r>
              <a:rPr sz="2000" spc="-25" dirty="0">
                <a:latin typeface="Arial"/>
                <a:cs typeface="Arial"/>
              </a:rPr>
              <a:t>bild</a:t>
            </a:r>
            <a:r>
              <a:rPr sz="2000" spc="-20" dirty="0">
                <a:latin typeface="Arial"/>
                <a:cs typeface="Arial"/>
              </a:rPr>
              <a:t>i</a:t>
            </a:r>
            <a:r>
              <a:rPr sz="2000" spc="25" dirty="0">
                <a:latin typeface="Arial"/>
                <a:cs typeface="Arial"/>
              </a:rPr>
              <a:t>r</a:t>
            </a:r>
            <a:r>
              <a:rPr sz="2000" spc="5" dirty="0">
                <a:latin typeface="Arial"/>
                <a:cs typeface="Arial"/>
              </a:rPr>
              <a:t>i</a:t>
            </a:r>
            <a:r>
              <a:rPr sz="2000" spc="-15" dirty="0">
                <a:latin typeface="Arial"/>
                <a:cs typeface="Arial"/>
              </a:rPr>
              <a:t>l</a:t>
            </a:r>
            <a:r>
              <a:rPr sz="2000" spc="-50" dirty="0">
                <a:latin typeface="Arial"/>
                <a:cs typeface="Arial"/>
              </a:rPr>
              <a:t>m</a:t>
            </a:r>
            <a:r>
              <a:rPr sz="2000" spc="-135" dirty="0">
                <a:latin typeface="Arial"/>
                <a:cs typeface="Arial"/>
              </a:rPr>
              <a:t>es</a:t>
            </a:r>
            <a:r>
              <a:rPr sz="2000" spc="-65" dirty="0">
                <a:latin typeface="Arial"/>
                <a:cs typeface="Arial"/>
              </a:rPr>
              <a:t>i</a:t>
            </a:r>
            <a:r>
              <a:rPr sz="2000" spc="-40" dirty="0">
                <a:latin typeface="Arial"/>
                <a:cs typeface="Arial"/>
              </a:rPr>
              <a:t>n</a:t>
            </a:r>
            <a:r>
              <a:rPr sz="2000" spc="-15" dirty="0">
                <a:latin typeface="Arial"/>
                <a:cs typeface="Arial"/>
              </a:rPr>
              <a:t>i</a:t>
            </a:r>
            <a:r>
              <a:rPr sz="2000" dirty="0">
                <a:latin typeface="Arial"/>
                <a:cs typeface="Arial"/>
              </a:rPr>
              <a:t>	</a:t>
            </a:r>
            <a:r>
              <a:rPr sz="2000" spc="90" dirty="0">
                <a:latin typeface="Arial"/>
                <a:cs typeface="Arial"/>
              </a:rPr>
              <a:t>t</a:t>
            </a:r>
            <a:r>
              <a:rPr sz="2000" spc="-95" dirty="0">
                <a:latin typeface="Arial"/>
                <a:cs typeface="Arial"/>
              </a:rPr>
              <a:t>ak</a:t>
            </a:r>
            <a:r>
              <a:rPr sz="2000" spc="-60" dirty="0">
                <a:latin typeface="Arial"/>
                <a:cs typeface="Arial"/>
              </a:rPr>
              <a:t>ip</a:t>
            </a:r>
            <a:r>
              <a:rPr sz="2000" dirty="0">
                <a:latin typeface="Arial"/>
                <a:cs typeface="Arial"/>
              </a:rPr>
              <a:t>	</a:t>
            </a:r>
            <a:r>
              <a:rPr sz="2000" spc="-135" dirty="0">
                <a:latin typeface="Arial"/>
                <a:cs typeface="Arial"/>
              </a:rPr>
              <a:t>e</a:t>
            </a:r>
            <a:r>
              <a:rPr sz="2000" spc="-85" dirty="0">
                <a:latin typeface="Arial"/>
                <a:cs typeface="Arial"/>
              </a:rPr>
              <a:t>de</a:t>
            </a:r>
            <a:r>
              <a:rPr sz="2000" spc="-80" dirty="0">
                <a:latin typeface="Arial"/>
                <a:cs typeface="Arial"/>
              </a:rPr>
              <a:t>n</a:t>
            </a:r>
            <a:r>
              <a:rPr sz="2000" dirty="0">
                <a:latin typeface="Arial"/>
                <a:cs typeface="Arial"/>
              </a:rPr>
              <a:t>	</a:t>
            </a:r>
            <a:r>
              <a:rPr sz="2000" spc="-195" dirty="0">
                <a:latin typeface="Arial"/>
                <a:cs typeface="Arial"/>
              </a:rPr>
              <a:t>a</a:t>
            </a:r>
            <a:r>
              <a:rPr sz="2000" spc="-130" dirty="0">
                <a:latin typeface="Arial"/>
                <a:cs typeface="Arial"/>
              </a:rPr>
              <a:t>y</a:t>
            </a:r>
            <a:r>
              <a:rPr sz="2000" spc="-114" dirty="0">
                <a:latin typeface="Arial"/>
                <a:cs typeface="Arial"/>
              </a:rPr>
              <a:t>d</a:t>
            </a:r>
            <a:r>
              <a:rPr sz="2000" spc="-120" dirty="0">
                <a:latin typeface="Arial"/>
                <a:cs typeface="Arial"/>
              </a:rPr>
              <a:t>a</a:t>
            </a:r>
            <a:r>
              <a:rPr sz="2000" spc="-60" dirty="0">
                <a:latin typeface="Arial"/>
                <a:cs typeface="Arial"/>
              </a:rPr>
              <a:t>n</a:t>
            </a:r>
            <a:endParaRPr sz="2000">
              <a:latin typeface="Arial"/>
              <a:cs typeface="Arial"/>
            </a:endParaRPr>
          </a:p>
        </p:txBody>
      </p:sp>
      <p:sp>
        <p:nvSpPr>
          <p:cNvPr id="6" name="object 6"/>
          <p:cNvSpPr txBox="1"/>
          <p:nvPr/>
        </p:nvSpPr>
        <p:spPr>
          <a:xfrm>
            <a:off x="5368797" y="1517091"/>
            <a:ext cx="3002915" cy="331470"/>
          </a:xfrm>
          <a:prstGeom prst="rect">
            <a:avLst/>
          </a:prstGeom>
        </p:spPr>
        <p:txBody>
          <a:bodyPr vert="horz" wrap="square" lIns="0" tIns="13335" rIns="0" bIns="0" rtlCol="0">
            <a:spAutoFit/>
          </a:bodyPr>
          <a:lstStyle/>
          <a:p>
            <a:pPr marL="12700">
              <a:lnSpc>
                <a:spcPct val="100000"/>
              </a:lnSpc>
              <a:spcBef>
                <a:spcPts val="105"/>
              </a:spcBef>
            </a:pPr>
            <a:r>
              <a:rPr sz="2000" spc="-95" dirty="0">
                <a:latin typeface="Arial"/>
                <a:cs typeface="Arial"/>
              </a:rPr>
              <a:t>başlanılarak</a:t>
            </a:r>
            <a:r>
              <a:rPr sz="2000" spc="-135" dirty="0">
                <a:latin typeface="Arial"/>
                <a:cs typeface="Arial"/>
              </a:rPr>
              <a:t> </a:t>
            </a:r>
            <a:r>
              <a:rPr sz="2000" spc="-85" dirty="0">
                <a:latin typeface="Arial"/>
                <a:cs typeface="Arial"/>
              </a:rPr>
              <a:t>yararlanılacaktır.</a:t>
            </a:r>
            <a:endParaRPr sz="2000">
              <a:latin typeface="Arial"/>
              <a:cs typeface="Arial"/>
            </a:endParaRPr>
          </a:p>
        </p:txBody>
      </p:sp>
      <p:sp>
        <p:nvSpPr>
          <p:cNvPr id="7" name="object 7"/>
          <p:cNvSpPr/>
          <p:nvPr/>
        </p:nvSpPr>
        <p:spPr>
          <a:xfrm>
            <a:off x="597408" y="446531"/>
            <a:ext cx="4621530" cy="197738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822147" y="809370"/>
            <a:ext cx="4144645" cy="1169035"/>
          </a:xfrm>
          <a:prstGeom prst="rect">
            <a:avLst/>
          </a:prstGeom>
        </p:spPr>
        <p:txBody>
          <a:bodyPr vert="horz" wrap="square" lIns="0" tIns="13335" rIns="0" bIns="0" rtlCol="0">
            <a:spAutoFit/>
          </a:bodyPr>
          <a:lstStyle/>
          <a:p>
            <a:pPr marL="480695">
              <a:lnSpc>
                <a:spcPts val="2305"/>
              </a:lnSpc>
              <a:spcBef>
                <a:spcPts val="105"/>
              </a:spcBef>
            </a:pPr>
            <a:r>
              <a:rPr sz="2000" b="1" i="1" spc="-105" dirty="0">
                <a:solidFill>
                  <a:srgbClr val="FFFFFF"/>
                </a:solidFill>
                <a:latin typeface="Arial"/>
                <a:cs typeface="Arial"/>
              </a:rPr>
              <a:t>Yatırımlarda </a:t>
            </a:r>
            <a:r>
              <a:rPr sz="2000" b="1" i="1" spc="-120" dirty="0">
                <a:solidFill>
                  <a:srgbClr val="FFFFFF"/>
                </a:solidFill>
                <a:latin typeface="Arial"/>
                <a:cs typeface="Arial"/>
              </a:rPr>
              <a:t>Devlet</a:t>
            </a:r>
            <a:r>
              <a:rPr sz="2000" b="1" i="1" spc="-140" dirty="0">
                <a:solidFill>
                  <a:srgbClr val="FFFFFF"/>
                </a:solidFill>
                <a:latin typeface="Arial"/>
                <a:cs typeface="Arial"/>
              </a:rPr>
              <a:t> </a:t>
            </a:r>
            <a:r>
              <a:rPr sz="2000" b="1" i="1" spc="-125" dirty="0">
                <a:solidFill>
                  <a:srgbClr val="FFFFFF"/>
                </a:solidFill>
                <a:latin typeface="Arial"/>
                <a:cs typeface="Arial"/>
              </a:rPr>
              <a:t>Yardımları</a:t>
            </a:r>
            <a:endParaRPr sz="2000">
              <a:latin typeface="Arial"/>
              <a:cs typeface="Arial"/>
            </a:endParaRPr>
          </a:p>
          <a:p>
            <a:pPr marL="12065" marR="5080" algn="ctr">
              <a:lnSpc>
                <a:spcPts val="2200"/>
              </a:lnSpc>
              <a:spcBef>
                <a:spcPts val="140"/>
              </a:spcBef>
            </a:pPr>
            <a:r>
              <a:rPr sz="2000" b="1" i="1" spc="-130" dirty="0">
                <a:solidFill>
                  <a:srgbClr val="FFFFFF"/>
                </a:solidFill>
                <a:latin typeface="Arial"/>
                <a:cs typeface="Arial"/>
              </a:rPr>
              <a:t>Hakkında </a:t>
            </a:r>
            <a:r>
              <a:rPr sz="2000" b="1" i="1" spc="-120" dirty="0">
                <a:solidFill>
                  <a:srgbClr val="FFFFFF"/>
                </a:solidFill>
                <a:latin typeface="Arial"/>
                <a:cs typeface="Arial"/>
              </a:rPr>
              <a:t>Karar’da </a:t>
            </a:r>
            <a:r>
              <a:rPr sz="2000" b="1" i="1" spc="-145" dirty="0">
                <a:solidFill>
                  <a:srgbClr val="FFFFFF"/>
                </a:solidFill>
                <a:latin typeface="Arial"/>
                <a:cs typeface="Arial"/>
              </a:rPr>
              <a:t>öngörülen </a:t>
            </a:r>
            <a:r>
              <a:rPr sz="2000" b="1" i="1" spc="-135" dirty="0">
                <a:solidFill>
                  <a:srgbClr val="FFFFFF"/>
                </a:solidFill>
                <a:latin typeface="Arial"/>
                <a:cs typeface="Arial"/>
              </a:rPr>
              <a:t>teşvikten  </a:t>
            </a:r>
            <a:r>
              <a:rPr sz="2000" b="1" i="1" spc="-130" dirty="0">
                <a:solidFill>
                  <a:srgbClr val="FFFFFF"/>
                </a:solidFill>
                <a:latin typeface="Arial"/>
                <a:cs typeface="Arial"/>
              </a:rPr>
              <a:t>hangi </a:t>
            </a:r>
            <a:r>
              <a:rPr sz="2000" b="1" i="1" spc="-85" dirty="0">
                <a:solidFill>
                  <a:srgbClr val="FFFFFF"/>
                </a:solidFill>
                <a:latin typeface="Arial"/>
                <a:cs typeface="Arial"/>
              </a:rPr>
              <a:t>tarihten</a:t>
            </a:r>
            <a:r>
              <a:rPr sz="2000" b="1" i="1" spc="-110" dirty="0">
                <a:solidFill>
                  <a:srgbClr val="FFFFFF"/>
                </a:solidFill>
                <a:latin typeface="Arial"/>
                <a:cs typeface="Arial"/>
              </a:rPr>
              <a:t> </a:t>
            </a:r>
            <a:r>
              <a:rPr sz="2000" b="1" i="1" spc="-90" dirty="0">
                <a:solidFill>
                  <a:srgbClr val="FFFFFF"/>
                </a:solidFill>
                <a:latin typeface="Arial"/>
                <a:cs typeface="Arial"/>
              </a:rPr>
              <a:t>itibaren</a:t>
            </a:r>
            <a:endParaRPr sz="2000">
              <a:latin typeface="Arial"/>
              <a:cs typeface="Arial"/>
            </a:endParaRPr>
          </a:p>
          <a:p>
            <a:pPr marL="2540" algn="ctr">
              <a:lnSpc>
                <a:spcPts val="2150"/>
              </a:lnSpc>
            </a:pPr>
            <a:r>
              <a:rPr sz="2000" b="1" i="1" spc="-105" dirty="0">
                <a:solidFill>
                  <a:srgbClr val="FFFFFF"/>
                </a:solidFill>
                <a:latin typeface="Arial"/>
                <a:cs typeface="Arial"/>
              </a:rPr>
              <a:t>yararlanılacaktır?</a:t>
            </a:r>
            <a:endParaRPr sz="2000">
              <a:latin typeface="Arial"/>
              <a:cs typeface="Arial"/>
            </a:endParaRPr>
          </a:p>
        </p:txBody>
      </p:sp>
      <p:sp>
        <p:nvSpPr>
          <p:cNvPr id="9" name="object 9"/>
          <p:cNvSpPr/>
          <p:nvPr/>
        </p:nvSpPr>
        <p:spPr>
          <a:xfrm>
            <a:off x="5126735" y="2532888"/>
            <a:ext cx="6755129" cy="1893570"/>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5140197" y="2735707"/>
            <a:ext cx="6033135" cy="330835"/>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Lst>
            </a:pPr>
            <a:r>
              <a:rPr sz="2000" spc="-155" dirty="0">
                <a:latin typeface="Arial"/>
                <a:cs typeface="Arial"/>
              </a:rPr>
              <a:t>Bu </a:t>
            </a:r>
            <a:r>
              <a:rPr sz="2000" spc="-65" dirty="0">
                <a:latin typeface="Arial"/>
                <a:cs typeface="Arial"/>
              </a:rPr>
              <a:t>teşvikten </a:t>
            </a:r>
            <a:r>
              <a:rPr sz="2000" spc="-95" dirty="0">
                <a:latin typeface="Arial"/>
                <a:cs typeface="Arial"/>
              </a:rPr>
              <a:t>yararlanılacak </a:t>
            </a:r>
            <a:r>
              <a:rPr sz="2000" spc="-65" dirty="0">
                <a:latin typeface="Arial"/>
                <a:cs typeface="Arial"/>
              </a:rPr>
              <a:t>sigortalı </a:t>
            </a:r>
            <a:r>
              <a:rPr sz="2000" spc="-145" dirty="0">
                <a:latin typeface="Arial"/>
                <a:cs typeface="Arial"/>
              </a:rPr>
              <a:t>sayısı, </a:t>
            </a:r>
            <a:r>
              <a:rPr sz="2000" spc="-80" dirty="0">
                <a:latin typeface="Arial"/>
                <a:cs typeface="Arial"/>
              </a:rPr>
              <a:t>komple</a:t>
            </a:r>
            <a:r>
              <a:rPr sz="2000" spc="140" dirty="0">
                <a:latin typeface="Arial"/>
                <a:cs typeface="Arial"/>
              </a:rPr>
              <a:t> </a:t>
            </a:r>
            <a:r>
              <a:rPr sz="2000" spc="-75" dirty="0">
                <a:latin typeface="Arial"/>
                <a:cs typeface="Arial"/>
              </a:rPr>
              <a:t>yeni</a:t>
            </a:r>
            <a:endParaRPr sz="2000">
              <a:latin typeface="Arial"/>
              <a:cs typeface="Arial"/>
            </a:endParaRPr>
          </a:p>
        </p:txBody>
      </p:sp>
      <p:sp>
        <p:nvSpPr>
          <p:cNvPr id="11" name="object 11"/>
          <p:cNvSpPr txBox="1"/>
          <p:nvPr/>
        </p:nvSpPr>
        <p:spPr>
          <a:xfrm>
            <a:off x="5368797" y="3016123"/>
            <a:ext cx="2496820" cy="330835"/>
          </a:xfrm>
          <a:prstGeom prst="rect">
            <a:avLst/>
          </a:prstGeom>
        </p:spPr>
        <p:txBody>
          <a:bodyPr vert="horz" wrap="square" lIns="0" tIns="13335" rIns="0" bIns="0" rtlCol="0">
            <a:spAutoFit/>
          </a:bodyPr>
          <a:lstStyle/>
          <a:p>
            <a:pPr marL="12700">
              <a:lnSpc>
                <a:spcPct val="100000"/>
              </a:lnSpc>
              <a:spcBef>
                <a:spcPts val="105"/>
              </a:spcBef>
              <a:tabLst>
                <a:tab pos="1487805" algn="l"/>
                <a:tab pos="1957070" algn="l"/>
              </a:tabLst>
            </a:pPr>
            <a:r>
              <a:rPr sz="2000" spc="-130" dirty="0">
                <a:latin typeface="Arial"/>
                <a:cs typeface="Arial"/>
              </a:rPr>
              <a:t>y</a:t>
            </a:r>
            <a:r>
              <a:rPr sz="2000" spc="-180" dirty="0">
                <a:latin typeface="Arial"/>
                <a:cs typeface="Arial"/>
              </a:rPr>
              <a:t>a</a:t>
            </a:r>
            <a:r>
              <a:rPr sz="2000" spc="15" dirty="0">
                <a:latin typeface="Arial"/>
                <a:cs typeface="Arial"/>
              </a:rPr>
              <a:t>tı</a:t>
            </a:r>
            <a:r>
              <a:rPr sz="2000" spc="5" dirty="0">
                <a:latin typeface="Arial"/>
                <a:cs typeface="Arial"/>
              </a:rPr>
              <a:t>r</a:t>
            </a:r>
            <a:r>
              <a:rPr sz="2000" spc="-45" dirty="0">
                <a:latin typeface="Arial"/>
                <a:cs typeface="Arial"/>
              </a:rPr>
              <a:t>ı</a:t>
            </a:r>
            <a:r>
              <a:rPr sz="2000" spc="-135" dirty="0">
                <a:latin typeface="Arial"/>
                <a:cs typeface="Arial"/>
              </a:rPr>
              <a:t>m</a:t>
            </a:r>
            <a:r>
              <a:rPr sz="2000" spc="-40" dirty="0">
                <a:latin typeface="Arial"/>
                <a:cs typeface="Arial"/>
              </a:rPr>
              <a:t>la</a:t>
            </a:r>
            <a:r>
              <a:rPr sz="2000" spc="-70" dirty="0">
                <a:latin typeface="Arial"/>
                <a:cs typeface="Arial"/>
              </a:rPr>
              <a:t>r</a:t>
            </a:r>
            <a:r>
              <a:rPr sz="2000" spc="-114" dirty="0">
                <a:latin typeface="Arial"/>
                <a:cs typeface="Arial"/>
              </a:rPr>
              <a:t>d</a:t>
            </a:r>
            <a:r>
              <a:rPr sz="2000" spc="-110" dirty="0">
                <a:latin typeface="Arial"/>
                <a:cs typeface="Arial"/>
              </a:rPr>
              <a:t>a</a:t>
            </a:r>
            <a:r>
              <a:rPr sz="2000" dirty="0">
                <a:latin typeface="Arial"/>
                <a:cs typeface="Arial"/>
              </a:rPr>
              <a:t>	</a:t>
            </a:r>
            <a:r>
              <a:rPr sz="2000" spc="-130" dirty="0">
                <a:latin typeface="Arial"/>
                <a:cs typeface="Arial"/>
              </a:rPr>
              <a:t>v</a:t>
            </a:r>
            <a:r>
              <a:rPr sz="2000" spc="-114" dirty="0">
                <a:latin typeface="Arial"/>
                <a:cs typeface="Arial"/>
              </a:rPr>
              <a:t>e</a:t>
            </a:r>
            <a:r>
              <a:rPr sz="2000" dirty="0">
                <a:latin typeface="Arial"/>
                <a:cs typeface="Arial"/>
              </a:rPr>
              <a:t>	</a:t>
            </a:r>
            <a:r>
              <a:rPr sz="2000" spc="-70" dirty="0">
                <a:latin typeface="Arial"/>
                <a:cs typeface="Arial"/>
              </a:rPr>
              <a:t>di</a:t>
            </a:r>
            <a:r>
              <a:rPr sz="2000" spc="-100" dirty="0">
                <a:latin typeface="Arial"/>
                <a:cs typeface="Arial"/>
              </a:rPr>
              <a:t>ğ</a:t>
            </a:r>
            <a:r>
              <a:rPr sz="2000" spc="-45" dirty="0">
                <a:latin typeface="Arial"/>
                <a:cs typeface="Arial"/>
              </a:rPr>
              <a:t>er</a:t>
            </a:r>
            <a:endParaRPr sz="2000">
              <a:latin typeface="Arial"/>
              <a:cs typeface="Arial"/>
            </a:endParaRPr>
          </a:p>
        </p:txBody>
      </p:sp>
      <p:sp>
        <p:nvSpPr>
          <p:cNvPr id="12" name="object 12"/>
          <p:cNvSpPr txBox="1"/>
          <p:nvPr/>
        </p:nvSpPr>
        <p:spPr>
          <a:xfrm>
            <a:off x="8022463" y="3016123"/>
            <a:ext cx="3149600" cy="610235"/>
          </a:xfrm>
          <a:prstGeom prst="rect">
            <a:avLst/>
          </a:prstGeom>
        </p:spPr>
        <p:txBody>
          <a:bodyPr vert="horz" wrap="square" lIns="0" tIns="43180" rIns="0" bIns="0" rtlCol="0">
            <a:spAutoFit/>
          </a:bodyPr>
          <a:lstStyle/>
          <a:p>
            <a:pPr marL="12700" marR="5080" indent="48260">
              <a:lnSpc>
                <a:spcPts val="2200"/>
              </a:lnSpc>
              <a:spcBef>
                <a:spcPts val="340"/>
              </a:spcBef>
              <a:tabLst>
                <a:tab pos="812800" algn="l"/>
                <a:tab pos="1014094" algn="l"/>
                <a:tab pos="1259205" algn="l"/>
                <a:tab pos="2048510" algn="l"/>
                <a:tab pos="2370455" algn="l"/>
              </a:tabLst>
            </a:pPr>
            <a:r>
              <a:rPr sz="2000" spc="-130" dirty="0">
                <a:latin typeface="Arial"/>
                <a:cs typeface="Arial"/>
              </a:rPr>
              <a:t>y</a:t>
            </a:r>
            <a:r>
              <a:rPr sz="2000" spc="-180" dirty="0">
                <a:latin typeface="Arial"/>
                <a:cs typeface="Arial"/>
              </a:rPr>
              <a:t>a</a:t>
            </a:r>
            <a:r>
              <a:rPr sz="2000" spc="100" dirty="0">
                <a:latin typeface="Arial"/>
                <a:cs typeface="Arial"/>
              </a:rPr>
              <a:t>t</a:t>
            </a:r>
            <a:r>
              <a:rPr sz="2000" spc="-30" dirty="0">
                <a:latin typeface="Arial"/>
                <a:cs typeface="Arial"/>
              </a:rPr>
              <a:t>ı</a:t>
            </a:r>
            <a:r>
              <a:rPr sz="2000" spc="-45" dirty="0">
                <a:latin typeface="Arial"/>
                <a:cs typeface="Arial"/>
              </a:rPr>
              <a:t>r</a:t>
            </a:r>
            <a:r>
              <a:rPr sz="2000" spc="-85" dirty="0">
                <a:latin typeface="Arial"/>
                <a:cs typeface="Arial"/>
              </a:rPr>
              <a:t>ım</a:t>
            </a:r>
            <a:r>
              <a:rPr sz="2000" dirty="0">
                <a:latin typeface="Arial"/>
                <a:cs typeface="Arial"/>
              </a:rPr>
              <a:t>		</a:t>
            </a:r>
            <a:r>
              <a:rPr sz="2000" spc="-85" dirty="0">
                <a:latin typeface="Arial"/>
                <a:cs typeface="Arial"/>
              </a:rPr>
              <a:t>cinsl</a:t>
            </a:r>
            <a:r>
              <a:rPr sz="2000" spc="-125" dirty="0">
                <a:latin typeface="Arial"/>
                <a:cs typeface="Arial"/>
              </a:rPr>
              <a:t>e</a:t>
            </a:r>
            <a:r>
              <a:rPr sz="2000" spc="25" dirty="0">
                <a:latin typeface="Arial"/>
                <a:cs typeface="Arial"/>
              </a:rPr>
              <a:t>r</a:t>
            </a:r>
            <a:r>
              <a:rPr sz="2000" spc="5" dirty="0">
                <a:latin typeface="Arial"/>
                <a:cs typeface="Arial"/>
              </a:rPr>
              <a:t>i</a:t>
            </a:r>
            <a:r>
              <a:rPr sz="2000" spc="-65" dirty="0">
                <a:latin typeface="Arial"/>
                <a:cs typeface="Arial"/>
              </a:rPr>
              <a:t>n</a:t>
            </a:r>
            <a:r>
              <a:rPr sz="2000" spc="-55" dirty="0">
                <a:latin typeface="Arial"/>
                <a:cs typeface="Arial"/>
              </a:rPr>
              <a:t>d</a:t>
            </a:r>
            <a:r>
              <a:rPr sz="2000" spc="-120" dirty="0">
                <a:latin typeface="Arial"/>
                <a:cs typeface="Arial"/>
              </a:rPr>
              <a:t>e</a:t>
            </a:r>
            <a:r>
              <a:rPr sz="2000" dirty="0">
                <a:latin typeface="Arial"/>
                <a:cs typeface="Arial"/>
              </a:rPr>
              <a:t>	</a:t>
            </a:r>
            <a:r>
              <a:rPr sz="2000" spc="-110" dirty="0">
                <a:latin typeface="Arial"/>
                <a:cs typeface="Arial"/>
              </a:rPr>
              <a:t>m</a:t>
            </a:r>
            <a:r>
              <a:rPr sz="2000" spc="-95" dirty="0">
                <a:latin typeface="Arial"/>
                <a:cs typeface="Arial"/>
              </a:rPr>
              <a:t>e</a:t>
            </a:r>
            <a:r>
              <a:rPr sz="2000" spc="-125" dirty="0">
                <a:latin typeface="Arial"/>
                <a:cs typeface="Arial"/>
              </a:rPr>
              <a:t>v</a:t>
            </a:r>
            <a:r>
              <a:rPr sz="2000" spc="-105" dirty="0">
                <a:latin typeface="Arial"/>
                <a:cs typeface="Arial"/>
              </a:rPr>
              <a:t>c</a:t>
            </a:r>
            <a:r>
              <a:rPr sz="2000" spc="-110" dirty="0">
                <a:latin typeface="Arial"/>
                <a:cs typeface="Arial"/>
              </a:rPr>
              <a:t>u</a:t>
            </a:r>
            <a:r>
              <a:rPr sz="2000" spc="114" dirty="0">
                <a:latin typeface="Arial"/>
                <a:cs typeface="Arial"/>
              </a:rPr>
              <a:t>t  </a:t>
            </a:r>
            <a:r>
              <a:rPr sz="2000" spc="-50" dirty="0">
                <a:latin typeface="Arial"/>
                <a:cs typeface="Arial"/>
              </a:rPr>
              <a:t>ola</a:t>
            </a:r>
            <a:r>
              <a:rPr sz="2000" spc="-70" dirty="0">
                <a:latin typeface="Arial"/>
                <a:cs typeface="Arial"/>
              </a:rPr>
              <a:t>r</a:t>
            </a:r>
            <a:r>
              <a:rPr sz="2000" spc="-125" dirty="0">
                <a:latin typeface="Arial"/>
                <a:cs typeface="Arial"/>
              </a:rPr>
              <a:t>ak</a:t>
            </a:r>
            <a:r>
              <a:rPr sz="2000" dirty="0">
                <a:latin typeface="Arial"/>
                <a:cs typeface="Arial"/>
              </a:rPr>
              <a:t>	</a:t>
            </a:r>
            <a:r>
              <a:rPr sz="2000" spc="-65" dirty="0">
                <a:latin typeface="Arial"/>
                <a:cs typeface="Arial"/>
              </a:rPr>
              <a:t>i</a:t>
            </a:r>
            <a:r>
              <a:rPr sz="2000" spc="-150" dirty="0">
                <a:latin typeface="Arial"/>
                <a:cs typeface="Arial"/>
              </a:rPr>
              <a:t>ş</a:t>
            </a:r>
            <a:r>
              <a:rPr sz="2000" spc="-120" dirty="0">
                <a:latin typeface="Arial"/>
                <a:cs typeface="Arial"/>
              </a:rPr>
              <a:t>e</a:t>
            </a:r>
            <a:r>
              <a:rPr sz="2000" dirty="0">
                <a:latin typeface="Arial"/>
                <a:cs typeface="Arial"/>
              </a:rPr>
              <a:t>	</a:t>
            </a:r>
            <a:r>
              <a:rPr sz="2000" spc="-90" dirty="0">
                <a:latin typeface="Arial"/>
                <a:cs typeface="Arial"/>
              </a:rPr>
              <a:t>al</a:t>
            </a:r>
            <a:r>
              <a:rPr sz="2000" spc="-75" dirty="0">
                <a:latin typeface="Arial"/>
                <a:cs typeface="Arial"/>
              </a:rPr>
              <a:t>ı</a:t>
            </a:r>
            <a:r>
              <a:rPr sz="2000" spc="-100" dirty="0">
                <a:latin typeface="Arial"/>
                <a:cs typeface="Arial"/>
              </a:rPr>
              <a:t>na</a:t>
            </a:r>
            <a:r>
              <a:rPr sz="2000" spc="-95" dirty="0">
                <a:latin typeface="Arial"/>
                <a:cs typeface="Arial"/>
              </a:rPr>
              <a:t>n</a:t>
            </a:r>
            <a:r>
              <a:rPr sz="2000" dirty="0">
                <a:latin typeface="Arial"/>
                <a:cs typeface="Arial"/>
              </a:rPr>
              <a:t>	</a:t>
            </a:r>
            <a:r>
              <a:rPr sz="2000" spc="-145" dirty="0">
                <a:latin typeface="Arial"/>
                <a:cs typeface="Arial"/>
              </a:rPr>
              <a:t>s</a:t>
            </a:r>
            <a:r>
              <a:rPr sz="2000" spc="-75" dirty="0">
                <a:latin typeface="Arial"/>
                <a:cs typeface="Arial"/>
              </a:rPr>
              <a:t>i</a:t>
            </a:r>
            <a:r>
              <a:rPr sz="2000" spc="-180" dirty="0">
                <a:latin typeface="Arial"/>
                <a:cs typeface="Arial"/>
              </a:rPr>
              <a:t>g</a:t>
            </a:r>
            <a:r>
              <a:rPr sz="2000" spc="30" dirty="0">
                <a:latin typeface="Arial"/>
                <a:cs typeface="Arial"/>
              </a:rPr>
              <a:t>or</a:t>
            </a:r>
            <a:r>
              <a:rPr sz="2000" spc="-10" dirty="0">
                <a:latin typeface="Arial"/>
                <a:cs typeface="Arial"/>
              </a:rPr>
              <a:t>t</a:t>
            </a:r>
            <a:r>
              <a:rPr sz="2000" spc="-90" dirty="0">
                <a:latin typeface="Arial"/>
                <a:cs typeface="Arial"/>
              </a:rPr>
              <a:t>al</a:t>
            </a:r>
            <a:r>
              <a:rPr sz="2000" spc="-75" dirty="0">
                <a:latin typeface="Arial"/>
                <a:cs typeface="Arial"/>
              </a:rPr>
              <a:t>ı</a:t>
            </a:r>
            <a:r>
              <a:rPr sz="2000" spc="-35" dirty="0">
                <a:latin typeface="Arial"/>
                <a:cs typeface="Arial"/>
              </a:rPr>
              <a:t>lar</a:t>
            </a:r>
            <a:endParaRPr sz="2000">
              <a:latin typeface="Arial"/>
              <a:cs typeface="Arial"/>
            </a:endParaRPr>
          </a:p>
        </p:txBody>
      </p:sp>
      <p:sp>
        <p:nvSpPr>
          <p:cNvPr id="13" name="object 13"/>
          <p:cNvSpPr txBox="1"/>
          <p:nvPr/>
        </p:nvSpPr>
        <p:spPr>
          <a:xfrm>
            <a:off x="5368797" y="3295014"/>
            <a:ext cx="3756025" cy="610235"/>
          </a:xfrm>
          <a:prstGeom prst="rect">
            <a:avLst/>
          </a:prstGeom>
        </p:spPr>
        <p:txBody>
          <a:bodyPr vert="horz" wrap="square" lIns="0" tIns="13335" rIns="0" bIns="0" rtlCol="0">
            <a:spAutoFit/>
          </a:bodyPr>
          <a:lstStyle/>
          <a:p>
            <a:pPr marL="12700">
              <a:lnSpc>
                <a:spcPts val="2300"/>
              </a:lnSpc>
              <a:spcBef>
                <a:spcPts val="105"/>
              </a:spcBef>
              <a:tabLst>
                <a:tab pos="1065530" algn="l"/>
                <a:tab pos="2032000" algn="l"/>
              </a:tabLst>
            </a:pPr>
            <a:r>
              <a:rPr sz="2000" spc="-60" dirty="0">
                <a:latin typeface="Arial"/>
                <a:cs typeface="Arial"/>
              </a:rPr>
              <a:t>istihdam	</a:t>
            </a:r>
            <a:r>
              <a:rPr sz="2000" spc="-145" dirty="0">
                <a:latin typeface="Arial"/>
                <a:cs typeface="Arial"/>
              </a:rPr>
              <a:t>sayısına	</a:t>
            </a:r>
            <a:r>
              <a:rPr sz="2000" spc="-85" dirty="0">
                <a:latin typeface="Arial"/>
                <a:cs typeface="Arial"/>
              </a:rPr>
              <a:t>ilave</a:t>
            </a:r>
            <a:endParaRPr sz="2000">
              <a:latin typeface="Arial"/>
              <a:cs typeface="Arial"/>
            </a:endParaRPr>
          </a:p>
          <a:p>
            <a:pPr marL="12700">
              <a:lnSpc>
                <a:spcPts val="2300"/>
              </a:lnSpc>
              <a:tabLst>
                <a:tab pos="1309370" algn="l"/>
                <a:tab pos="2459990" algn="l"/>
              </a:tabLst>
            </a:pPr>
            <a:r>
              <a:rPr sz="2000" spc="-80" dirty="0">
                <a:latin typeface="Arial"/>
                <a:cs typeface="Arial"/>
              </a:rPr>
              <a:t>yönünden	</a:t>
            </a:r>
            <a:r>
              <a:rPr sz="2000" spc="-110" dirty="0">
                <a:latin typeface="Arial"/>
                <a:cs typeface="Arial"/>
              </a:rPr>
              <a:t>Ekonomi	</a:t>
            </a:r>
            <a:r>
              <a:rPr sz="2000" spc="-125" dirty="0">
                <a:latin typeface="Arial"/>
                <a:cs typeface="Arial"/>
              </a:rPr>
              <a:t>Bakanlığınca</a:t>
            </a:r>
            <a:endParaRPr sz="2000">
              <a:latin typeface="Arial"/>
              <a:cs typeface="Arial"/>
            </a:endParaRPr>
          </a:p>
        </p:txBody>
      </p:sp>
      <p:sp>
        <p:nvSpPr>
          <p:cNvPr id="14" name="object 14"/>
          <p:cNvSpPr txBox="1"/>
          <p:nvPr/>
        </p:nvSpPr>
        <p:spPr>
          <a:xfrm>
            <a:off x="9354693" y="3573907"/>
            <a:ext cx="1816735" cy="330835"/>
          </a:xfrm>
          <a:prstGeom prst="rect">
            <a:avLst/>
          </a:prstGeom>
        </p:spPr>
        <p:txBody>
          <a:bodyPr vert="horz" wrap="square" lIns="0" tIns="13335" rIns="0" bIns="0" rtlCol="0">
            <a:spAutoFit/>
          </a:bodyPr>
          <a:lstStyle/>
          <a:p>
            <a:pPr marL="12700">
              <a:lnSpc>
                <a:spcPct val="100000"/>
              </a:lnSpc>
              <a:spcBef>
                <a:spcPts val="105"/>
              </a:spcBef>
              <a:tabLst>
                <a:tab pos="905510" algn="l"/>
              </a:tabLst>
            </a:pPr>
            <a:r>
              <a:rPr sz="2000" spc="-250" dirty="0">
                <a:latin typeface="Arial"/>
                <a:cs typeface="Arial"/>
              </a:rPr>
              <a:t>So</a:t>
            </a:r>
            <a:r>
              <a:rPr sz="2000" spc="-240" dirty="0">
                <a:latin typeface="Arial"/>
                <a:cs typeface="Arial"/>
              </a:rPr>
              <a:t>s</a:t>
            </a:r>
            <a:r>
              <a:rPr sz="2000" spc="-130" dirty="0">
                <a:latin typeface="Arial"/>
                <a:cs typeface="Arial"/>
              </a:rPr>
              <a:t>y</a:t>
            </a:r>
            <a:r>
              <a:rPr sz="2000" spc="-70" dirty="0">
                <a:latin typeface="Arial"/>
                <a:cs typeface="Arial"/>
              </a:rPr>
              <a:t>al</a:t>
            </a:r>
            <a:r>
              <a:rPr sz="2000" dirty="0">
                <a:latin typeface="Arial"/>
                <a:cs typeface="Arial"/>
              </a:rPr>
              <a:t>	</a:t>
            </a:r>
            <a:r>
              <a:rPr sz="2000" spc="-165" dirty="0">
                <a:latin typeface="Arial"/>
                <a:cs typeface="Arial"/>
              </a:rPr>
              <a:t>Gü</a:t>
            </a:r>
            <a:r>
              <a:rPr sz="2000" spc="-155" dirty="0">
                <a:latin typeface="Arial"/>
                <a:cs typeface="Arial"/>
              </a:rPr>
              <a:t>v</a:t>
            </a:r>
            <a:r>
              <a:rPr sz="2000" spc="-45" dirty="0">
                <a:latin typeface="Arial"/>
                <a:cs typeface="Arial"/>
              </a:rPr>
              <a:t>enl</a:t>
            </a:r>
            <a:r>
              <a:rPr sz="2000" spc="-35" dirty="0">
                <a:latin typeface="Arial"/>
                <a:cs typeface="Arial"/>
              </a:rPr>
              <a:t>i</a:t>
            </a:r>
            <a:r>
              <a:rPr sz="2000" spc="-90" dirty="0">
                <a:latin typeface="Arial"/>
                <a:cs typeface="Arial"/>
              </a:rPr>
              <a:t>k</a:t>
            </a:r>
            <a:endParaRPr sz="2000">
              <a:latin typeface="Arial"/>
              <a:cs typeface="Arial"/>
            </a:endParaRPr>
          </a:p>
        </p:txBody>
      </p:sp>
      <p:sp>
        <p:nvSpPr>
          <p:cNvPr id="15" name="object 15"/>
          <p:cNvSpPr txBox="1"/>
          <p:nvPr/>
        </p:nvSpPr>
        <p:spPr>
          <a:xfrm>
            <a:off x="5368797" y="3852494"/>
            <a:ext cx="4627880" cy="331470"/>
          </a:xfrm>
          <a:prstGeom prst="rect">
            <a:avLst/>
          </a:prstGeom>
        </p:spPr>
        <p:txBody>
          <a:bodyPr vert="horz" wrap="square" lIns="0" tIns="13335" rIns="0" bIns="0" rtlCol="0">
            <a:spAutoFit/>
          </a:bodyPr>
          <a:lstStyle/>
          <a:p>
            <a:pPr marL="12700">
              <a:lnSpc>
                <a:spcPct val="100000"/>
              </a:lnSpc>
              <a:spcBef>
                <a:spcPts val="105"/>
              </a:spcBef>
            </a:pPr>
            <a:r>
              <a:rPr sz="2000" spc="-100" dirty="0">
                <a:latin typeface="Arial"/>
                <a:cs typeface="Arial"/>
              </a:rPr>
              <a:t>Kurumuna </a:t>
            </a:r>
            <a:r>
              <a:rPr sz="2000" spc="-25" dirty="0">
                <a:latin typeface="Arial"/>
                <a:cs typeface="Arial"/>
              </a:rPr>
              <a:t>bildirilen </a:t>
            </a:r>
            <a:r>
              <a:rPr sz="2000" spc="-70" dirty="0">
                <a:latin typeface="Arial"/>
                <a:cs typeface="Arial"/>
              </a:rPr>
              <a:t>sigortalı </a:t>
            </a:r>
            <a:r>
              <a:rPr sz="2000" spc="-135" dirty="0">
                <a:latin typeface="Arial"/>
                <a:cs typeface="Arial"/>
              </a:rPr>
              <a:t>sayısını</a:t>
            </a:r>
            <a:r>
              <a:rPr sz="2000" spc="-250" dirty="0">
                <a:latin typeface="Arial"/>
                <a:cs typeface="Arial"/>
              </a:rPr>
              <a:t> </a:t>
            </a:r>
            <a:r>
              <a:rPr sz="2000" spc="-145" dirty="0">
                <a:latin typeface="Arial"/>
                <a:cs typeface="Arial"/>
              </a:rPr>
              <a:t>aşamaz.</a:t>
            </a:r>
            <a:endParaRPr sz="2000">
              <a:latin typeface="Arial"/>
              <a:cs typeface="Arial"/>
            </a:endParaRPr>
          </a:p>
        </p:txBody>
      </p:sp>
      <p:sp>
        <p:nvSpPr>
          <p:cNvPr id="16" name="object 16"/>
          <p:cNvSpPr/>
          <p:nvPr/>
        </p:nvSpPr>
        <p:spPr>
          <a:xfrm>
            <a:off x="597408" y="2503932"/>
            <a:ext cx="4621530" cy="1975866"/>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823671" y="3004769"/>
            <a:ext cx="4144010" cy="890905"/>
          </a:xfrm>
          <a:prstGeom prst="rect">
            <a:avLst/>
          </a:prstGeom>
        </p:spPr>
        <p:txBody>
          <a:bodyPr vert="horz" wrap="square" lIns="0" tIns="13335" rIns="0" bIns="0" rtlCol="0">
            <a:spAutoFit/>
          </a:bodyPr>
          <a:lstStyle/>
          <a:p>
            <a:pPr marL="478790">
              <a:lnSpc>
                <a:spcPts val="2305"/>
              </a:lnSpc>
              <a:spcBef>
                <a:spcPts val="105"/>
              </a:spcBef>
            </a:pPr>
            <a:r>
              <a:rPr sz="2000" b="1" i="1" spc="-105" dirty="0">
                <a:solidFill>
                  <a:srgbClr val="FFFFFF"/>
                </a:solidFill>
                <a:latin typeface="Arial"/>
                <a:cs typeface="Arial"/>
              </a:rPr>
              <a:t>Yatırımlarda </a:t>
            </a:r>
            <a:r>
              <a:rPr sz="2000" b="1" i="1" spc="-120" dirty="0">
                <a:solidFill>
                  <a:srgbClr val="FFFFFF"/>
                </a:solidFill>
                <a:latin typeface="Arial"/>
                <a:cs typeface="Arial"/>
              </a:rPr>
              <a:t>Devlet</a:t>
            </a:r>
            <a:r>
              <a:rPr sz="2000" b="1" i="1" spc="-150" dirty="0">
                <a:solidFill>
                  <a:srgbClr val="FFFFFF"/>
                </a:solidFill>
                <a:latin typeface="Arial"/>
                <a:cs typeface="Arial"/>
              </a:rPr>
              <a:t> </a:t>
            </a:r>
            <a:r>
              <a:rPr sz="2000" b="1" i="1" spc="-125" dirty="0">
                <a:solidFill>
                  <a:srgbClr val="FFFFFF"/>
                </a:solidFill>
                <a:latin typeface="Arial"/>
                <a:cs typeface="Arial"/>
              </a:rPr>
              <a:t>Yardımları</a:t>
            </a:r>
            <a:endParaRPr sz="2000">
              <a:latin typeface="Arial"/>
              <a:cs typeface="Arial"/>
            </a:endParaRPr>
          </a:p>
          <a:p>
            <a:pPr marL="12700" marR="5080" algn="ctr">
              <a:lnSpc>
                <a:spcPts val="2200"/>
              </a:lnSpc>
              <a:spcBef>
                <a:spcPts val="145"/>
              </a:spcBef>
            </a:pPr>
            <a:r>
              <a:rPr sz="2000" b="1" i="1" spc="-130" dirty="0">
                <a:solidFill>
                  <a:srgbClr val="FFFFFF"/>
                </a:solidFill>
                <a:latin typeface="Arial"/>
                <a:cs typeface="Arial"/>
              </a:rPr>
              <a:t>Hakkında </a:t>
            </a:r>
            <a:r>
              <a:rPr sz="2000" b="1" i="1" spc="-114" dirty="0">
                <a:solidFill>
                  <a:srgbClr val="FFFFFF"/>
                </a:solidFill>
                <a:latin typeface="Arial"/>
                <a:cs typeface="Arial"/>
              </a:rPr>
              <a:t>Karar'da </a:t>
            </a:r>
            <a:r>
              <a:rPr sz="2000" b="1" i="1" spc="-145" dirty="0">
                <a:solidFill>
                  <a:srgbClr val="FFFFFF"/>
                </a:solidFill>
                <a:latin typeface="Arial"/>
                <a:cs typeface="Arial"/>
              </a:rPr>
              <a:t>öngörülen </a:t>
            </a:r>
            <a:r>
              <a:rPr sz="2000" b="1" i="1" spc="-135" dirty="0">
                <a:solidFill>
                  <a:srgbClr val="FFFFFF"/>
                </a:solidFill>
                <a:latin typeface="Arial"/>
                <a:cs typeface="Arial"/>
              </a:rPr>
              <a:t>teşvikten  </a:t>
            </a:r>
            <a:r>
              <a:rPr sz="2000" b="1" i="1" spc="-130" dirty="0">
                <a:solidFill>
                  <a:srgbClr val="FFFFFF"/>
                </a:solidFill>
                <a:latin typeface="Arial"/>
                <a:cs typeface="Arial"/>
              </a:rPr>
              <a:t>hangi </a:t>
            </a:r>
            <a:r>
              <a:rPr sz="2000" b="1" i="1" spc="-100" dirty="0">
                <a:solidFill>
                  <a:srgbClr val="FFFFFF"/>
                </a:solidFill>
                <a:latin typeface="Arial"/>
                <a:cs typeface="Arial"/>
              </a:rPr>
              <a:t>sigortalılar </a:t>
            </a:r>
            <a:r>
              <a:rPr sz="2000" b="1" i="1" spc="-145" dirty="0">
                <a:solidFill>
                  <a:srgbClr val="FFFFFF"/>
                </a:solidFill>
                <a:latin typeface="Arial"/>
                <a:cs typeface="Arial"/>
              </a:rPr>
              <a:t>için</a:t>
            </a:r>
            <a:r>
              <a:rPr sz="2000" b="1" i="1" spc="-114" dirty="0">
                <a:solidFill>
                  <a:srgbClr val="FFFFFF"/>
                </a:solidFill>
                <a:latin typeface="Arial"/>
                <a:cs typeface="Arial"/>
              </a:rPr>
              <a:t> </a:t>
            </a:r>
            <a:r>
              <a:rPr sz="2000" b="1" i="1" spc="-100" dirty="0">
                <a:solidFill>
                  <a:srgbClr val="FFFFFF"/>
                </a:solidFill>
                <a:latin typeface="Arial"/>
                <a:cs typeface="Arial"/>
              </a:rPr>
              <a:t>yararlanılabilir?</a:t>
            </a:r>
            <a:endParaRPr sz="2000">
              <a:latin typeface="Arial"/>
              <a:cs typeface="Arial"/>
            </a:endParaRPr>
          </a:p>
        </p:txBody>
      </p:sp>
      <p:sp>
        <p:nvSpPr>
          <p:cNvPr id="18" name="object 18"/>
          <p:cNvSpPr/>
          <p:nvPr/>
        </p:nvSpPr>
        <p:spPr>
          <a:xfrm>
            <a:off x="5126735" y="4588776"/>
            <a:ext cx="6755129" cy="1893570"/>
          </a:xfrm>
          <a:prstGeom prst="rect">
            <a:avLst/>
          </a:prstGeom>
          <a:blipFill>
            <a:blip r:embed="rId6" cstate="print"/>
            <a:stretch>
              <a:fillRect/>
            </a:stretch>
          </a:blipFill>
        </p:spPr>
        <p:txBody>
          <a:bodyPr wrap="square" lIns="0" tIns="0" rIns="0" bIns="0" rtlCol="0"/>
          <a:lstStyle/>
          <a:p>
            <a:endParaRPr/>
          </a:p>
        </p:txBody>
      </p:sp>
      <p:sp>
        <p:nvSpPr>
          <p:cNvPr id="19" name="object 19"/>
          <p:cNvSpPr txBox="1"/>
          <p:nvPr/>
        </p:nvSpPr>
        <p:spPr>
          <a:xfrm>
            <a:off x="5140197" y="4792217"/>
            <a:ext cx="6031230" cy="330835"/>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000" spc="-165" dirty="0">
                <a:latin typeface="Arial"/>
                <a:cs typeface="Arial"/>
              </a:rPr>
              <a:t>Teşvik </a:t>
            </a:r>
            <a:r>
              <a:rPr sz="2000" spc="-105" dirty="0">
                <a:latin typeface="Arial"/>
                <a:cs typeface="Arial"/>
              </a:rPr>
              <a:t>kapsamındaki </a:t>
            </a:r>
            <a:r>
              <a:rPr sz="2000" spc="-65" dirty="0">
                <a:latin typeface="Arial"/>
                <a:cs typeface="Arial"/>
              </a:rPr>
              <a:t>işyerlerine </a:t>
            </a:r>
            <a:r>
              <a:rPr sz="2000" spc="-50" dirty="0">
                <a:latin typeface="Arial"/>
                <a:cs typeface="Arial"/>
              </a:rPr>
              <a:t>ilişkin </a:t>
            </a:r>
            <a:r>
              <a:rPr sz="2000" spc="-40" dirty="0">
                <a:latin typeface="Arial"/>
                <a:cs typeface="Arial"/>
              </a:rPr>
              <a:t>bilgiler</a:t>
            </a:r>
            <a:r>
              <a:rPr sz="2000" spc="-235" dirty="0">
                <a:latin typeface="Arial"/>
                <a:cs typeface="Arial"/>
              </a:rPr>
              <a:t> </a:t>
            </a:r>
            <a:r>
              <a:rPr sz="2000" spc="-110" dirty="0">
                <a:latin typeface="Arial"/>
                <a:cs typeface="Arial"/>
              </a:rPr>
              <a:t>Ekonomi</a:t>
            </a:r>
            <a:endParaRPr sz="2000">
              <a:latin typeface="Arial"/>
              <a:cs typeface="Arial"/>
            </a:endParaRPr>
          </a:p>
        </p:txBody>
      </p:sp>
      <p:sp>
        <p:nvSpPr>
          <p:cNvPr id="20" name="object 20"/>
          <p:cNvSpPr txBox="1"/>
          <p:nvPr/>
        </p:nvSpPr>
        <p:spPr>
          <a:xfrm>
            <a:off x="5368797" y="5072634"/>
            <a:ext cx="5801995" cy="330835"/>
          </a:xfrm>
          <a:prstGeom prst="rect">
            <a:avLst/>
          </a:prstGeom>
        </p:spPr>
        <p:txBody>
          <a:bodyPr vert="horz" wrap="square" lIns="0" tIns="12700" rIns="0" bIns="0" rtlCol="0">
            <a:spAutoFit/>
          </a:bodyPr>
          <a:lstStyle/>
          <a:p>
            <a:pPr marL="12700">
              <a:lnSpc>
                <a:spcPct val="100000"/>
              </a:lnSpc>
              <a:spcBef>
                <a:spcPts val="100"/>
              </a:spcBef>
              <a:tabLst>
                <a:tab pos="1498600" algn="l"/>
                <a:tab pos="2512060" algn="l"/>
                <a:tab pos="3339465" algn="l"/>
                <a:tab pos="4747895" algn="l"/>
                <a:tab pos="5523865" algn="l"/>
              </a:tabLst>
            </a:pPr>
            <a:r>
              <a:rPr sz="2000" spc="-175" dirty="0">
                <a:latin typeface="Arial"/>
                <a:cs typeface="Arial"/>
              </a:rPr>
              <a:t>Ba</a:t>
            </a:r>
            <a:r>
              <a:rPr sz="2000" spc="-180" dirty="0">
                <a:latin typeface="Arial"/>
                <a:cs typeface="Arial"/>
              </a:rPr>
              <a:t>k</a:t>
            </a:r>
            <a:r>
              <a:rPr sz="2000" spc="-100" dirty="0">
                <a:latin typeface="Arial"/>
                <a:cs typeface="Arial"/>
              </a:rPr>
              <a:t>anlığ</a:t>
            </a:r>
            <a:r>
              <a:rPr sz="2000" spc="-75" dirty="0">
                <a:latin typeface="Arial"/>
                <a:cs typeface="Arial"/>
              </a:rPr>
              <a:t>ı</a:t>
            </a:r>
            <a:r>
              <a:rPr sz="2000" spc="-70" dirty="0">
                <a:latin typeface="Arial"/>
                <a:cs typeface="Arial"/>
              </a:rPr>
              <a:t>n</a:t>
            </a:r>
            <a:r>
              <a:rPr sz="2000" spc="-165" dirty="0">
                <a:latin typeface="Arial"/>
                <a:cs typeface="Arial"/>
              </a:rPr>
              <a:t>c</a:t>
            </a:r>
            <a:r>
              <a:rPr sz="2000" spc="-155" dirty="0">
                <a:latin typeface="Arial"/>
                <a:cs typeface="Arial"/>
              </a:rPr>
              <a:t>a</a:t>
            </a:r>
            <a:r>
              <a:rPr sz="2000" dirty="0">
                <a:latin typeface="Arial"/>
                <a:cs typeface="Arial"/>
              </a:rPr>
              <a:t>	</a:t>
            </a:r>
            <a:r>
              <a:rPr sz="2000" spc="-330" dirty="0">
                <a:latin typeface="Arial"/>
                <a:cs typeface="Arial"/>
              </a:rPr>
              <a:t>K</a:t>
            </a:r>
            <a:r>
              <a:rPr sz="2000" spc="-70" dirty="0">
                <a:latin typeface="Arial"/>
                <a:cs typeface="Arial"/>
              </a:rPr>
              <a:t>urum</a:t>
            </a:r>
            <a:r>
              <a:rPr sz="2000" spc="-60" dirty="0">
                <a:latin typeface="Arial"/>
                <a:cs typeface="Arial"/>
              </a:rPr>
              <a:t>a</a:t>
            </a:r>
            <a:r>
              <a:rPr sz="2000" dirty="0">
                <a:latin typeface="Arial"/>
                <a:cs typeface="Arial"/>
              </a:rPr>
              <a:t>	</a:t>
            </a:r>
            <a:r>
              <a:rPr sz="2000" spc="-15" dirty="0">
                <a:latin typeface="Arial"/>
                <a:cs typeface="Arial"/>
              </a:rPr>
              <a:t>i</a:t>
            </a:r>
            <a:r>
              <a:rPr sz="2000" spc="-60" dirty="0">
                <a:latin typeface="Arial"/>
                <a:cs typeface="Arial"/>
              </a:rPr>
              <a:t>n</a:t>
            </a:r>
            <a:r>
              <a:rPr sz="2000" spc="10" dirty="0">
                <a:latin typeface="Arial"/>
                <a:cs typeface="Arial"/>
              </a:rPr>
              <a:t>ti</a:t>
            </a:r>
            <a:r>
              <a:rPr sz="2000" spc="-20" dirty="0">
                <a:latin typeface="Arial"/>
                <a:cs typeface="Arial"/>
              </a:rPr>
              <a:t>k</a:t>
            </a:r>
            <a:r>
              <a:rPr sz="2000" spc="-70" dirty="0">
                <a:latin typeface="Arial"/>
                <a:cs typeface="Arial"/>
              </a:rPr>
              <a:t>al</a:t>
            </a:r>
            <a:r>
              <a:rPr sz="2000" dirty="0">
                <a:latin typeface="Arial"/>
                <a:cs typeface="Arial"/>
              </a:rPr>
              <a:t>	</a:t>
            </a:r>
            <a:r>
              <a:rPr sz="2000" spc="-135" dirty="0">
                <a:latin typeface="Arial"/>
                <a:cs typeface="Arial"/>
              </a:rPr>
              <a:t>e</a:t>
            </a:r>
            <a:r>
              <a:rPr sz="2000" spc="95" dirty="0">
                <a:latin typeface="Arial"/>
                <a:cs typeface="Arial"/>
              </a:rPr>
              <a:t>t</a:t>
            </a:r>
            <a:r>
              <a:rPr sz="2000" spc="45" dirty="0">
                <a:latin typeface="Arial"/>
                <a:cs typeface="Arial"/>
              </a:rPr>
              <a:t>tir</a:t>
            </a:r>
            <a:r>
              <a:rPr sz="2000" spc="25" dirty="0">
                <a:latin typeface="Arial"/>
                <a:cs typeface="Arial"/>
              </a:rPr>
              <a:t>i</a:t>
            </a:r>
            <a:r>
              <a:rPr sz="2000" spc="-30" dirty="0">
                <a:latin typeface="Arial"/>
                <a:cs typeface="Arial"/>
              </a:rPr>
              <a:t>ldi</a:t>
            </a:r>
            <a:r>
              <a:rPr sz="2000" spc="-55" dirty="0">
                <a:latin typeface="Arial"/>
                <a:cs typeface="Arial"/>
              </a:rPr>
              <a:t>k</a:t>
            </a:r>
            <a:r>
              <a:rPr sz="2000" spc="95" dirty="0">
                <a:latin typeface="Arial"/>
                <a:cs typeface="Arial"/>
              </a:rPr>
              <a:t>t</a:t>
            </a:r>
            <a:r>
              <a:rPr sz="2000" spc="-90" dirty="0">
                <a:latin typeface="Arial"/>
                <a:cs typeface="Arial"/>
              </a:rPr>
              <a:t>en</a:t>
            </a:r>
            <a:r>
              <a:rPr sz="2000" dirty="0">
                <a:latin typeface="Arial"/>
                <a:cs typeface="Arial"/>
              </a:rPr>
              <a:t>	</a:t>
            </a:r>
            <a:r>
              <a:rPr sz="2000" spc="-90" dirty="0">
                <a:latin typeface="Arial"/>
                <a:cs typeface="Arial"/>
              </a:rPr>
              <a:t>son</a:t>
            </a:r>
            <a:r>
              <a:rPr sz="2000" spc="-100" dirty="0">
                <a:latin typeface="Arial"/>
                <a:cs typeface="Arial"/>
              </a:rPr>
              <a:t>r</a:t>
            </a:r>
            <a:r>
              <a:rPr sz="2000" spc="-155" dirty="0">
                <a:latin typeface="Arial"/>
                <a:cs typeface="Arial"/>
              </a:rPr>
              <a:t>a</a:t>
            </a:r>
            <a:r>
              <a:rPr sz="2000" dirty="0">
                <a:latin typeface="Arial"/>
                <a:cs typeface="Arial"/>
              </a:rPr>
              <a:t>	</a:t>
            </a:r>
            <a:r>
              <a:rPr sz="2000" spc="-70" dirty="0">
                <a:latin typeface="Arial"/>
                <a:cs typeface="Arial"/>
              </a:rPr>
              <a:t>bu</a:t>
            </a:r>
            <a:endParaRPr sz="2000">
              <a:latin typeface="Arial"/>
              <a:cs typeface="Arial"/>
            </a:endParaRPr>
          </a:p>
        </p:txBody>
      </p:sp>
      <p:sp>
        <p:nvSpPr>
          <p:cNvPr id="21" name="object 21"/>
          <p:cNvSpPr txBox="1"/>
          <p:nvPr/>
        </p:nvSpPr>
        <p:spPr>
          <a:xfrm>
            <a:off x="5368797" y="5351475"/>
            <a:ext cx="5803900" cy="330835"/>
          </a:xfrm>
          <a:prstGeom prst="rect">
            <a:avLst/>
          </a:prstGeom>
        </p:spPr>
        <p:txBody>
          <a:bodyPr vert="horz" wrap="square" lIns="0" tIns="12700" rIns="0" bIns="0" rtlCol="0">
            <a:spAutoFit/>
          </a:bodyPr>
          <a:lstStyle/>
          <a:p>
            <a:pPr marL="12700">
              <a:lnSpc>
                <a:spcPct val="100000"/>
              </a:lnSpc>
              <a:spcBef>
                <a:spcPts val="100"/>
              </a:spcBef>
              <a:tabLst>
                <a:tab pos="848994" algn="l"/>
                <a:tab pos="1670685" algn="l"/>
                <a:tab pos="2190750" algn="l"/>
                <a:tab pos="3231515" algn="l"/>
                <a:tab pos="5174615" algn="l"/>
              </a:tabLst>
            </a:pPr>
            <a:r>
              <a:rPr sz="2000" spc="-45" dirty="0">
                <a:latin typeface="Arial"/>
                <a:cs typeface="Arial"/>
              </a:rPr>
              <a:t>bilg</a:t>
            </a:r>
            <a:r>
              <a:rPr sz="2000" spc="-35" dirty="0">
                <a:latin typeface="Arial"/>
                <a:cs typeface="Arial"/>
              </a:rPr>
              <a:t>i</a:t>
            </a:r>
            <a:r>
              <a:rPr sz="2000" spc="-30" dirty="0">
                <a:latin typeface="Arial"/>
                <a:cs typeface="Arial"/>
              </a:rPr>
              <a:t>l</a:t>
            </a:r>
            <a:r>
              <a:rPr sz="2000" spc="-80" dirty="0">
                <a:latin typeface="Arial"/>
                <a:cs typeface="Arial"/>
              </a:rPr>
              <a:t>e</a:t>
            </a:r>
            <a:r>
              <a:rPr sz="2000" spc="30" dirty="0">
                <a:latin typeface="Arial"/>
                <a:cs typeface="Arial"/>
              </a:rPr>
              <a:t>r</a:t>
            </a:r>
            <a:r>
              <a:rPr sz="2000" dirty="0">
                <a:latin typeface="Arial"/>
                <a:cs typeface="Arial"/>
              </a:rPr>
              <a:t>	</a:t>
            </a:r>
            <a:r>
              <a:rPr sz="2000" spc="-330" dirty="0">
                <a:latin typeface="Arial"/>
                <a:cs typeface="Arial"/>
              </a:rPr>
              <a:t>K</a:t>
            </a:r>
            <a:r>
              <a:rPr sz="2000" spc="-40" dirty="0">
                <a:latin typeface="Arial"/>
                <a:cs typeface="Arial"/>
              </a:rPr>
              <a:t>uru</a:t>
            </a:r>
            <a:r>
              <a:rPr sz="2000" spc="-60" dirty="0">
                <a:latin typeface="Arial"/>
                <a:cs typeface="Arial"/>
              </a:rPr>
              <a:t>m</a:t>
            </a:r>
            <a:r>
              <a:rPr sz="2000" dirty="0">
                <a:latin typeface="Arial"/>
                <a:cs typeface="Arial"/>
              </a:rPr>
              <a:t>	</a:t>
            </a:r>
            <a:r>
              <a:rPr sz="2000" spc="-125" dirty="0">
                <a:latin typeface="Arial"/>
                <a:cs typeface="Arial"/>
              </a:rPr>
              <a:t>v</a:t>
            </a:r>
            <a:r>
              <a:rPr sz="2000" spc="-25" dirty="0">
                <a:latin typeface="Arial"/>
                <a:cs typeface="Arial"/>
              </a:rPr>
              <a:t>eri</a:t>
            </a:r>
            <a:r>
              <a:rPr sz="2000" dirty="0">
                <a:latin typeface="Arial"/>
                <a:cs typeface="Arial"/>
              </a:rPr>
              <a:t>	</a:t>
            </a:r>
            <a:r>
              <a:rPr sz="2000" spc="90" dirty="0">
                <a:latin typeface="Arial"/>
                <a:cs typeface="Arial"/>
              </a:rPr>
              <a:t>t</a:t>
            </a:r>
            <a:r>
              <a:rPr sz="2000" spc="-125" dirty="0">
                <a:latin typeface="Arial"/>
                <a:cs typeface="Arial"/>
              </a:rPr>
              <a:t>ab</a:t>
            </a:r>
            <a:r>
              <a:rPr sz="2000" spc="-135" dirty="0">
                <a:latin typeface="Arial"/>
                <a:cs typeface="Arial"/>
              </a:rPr>
              <a:t>a</a:t>
            </a:r>
            <a:r>
              <a:rPr sz="2000" spc="-70" dirty="0">
                <a:latin typeface="Arial"/>
                <a:cs typeface="Arial"/>
              </a:rPr>
              <a:t>nı</a:t>
            </a:r>
            <a:r>
              <a:rPr sz="2000" spc="-105" dirty="0">
                <a:latin typeface="Arial"/>
                <a:cs typeface="Arial"/>
              </a:rPr>
              <a:t>n</a:t>
            </a:r>
            <a:r>
              <a:rPr sz="2000" spc="-155" dirty="0">
                <a:latin typeface="Arial"/>
                <a:cs typeface="Arial"/>
              </a:rPr>
              <a:t>a</a:t>
            </a:r>
            <a:r>
              <a:rPr sz="2000" dirty="0">
                <a:latin typeface="Arial"/>
                <a:cs typeface="Arial"/>
              </a:rPr>
              <a:t>	</a:t>
            </a:r>
            <a:r>
              <a:rPr sz="2000" spc="-130" dirty="0">
                <a:latin typeface="Arial"/>
                <a:cs typeface="Arial"/>
              </a:rPr>
              <a:t>k</a:t>
            </a:r>
            <a:r>
              <a:rPr sz="2000" spc="-204" dirty="0">
                <a:latin typeface="Arial"/>
                <a:cs typeface="Arial"/>
              </a:rPr>
              <a:t>a</a:t>
            </a:r>
            <a:r>
              <a:rPr sz="2000" spc="-114" dirty="0">
                <a:latin typeface="Arial"/>
                <a:cs typeface="Arial"/>
              </a:rPr>
              <a:t>y</a:t>
            </a:r>
            <a:r>
              <a:rPr sz="2000" spc="-95" dirty="0">
                <a:latin typeface="Arial"/>
                <a:cs typeface="Arial"/>
              </a:rPr>
              <a:t>d</a:t>
            </a:r>
            <a:r>
              <a:rPr sz="2000" spc="-105" dirty="0">
                <a:latin typeface="Arial"/>
                <a:cs typeface="Arial"/>
              </a:rPr>
              <a:t>e</a:t>
            </a:r>
            <a:r>
              <a:rPr sz="2000" spc="-25" dirty="0">
                <a:latin typeface="Arial"/>
                <a:cs typeface="Arial"/>
              </a:rPr>
              <a:t>dild</a:t>
            </a:r>
            <a:r>
              <a:rPr sz="2000" spc="-20" dirty="0">
                <a:latin typeface="Arial"/>
                <a:cs typeface="Arial"/>
              </a:rPr>
              <a:t>i</a:t>
            </a:r>
            <a:r>
              <a:rPr sz="2000" spc="-110" dirty="0">
                <a:latin typeface="Arial"/>
                <a:cs typeface="Arial"/>
              </a:rPr>
              <a:t>ğ</a:t>
            </a:r>
            <a:r>
              <a:rPr sz="2000" spc="-60" dirty="0">
                <a:latin typeface="Arial"/>
                <a:cs typeface="Arial"/>
              </a:rPr>
              <a:t>i</a:t>
            </a:r>
            <a:r>
              <a:rPr sz="2000" spc="-65" dirty="0">
                <a:latin typeface="Arial"/>
                <a:cs typeface="Arial"/>
              </a:rPr>
              <a:t>n</a:t>
            </a:r>
            <a:r>
              <a:rPr sz="2000" spc="-55" dirty="0">
                <a:latin typeface="Arial"/>
                <a:cs typeface="Arial"/>
              </a:rPr>
              <a:t>d</a:t>
            </a:r>
            <a:r>
              <a:rPr sz="2000" spc="-90" dirty="0">
                <a:latin typeface="Arial"/>
                <a:cs typeface="Arial"/>
              </a:rPr>
              <a:t>e</a:t>
            </a:r>
            <a:r>
              <a:rPr sz="2000" spc="-100" dirty="0">
                <a:latin typeface="Arial"/>
                <a:cs typeface="Arial"/>
              </a:rPr>
              <a:t>n</a:t>
            </a:r>
            <a:r>
              <a:rPr sz="2000" spc="-60" dirty="0">
                <a:latin typeface="Arial"/>
                <a:cs typeface="Arial"/>
              </a:rPr>
              <a:t>,</a:t>
            </a:r>
            <a:r>
              <a:rPr sz="2000" dirty="0">
                <a:latin typeface="Arial"/>
                <a:cs typeface="Arial"/>
              </a:rPr>
              <a:t>	</a:t>
            </a:r>
            <a:r>
              <a:rPr sz="2000" spc="-100" dirty="0">
                <a:latin typeface="Arial"/>
                <a:cs typeface="Arial"/>
              </a:rPr>
              <a:t>ba</a:t>
            </a:r>
            <a:r>
              <a:rPr sz="2000" spc="-90" dirty="0">
                <a:latin typeface="Arial"/>
                <a:cs typeface="Arial"/>
              </a:rPr>
              <a:t>h</a:t>
            </a:r>
            <a:r>
              <a:rPr sz="2000" spc="-175" dirty="0">
                <a:latin typeface="Arial"/>
                <a:cs typeface="Arial"/>
              </a:rPr>
              <a:t>se</a:t>
            </a:r>
            <a:endParaRPr sz="2000">
              <a:latin typeface="Arial"/>
              <a:cs typeface="Arial"/>
            </a:endParaRPr>
          </a:p>
        </p:txBody>
      </p:sp>
      <p:sp>
        <p:nvSpPr>
          <p:cNvPr id="22" name="object 22"/>
          <p:cNvSpPr txBox="1"/>
          <p:nvPr/>
        </p:nvSpPr>
        <p:spPr>
          <a:xfrm>
            <a:off x="5368797" y="5630367"/>
            <a:ext cx="5803900" cy="330835"/>
          </a:xfrm>
          <a:prstGeom prst="rect">
            <a:avLst/>
          </a:prstGeom>
        </p:spPr>
        <p:txBody>
          <a:bodyPr vert="horz" wrap="square" lIns="0" tIns="12700" rIns="0" bIns="0" rtlCol="0">
            <a:spAutoFit/>
          </a:bodyPr>
          <a:lstStyle/>
          <a:p>
            <a:pPr marL="12700">
              <a:lnSpc>
                <a:spcPct val="100000"/>
              </a:lnSpc>
              <a:spcBef>
                <a:spcPts val="100"/>
              </a:spcBef>
              <a:tabLst>
                <a:tab pos="760730" algn="l"/>
                <a:tab pos="2021205" algn="l"/>
                <a:tab pos="3540760" algn="l"/>
                <a:tab pos="4138295" algn="l"/>
                <a:tab pos="5184140" algn="l"/>
              </a:tabLst>
            </a:pPr>
            <a:r>
              <a:rPr sz="2000" spc="-165" dirty="0">
                <a:latin typeface="Arial"/>
                <a:cs typeface="Arial"/>
              </a:rPr>
              <a:t>k</a:t>
            </a:r>
            <a:r>
              <a:rPr sz="2000" spc="-65" dirty="0">
                <a:latin typeface="Arial"/>
                <a:cs typeface="Arial"/>
              </a:rPr>
              <a:t>on</a:t>
            </a:r>
            <a:r>
              <a:rPr sz="2000" spc="-60" dirty="0">
                <a:latin typeface="Arial"/>
                <a:cs typeface="Arial"/>
              </a:rPr>
              <a:t>u</a:t>
            </a:r>
            <a:r>
              <a:rPr sz="2000" dirty="0">
                <a:latin typeface="Arial"/>
                <a:cs typeface="Arial"/>
              </a:rPr>
              <a:t>	</a:t>
            </a:r>
            <a:r>
              <a:rPr sz="2000" spc="-140" dirty="0">
                <a:latin typeface="Arial"/>
                <a:cs typeface="Arial"/>
              </a:rPr>
              <a:t>de</a:t>
            </a:r>
            <a:r>
              <a:rPr sz="2000" spc="-155" dirty="0">
                <a:latin typeface="Arial"/>
                <a:cs typeface="Arial"/>
              </a:rPr>
              <a:t>s</a:t>
            </a:r>
            <a:r>
              <a:rPr sz="2000" spc="90" dirty="0">
                <a:latin typeface="Arial"/>
                <a:cs typeface="Arial"/>
              </a:rPr>
              <a:t>t</a:t>
            </a:r>
            <a:r>
              <a:rPr sz="2000" spc="-110" dirty="0">
                <a:latin typeface="Arial"/>
                <a:cs typeface="Arial"/>
              </a:rPr>
              <a:t>e</a:t>
            </a:r>
            <a:r>
              <a:rPr sz="2000" spc="-114" dirty="0">
                <a:latin typeface="Arial"/>
                <a:cs typeface="Arial"/>
              </a:rPr>
              <a:t>k</a:t>
            </a:r>
            <a:r>
              <a:rPr sz="2000" spc="75" dirty="0">
                <a:latin typeface="Arial"/>
                <a:cs typeface="Arial"/>
              </a:rPr>
              <a:t>t</a:t>
            </a:r>
            <a:r>
              <a:rPr sz="2000" spc="-90" dirty="0">
                <a:latin typeface="Arial"/>
                <a:cs typeface="Arial"/>
              </a:rPr>
              <a:t>en</a:t>
            </a:r>
            <a:r>
              <a:rPr sz="2000" dirty="0">
                <a:latin typeface="Arial"/>
                <a:cs typeface="Arial"/>
              </a:rPr>
              <a:t>	</a:t>
            </a:r>
            <a:r>
              <a:rPr sz="2000" spc="-130" dirty="0">
                <a:latin typeface="Arial"/>
                <a:cs typeface="Arial"/>
              </a:rPr>
              <a:t>y</a:t>
            </a:r>
            <a:r>
              <a:rPr sz="2000" spc="-75" dirty="0">
                <a:latin typeface="Arial"/>
                <a:cs typeface="Arial"/>
              </a:rPr>
              <a:t>a</a:t>
            </a:r>
            <a:r>
              <a:rPr sz="2000" spc="-90" dirty="0">
                <a:latin typeface="Arial"/>
                <a:cs typeface="Arial"/>
              </a:rPr>
              <a:t>r</a:t>
            </a:r>
            <a:r>
              <a:rPr sz="2000" spc="-45" dirty="0">
                <a:latin typeface="Arial"/>
                <a:cs typeface="Arial"/>
              </a:rPr>
              <a:t>ar</a:t>
            </a:r>
            <a:r>
              <a:rPr sz="2000" spc="-35" dirty="0">
                <a:latin typeface="Arial"/>
                <a:cs typeface="Arial"/>
              </a:rPr>
              <a:t>l</a:t>
            </a:r>
            <a:r>
              <a:rPr sz="2000" spc="-80" dirty="0">
                <a:latin typeface="Arial"/>
                <a:cs typeface="Arial"/>
              </a:rPr>
              <a:t>an</a:t>
            </a:r>
            <a:r>
              <a:rPr sz="2000" spc="-135" dirty="0">
                <a:latin typeface="Arial"/>
                <a:cs typeface="Arial"/>
              </a:rPr>
              <a:t>m</a:t>
            </a:r>
            <a:r>
              <a:rPr sz="2000" spc="-125" dirty="0">
                <a:latin typeface="Arial"/>
                <a:cs typeface="Arial"/>
              </a:rPr>
              <a:t>ak</a:t>
            </a:r>
            <a:r>
              <a:rPr sz="2000" dirty="0">
                <a:latin typeface="Arial"/>
                <a:cs typeface="Arial"/>
              </a:rPr>
              <a:t>	</a:t>
            </a:r>
            <a:r>
              <a:rPr sz="2000" spc="-50" dirty="0">
                <a:latin typeface="Arial"/>
                <a:cs typeface="Arial"/>
              </a:rPr>
              <a:t>için</a:t>
            </a:r>
            <a:r>
              <a:rPr sz="2000" dirty="0">
                <a:latin typeface="Arial"/>
                <a:cs typeface="Arial"/>
              </a:rPr>
              <a:t>	</a:t>
            </a:r>
            <a:r>
              <a:rPr sz="2000" spc="-330" dirty="0">
                <a:latin typeface="Arial"/>
                <a:cs typeface="Arial"/>
              </a:rPr>
              <a:t>K</a:t>
            </a:r>
            <a:r>
              <a:rPr sz="2000" spc="-25" dirty="0">
                <a:latin typeface="Arial"/>
                <a:cs typeface="Arial"/>
              </a:rPr>
              <a:t>ur</a:t>
            </a:r>
            <a:r>
              <a:rPr sz="2000" spc="-70" dirty="0">
                <a:latin typeface="Arial"/>
                <a:cs typeface="Arial"/>
              </a:rPr>
              <a:t>u</a:t>
            </a:r>
            <a:r>
              <a:rPr sz="2000" spc="-110" dirty="0">
                <a:latin typeface="Arial"/>
                <a:cs typeface="Arial"/>
              </a:rPr>
              <a:t>ma</a:t>
            </a:r>
            <a:r>
              <a:rPr sz="2000" dirty="0">
                <a:latin typeface="Arial"/>
                <a:cs typeface="Arial"/>
              </a:rPr>
              <a:t>	</a:t>
            </a:r>
            <a:r>
              <a:rPr sz="2000" spc="-195" dirty="0">
                <a:latin typeface="Arial"/>
                <a:cs typeface="Arial"/>
              </a:rPr>
              <a:t>a</a:t>
            </a:r>
            <a:r>
              <a:rPr sz="2000" spc="-75" dirty="0">
                <a:latin typeface="Arial"/>
                <a:cs typeface="Arial"/>
              </a:rPr>
              <a:t>yrı</a:t>
            </a:r>
            <a:r>
              <a:rPr sz="2000" spc="-125" dirty="0">
                <a:latin typeface="Arial"/>
                <a:cs typeface="Arial"/>
              </a:rPr>
              <a:t>c</a:t>
            </a:r>
            <a:r>
              <a:rPr sz="2000" spc="-155" dirty="0">
                <a:latin typeface="Arial"/>
                <a:cs typeface="Arial"/>
              </a:rPr>
              <a:t>a</a:t>
            </a:r>
            <a:endParaRPr sz="2000">
              <a:latin typeface="Arial"/>
              <a:cs typeface="Arial"/>
            </a:endParaRPr>
          </a:p>
        </p:txBody>
      </p:sp>
      <p:sp>
        <p:nvSpPr>
          <p:cNvPr id="23" name="object 23"/>
          <p:cNvSpPr txBox="1"/>
          <p:nvPr/>
        </p:nvSpPr>
        <p:spPr>
          <a:xfrm>
            <a:off x="5368797" y="5908954"/>
            <a:ext cx="4746625" cy="331470"/>
          </a:xfrm>
          <a:prstGeom prst="rect">
            <a:avLst/>
          </a:prstGeom>
        </p:spPr>
        <p:txBody>
          <a:bodyPr vert="horz" wrap="square" lIns="0" tIns="13335" rIns="0" bIns="0" rtlCol="0">
            <a:spAutoFit/>
          </a:bodyPr>
          <a:lstStyle/>
          <a:p>
            <a:pPr marL="12700">
              <a:lnSpc>
                <a:spcPct val="100000"/>
              </a:lnSpc>
              <a:spcBef>
                <a:spcPts val="105"/>
              </a:spcBef>
            </a:pPr>
            <a:r>
              <a:rPr sz="2000" spc="-85" dirty="0">
                <a:latin typeface="Arial"/>
                <a:cs typeface="Arial"/>
              </a:rPr>
              <a:t>müracaat </a:t>
            </a:r>
            <a:r>
              <a:rPr sz="2000" spc="-75" dirty="0">
                <a:latin typeface="Arial"/>
                <a:cs typeface="Arial"/>
              </a:rPr>
              <a:t>edilmesine </a:t>
            </a:r>
            <a:r>
              <a:rPr sz="2000" spc="-100" dirty="0">
                <a:latin typeface="Arial"/>
                <a:cs typeface="Arial"/>
              </a:rPr>
              <a:t>gerek</a:t>
            </a:r>
            <a:r>
              <a:rPr sz="2000" spc="-215" dirty="0">
                <a:latin typeface="Arial"/>
                <a:cs typeface="Arial"/>
              </a:rPr>
              <a:t> </a:t>
            </a:r>
            <a:r>
              <a:rPr sz="2000" spc="-80" dirty="0">
                <a:latin typeface="Arial"/>
                <a:cs typeface="Arial"/>
              </a:rPr>
              <a:t>bulunmamaktadır.</a:t>
            </a:r>
            <a:endParaRPr sz="2000">
              <a:latin typeface="Arial"/>
              <a:cs typeface="Arial"/>
            </a:endParaRPr>
          </a:p>
        </p:txBody>
      </p:sp>
      <p:sp>
        <p:nvSpPr>
          <p:cNvPr id="24" name="object 24"/>
          <p:cNvSpPr/>
          <p:nvPr/>
        </p:nvSpPr>
        <p:spPr>
          <a:xfrm>
            <a:off x="597408" y="4559808"/>
            <a:ext cx="4594098" cy="1975866"/>
          </a:xfrm>
          <a:prstGeom prst="rect">
            <a:avLst/>
          </a:prstGeom>
          <a:blipFill>
            <a:blip r:embed="rId7" cstate="print"/>
            <a:stretch>
              <a:fillRect/>
            </a:stretch>
          </a:blipFill>
        </p:spPr>
        <p:txBody>
          <a:bodyPr wrap="square" lIns="0" tIns="0" rIns="0" bIns="0" rtlCol="0"/>
          <a:lstStyle/>
          <a:p>
            <a:endParaRPr/>
          </a:p>
        </p:txBody>
      </p:sp>
      <p:sp>
        <p:nvSpPr>
          <p:cNvPr id="25" name="object 25"/>
          <p:cNvSpPr txBox="1"/>
          <p:nvPr/>
        </p:nvSpPr>
        <p:spPr>
          <a:xfrm>
            <a:off x="1003808" y="4921707"/>
            <a:ext cx="3783965" cy="1169670"/>
          </a:xfrm>
          <a:prstGeom prst="rect">
            <a:avLst/>
          </a:prstGeom>
        </p:spPr>
        <p:txBody>
          <a:bodyPr vert="horz" wrap="square" lIns="0" tIns="13335" rIns="0" bIns="0" rtlCol="0">
            <a:spAutoFit/>
          </a:bodyPr>
          <a:lstStyle/>
          <a:p>
            <a:pPr marL="299085">
              <a:lnSpc>
                <a:spcPts val="2305"/>
              </a:lnSpc>
              <a:spcBef>
                <a:spcPts val="105"/>
              </a:spcBef>
            </a:pPr>
            <a:r>
              <a:rPr sz="2000" b="1" i="1" spc="-105" dirty="0">
                <a:solidFill>
                  <a:srgbClr val="FFFFFF"/>
                </a:solidFill>
                <a:latin typeface="Arial"/>
                <a:cs typeface="Arial"/>
              </a:rPr>
              <a:t>Yatırımlarda </a:t>
            </a:r>
            <a:r>
              <a:rPr sz="2000" b="1" i="1" spc="-120" dirty="0">
                <a:solidFill>
                  <a:srgbClr val="FFFFFF"/>
                </a:solidFill>
                <a:latin typeface="Arial"/>
                <a:cs typeface="Arial"/>
              </a:rPr>
              <a:t>Devlet</a:t>
            </a:r>
            <a:r>
              <a:rPr sz="2000" b="1" i="1" spc="-150" dirty="0">
                <a:solidFill>
                  <a:srgbClr val="FFFFFF"/>
                </a:solidFill>
                <a:latin typeface="Arial"/>
                <a:cs typeface="Arial"/>
              </a:rPr>
              <a:t> </a:t>
            </a:r>
            <a:r>
              <a:rPr sz="2000" b="1" i="1" spc="-125" dirty="0">
                <a:solidFill>
                  <a:srgbClr val="FFFFFF"/>
                </a:solidFill>
                <a:latin typeface="Arial"/>
                <a:cs typeface="Arial"/>
              </a:rPr>
              <a:t>Yardımları</a:t>
            </a:r>
            <a:endParaRPr sz="2000">
              <a:latin typeface="Arial"/>
              <a:cs typeface="Arial"/>
            </a:endParaRPr>
          </a:p>
          <a:p>
            <a:pPr marL="338455">
              <a:lnSpc>
                <a:spcPts val="2205"/>
              </a:lnSpc>
            </a:pPr>
            <a:r>
              <a:rPr sz="2000" b="1" i="1" spc="-130" dirty="0">
                <a:solidFill>
                  <a:srgbClr val="FFFFFF"/>
                </a:solidFill>
                <a:latin typeface="Arial"/>
                <a:cs typeface="Arial"/>
              </a:rPr>
              <a:t>Hakkında </a:t>
            </a:r>
            <a:r>
              <a:rPr sz="2000" b="1" i="1" spc="-120" dirty="0">
                <a:solidFill>
                  <a:srgbClr val="FFFFFF"/>
                </a:solidFill>
                <a:latin typeface="Arial"/>
                <a:cs typeface="Arial"/>
              </a:rPr>
              <a:t>Karar’da </a:t>
            </a:r>
            <a:r>
              <a:rPr sz="2000" b="1" i="1" spc="-145" dirty="0">
                <a:solidFill>
                  <a:srgbClr val="FFFFFF"/>
                </a:solidFill>
                <a:latin typeface="Arial"/>
                <a:cs typeface="Arial"/>
              </a:rPr>
              <a:t>öngörülen</a:t>
            </a:r>
            <a:endParaRPr sz="2000">
              <a:latin typeface="Arial"/>
              <a:cs typeface="Arial"/>
            </a:endParaRPr>
          </a:p>
          <a:p>
            <a:pPr marL="12700" marR="5080" algn="ctr">
              <a:lnSpc>
                <a:spcPts val="2200"/>
              </a:lnSpc>
              <a:spcBef>
                <a:spcPts val="140"/>
              </a:spcBef>
            </a:pPr>
            <a:r>
              <a:rPr sz="2000" b="1" i="1" spc="-135" dirty="0">
                <a:solidFill>
                  <a:srgbClr val="FFFFFF"/>
                </a:solidFill>
                <a:latin typeface="Arial"/>
                <a:cs typeface="Arial"/>
              </a:rPr>
              <a:t>destekten </a:t>
            </a:r>
            <a:r>
              <a:rPr sz="2000" b="1" i="1" spc="-100" dirty="0">
                <a:solidFill>
                  <a:srgbClr val="FFFFFF"/>
                </a:solidFill>
                <a:latin typeface="Arial"/>
                <a:cs typeface="Arial"/>
              </a:rPr>
              <a:t>yararlanmak </a:t>
            </a:r>
            <a:r>
              <a:rPr sz="2000" b="1" i="1" spc="-145" dirty="0">
                <a:solidFill>
                  <a:srgbClr val="FFFFFF"/>
                </a:solidFill>
                <a:latin typeface="Arial"/>
                <a:cs typeface="Arial"/>
              </a:rPr>
              <a:t>için</a:t>
            </a:r>
            <a:r>
              <a:rPr sz="2000" b="1" i="1" spc="-204" dirty="0">
                <a:solidFill>
                  <a:srgbClr val="FFFFFF"/>
                </a:solidFill>
                <a:latin typeface="Arial"/>
                <a:cs typeface="Arial"/>
              </a:rPr>
              <a:t> </a:t>
            </a:r>
            <a:r>
              <a:rPr sz="2000" b="1" i="1" spc="-170" dirty="0">
                <a:solidFill>
                  <a:srgbClr val="FFFFFF"/>
                </a:solidFill>
                <a:latin typeface="Arial"/>
                <a:cs typeface="Arial"/>
              </a:rPr>
              <a:t>Kuruma  başvuru </a:t>
            </a:r>
            <a:r>
              <a:rPr sz="2000" b="1" i="1" spc="-105" dirty="0">
                <a:solidFill>
                  <a:srgbClr val="FFFFFF"/>
                </a:solidFill>
                <a:latin typeface="Arial"/>
                <a:cs typeface="Arial"/>
              </a:rPr>
              <a:t>şartı var</a:t>
            </a:r>
            <a:r>
              <a:rPr sz="2000" b="1" i="1" spc="-80" dirty="0">
                <a:solidFill>
                  <a:srgbClr val="FFFFFF"/>
                </a:solidFill>
                <a:latin typeface="Arial"/>
                <a:cs typeface="Arial"/>
              </a:rPr>
              <a:t> </a:t>
            </a:r>
            <a:r>
              <a:rPr sz="2000" b="1" i="1" spc="-140" dirty="0">
                <a:solidFill>
                  <a:srgbClr val="FFFFFF"/>
                </a:solidFill>
                <a:latin typeface="Arial"/>
                <a:cs typeface="Arial"/>
              </a:rPr>
              <a:t>mıdır?</a:t>
            </a:r>
            <a:endParaRPr sz="2000">
              <a:latin typeface="Arial"/>
              <a:cs typeface="Arial"/>
            </a:endParaRPr>
          </a:p>
        </p:txBody>
      </p:sp>
    </p:spTree>
    <p:extLst>
      <p:ext uri="{BB962C8B-B14F-4D97-AF65-F5344CB8AC3E}">
        <p14:creationId xmlns:p14="http://schemas.microsoft.com/office/powerpoint/2010/main" val="132979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3965321627"/>
              </p:ext>
            </p:extLst>
          </p:nvPr>
        </p:nvGraphicFramePr>
        <p:xfrm>
          <a:off x="220243" y="81046"/>
          <a:ext cx="11475718" cy="6375175"/>
        </p:xfrm>
        <a:graphic>
          <a:graphicData uri="http://schemas.openxmlformats.org/drawingml/2006/table">
            <a:tbl>
              <a:tblPr firstRow="1" bandRow="1">
                <a:tableStyleId>{2D5ABB26-0587-4C30-8999-92F81FD0307C}</a:tableStyleId>
              </a:tblPr>
              <a:tblGrid>
                <a:gridCol w="290195">
                  <a:extLst>
                    <a:ext uri="{9D8B030D-6E8A-4147-A177-3AD203B41FA5}">
                      <a16:colId xmlns:a16="http://schemas.microsoft.com/office/drawing/2014/main" val="20000"/>
                    </a:ext>
                  </a:extLst>
                </a:gridCol>
                <a:gridCol w="1281430">
                  <a:extLst>
                    <a:ext uri="{9D8B030D-6E8A-4147-A177-3AD203B41FA5}">
                      <a16:colId xmlns:a16="http://schemas.microsoft.com/office/drawing/2014/main" val="20001"/>
                    </a:ext>
                  </a:extLst>
                </a:gridCol>
                <a:gridCol w="1776095">
                  <a:extLst>
                    <a:ext uri="{9D8B030D-6E8A-4147-A177-3AD203B41FA5}">
                      <a16:colId xmlns:a16="http://schemas.microsoft.com/office/drawing/2014/main" val="20002"/>
                    </a:ext>
                  </a:extLst>
                </a:gridCol>
                <a:gridCol w="1778000">
                  <a:extLst>
                    <a:ext uri="{9D8B030D-6E8A-4147-A177-3AD203B41FA5}">
                      <a16:colId xmlns:a16="http://schemas.microsoft.com/office/drawing/2014/main" val="20003"/>
                    </a:ext>
                  </a:extLst>
                </a:gridCol>
                <a:gridCol w="351154">
                  <a:extLst>
                    <a:ext uri="{9D8B030D-6E8A-4147-A177-3AD203B41FA5}">
                      <a16:colId xmlns:a16="http://schemas.microsoft.com/office/drawing/2014/main" val="20004"/>
                    </a:ext>
                  </a:extLst>
                </a:gridCol>
                <a:gridCol w="1635125">
                  <a:extLst>
                    <a:ext uri="{9D8B030D-6E8A-4147-A177-3AD203B41FA5}">
                      <a16:colId xmlns:a16="http://schemas.microsoft.com/office/drawing/2014/main" val="20005"/>
                    </a:ext>
                  </a:extLst>
                </a:gridCol>
                <a:gridCol w="1150620">
                  <a:extLst>
                    <a:ext uri="{9D8B030D-6E8A-4147-A177-3AD203B41FA5}">
                      <a16:colId xmlns:a16="http://schemas.microsoft.com/office/drawing/2014/main" val="20006"/>
                    </a:ext>
                  </a:extLst>
                </a:gridCol>
                <a:gridCol w="1043940">
                  <a:extLst>
                    <a:ext uri="{9D8B030D-6E8A-4147-A177-3AD203B41FA5}">
                      <a16:colId xmlns:a16="http://schemas.microsoft.com/office/drawing/2014/main" val="20007"/>
                    </a:ext>
                  </a:extLst>
                </a:gridCol>
                <a:gridCol w="523875">
                  <a:extLst>
                    <a:ext uri="{9D8B030D-6E8A-4147-A177-3AD203B41FA5}">
                      <a16:colId xmlns:a16="http://schemas.microsoft.com/office/drawing/2014/main" val="20008"/>
                    </a:ext>
                  </a:extLst>
                </a:gridCol>
                <a:gridCol w="102234">
                  <a:extLst>
                    <a:ext uri="{9D8B030D-6E8A-4147-A177-3AD203B41FA5}">
                      <a16:colId xmlns:a16="http://schemas.microsoft.com/office/drawing/2014/main" val="20009"/>
                    </a:ext>
                  </a:extLst>
                </a:gridCol>
                <a:gridCol w="1543050">
                  <a:extLst>
                    <a:ext uri="{9D8B030D-6E8A-4147-A177-3AD203B41FA5}">
                      <a16:colId xmlns:a16="http://schemas.microsoft.com/office/drawing/2014/main" val="20010"/>
                    </a:ext>
                  </a:extLst>
                </a:gridCol>
              </a:tblGrid>
              <a:tr h="375538">
                <a:tc gridSpan="2">
                  <a:txBody>
                    <a:bodyPr/>
                    <a:lstStyle/>
                    <a:p>
                      <a:pPr>
                        <a:lnSpc>
                          <a:spcPct val="100000"/>
                        </a:lnSpc>
                      </a:pPr>
                      <a:endParaRPr sz="1300" dirty="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gridSpan="7">
                  <a:txBody>
                    <a:bodyPr/>
                    <a:lstStyle/>
                    <a:p>
                      <a:pPr>
                        <a:lnSpc>
                          <a:spcPct val="100000"/>
                        </a:lnSpc>
                        <a:spcBef>
                          <a:spcPts val="50"/>
                        </a:spcBef>
                      </a:pPr>
                      <a:endParaRPr sz="1300" dirty="0">
                        <a:latin typeface="Times New Roman"/>
                        <a:cs typeface="Times New Roman"/>
                      </a:endParaRPr>
                    </a:p>
                    <a:p>
                      <a:pPr marL="2016760">
                        <a:lnSpc>
                          <a:spcPct val="100000"/>
                        </a:lnSpc>
                      </a:pPr>
                      <a:endParaRPr sz="1250" dirty="0">
                        <a:latin typeface="Trebuchet MS"/>
                        <a:cs typeface="Trebuchet MS"/>
                      </a:endParaRPr>
                    </a:p>
                  </a:txBody>
                  <a:tcPr marL="0" marR="0" marT="635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55932">
                <a:tc rowSpan="2" gridSpan="2">
                  <a:txBody>
                    <a:bodyPr/>
                    <a:lstStyle/>
                    <a:p>
                      <a:pPr marL="467359">
                        <a:lnSpc>
                          <a:spcPct val="100000"/>
                        </a:lnSpc>
                        <a:spcBef>
                          <a:spcPts val="1145"/>
                        </a:spcBef>
                      </a:pPr>
                      <a:r>
                        <a:rPr sz="1650" b="1" dirty="0">
                          <a:solidFill>
                            <a:srgbClr val="FFFFFF"/>
                          </a:solidFill>
                          <a:latin typeface="Trebuchet MS"/>
                          <a:cs typeface="Trebuchet MS"/>
                        </a:rPr>
                        <a:t>5</a:t>
                      </a:r>
                      <a:endParaRPr sz="1650">
                        <a:latin typeface="Trebuchet MS"/>
                        <a:cs typeface="Trebuchet MS"/>
                      </a:endParaRPr>
                    </a:p>
                  </a:txBody>
                  <a:tcPr marL="0" marR="0" marT="145415"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gridSpan="7">
                  <a:txBody>
                    <a:bodyPr/>
                    <a:lstStyle/>
                    <a:p>
                      <a:pPr>
                        <a:lnSpc>
                          <a:spcPct val="100000"/>
                        </a:lnSpc>
                        <a:spcBef>
                          <a:spcPts val="15"/>
                        </a:spcBef>
                      </a:pPr>
                      <a:endParaRPr sz="1350" dirty="0">
                        <a:latin typeface="Times New Roman"/>
                        <a:cs typeface="Times New Roman"/>
                      </a:endParaRPr>
                    </a:p>
                    <a:p>
                      <a:pPr marL="83185" algn="ctr" defTabSz="914400" rtl="0" eaLnBrk="1" latinLnBrk="0" hangingPunct="1">
                        <a:lnSpc>
                          <a:spcPct val="100000"/>
                        </a:lnSpc>
                        <a:spcBef>
                          <a:spcPts val="5"/>
                        </a:spcBef>
                      </a:pPr>
                      <a:r>
                        <a:rPr sz="2800" b="1" kern="1200" spc="-10" dirty="0">
                          <a:solidFill>
                            <a:srgbClr val="FF0000"/>
                          </a:solidFill>
                          <a:effectLst>
                            <a:outerShdw blurRad="38100" dist="38100" dir="2700000" algn="tl">
                              <a:srgbClr val="000000">
                                <a:alpha val="43137"/>
                              </a:srgbClr>
                            </a:outerShdw>
                          </a:effectLst>
                          <a:latin typeface="Trebuchet MS"/>
                          <a:ea typeface="+mn-ea"/>
                          <a:cs typeface="Trebuchet MS"/>
                        </a:rPr>
                        <a:t>İŞSİZLİK ÖDENEĞİ ALANLARIN İSTİHDAMI HALİNDE UYGULANAN PRİM TEŞVİKİ</a:t>
                      </a:r>
                    </a:p>
                  </a:txBody>
                  <a:tcPr marL="0" marR="0" marT="1905"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2">
                  <a:txBody>
                    <a:bodyPr/>
                    <a:lstStyle/>
                    <a:p>
                      <a:pPr marL="80010">
                        <a:lnSpc>
                          <a:spcPct val="100000"/>
                        </a:lnSpc>
                        <a:spcBef>
                          <a:spcPts val="35"/>
                        </a:spcBef>
                      </a:pPr>
                      <a:r>
                        <a:rPr sz="1250" b="1" spc="-20" dirty="0">
                          <a:latin typeface="Trebuchet MS"/>
                          <a:cs typeface="Trebuchet MS"/>
                        </a:rPr>
                        <a:t>BELGE </a:t>
                      </a:r>
                      <a:r>
                        <a:rPr sz="1250" b="1" spc="55" dirty="0">
                          <a:latin typeface="Trebuchet MS"/>
                          <a:cs typeface="Trebuchet MS"/>
                        </a:rPr>
                        <a:t>KANUN</a:t>
                      </a:r>
                      <a:r>
                        <a:rPr sz="1250" b="1" spc="-155" dirty="0">
                          <a:latin typeface="Trebuchet MS"/>
                          <a:cs typeface="Trebuchet MS"/>
                        </a:rPr>
                        <a:t> </a:t>
                      </a:r>
                      <a:r>
                        <a:rPr sz="1250" b="1" spc="70" dirty="0">
                          <a:latin typeface="Trebuchet MS"/>
                          <a:cs typeface="Trebuchet MS"/>
                        </a:rPr>
                        <a:t>NO</a:t>
                      </a:r>
                      <a:endParaRPr sz="1250">
                        <a:latin typeface="Trebuchet MS"/>
                        <a:cs typeface="Trebuchet MS"/>
                      </a:endParaRPr>
                    </a:p>
                  </a:txBody>
                  <a:tcPr marL="0" marR="0" marT="4445" marB="0">
                    <a:lnL w="9525">
                      <a:solidFill>
                        <a:srgbClr val="000000"/>
                      </a:solidFill>
                      <a:prstDash val="solid"/>
                    </a:lnL>
                    <a:lnR w="9525">
                      <a:solidFill>
                        <a:srgbClr val="B4C5E7"/>
                      </a:solidFill>
                      <a:prstDash val="solid"/>
                    </a:lnR>
                    <a:lnT w="28575">
                      <a:solidFill>
                        <a:srgbClr val="8EAADB"/>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652948">
                <a:tc gridSpan="2" vMerge="1">
                  <a:txBody>
                    <a:bodyPr/>
                    <a:lstStyle/>
                    <a:p>
                      <a:endParaRPr/>
                    </a:p>
                  </a:txBody>
                  <a:tcPr marL="0" marR="0" marT="145415"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gridSpan="7" vMerge="1">
                  <a:txBody>
                    <a:bodyPr/>
                    <a:lstStyle/>
                    <a:p>
                      <a:endParaRPr/>
                    </a:p>
                  </a:txBody>
                  <a:tcPr marL="0" marR="0" marT="1905"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gn="ctr">
                        <a:lnSpc>
                          <a:spcPts val="1340"/>
                        </a:lnSpc>
                      </a:pPr>
                      <a:r>
                        <a:rPr sz="1150" spc="-5" dirty="0">
                          <a:latin typeface="Arial"/>
                          <a:cs typeface="Arial"/>
                        </a:rPr>
                        <a:t>15921</a:t>
                      </a:r>
                      <a:endParaRPr sz="115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000000"/>
                      </a:solidFill>
                      <a:prstDash val="solid"/>
                    </a:lnT>
                    <a:lnB w="9525">
                      <a:solidFill>
                        <a:srgbClr val="B4C5E7"/>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182335">
                <a:tc rowSpan="2" gridSpan="2">
                  <a:txBody>
                    <a:bodyPr/>
                    <a:lstStyle/>
                    <a:p>
                      <a:pPr marL="84455">
                        <a:lnSpc>
                          <a:spcPct val="100000"/>
                        </a:lnSpc>
                        <a:spcBef>
                          <a:spcPts val="10"/>
                        </a:spcBef>
                      </a:pPr>
                      <a:r>
                        <a:rPr sz="1250" b="1" spc="-10" dirty="0">
                          <a:latin typeface="Trebuchet MS"/>
                          <a:cs typeface="Trebuchet MS"/>
                        </a:rPr>
                        <a:t>YASAL</a:t>
                      </a:r>
                      <a:r>
                        <a:rPr sz="1250" b="1" spc="-85" dirty="0">
                          <a:latin typeface="Trebuchet MS"/>
                          <a:cs typeface="Trebuchet MS"/>
                        </a:rPr>
                        <a:t> </a:t>
                      </a:r>
                      <a:r>
                        <a:rPr sz="1250" b="1" spc="30" dirty="0">
                          <a:latin typeface="Trebuchet MS"/>
                          <a:cs typeface="Trebuchet MS"/>
                        </a:rPr>
                        <a:t>DAYANAK</a:t>
                      </a:r>
                      <a:endParaRPr sz="1250">
                        <a:latin typeface="Trebuchet MS"/>
                        <a:cs typeface="Trebuchet MS"/>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rowSpan="2" hMerge="1">
                  <a:txBody>
                    <a:bodyPr/>
                    <a:lstStyle/>
                    <a:p>
                      <a:endParaRPr/>
                    </a:p>
                  </a:txBody>
                  <a:tcPr marL="0" marR="0" marT="0" marB="0"/>
                </a:tc>
                <a:tc rowSpan="2" gridSpan="5">
                  <a:txBody>
                    <a:bodyPr/>
                    <a:lstStyle/>
                    <a:p>
                      <a:pPr marL="81280" marR="73660">
                        <a:lnSpc>
                          <a:spcPts val="1540"/>
                        </a:lnSpc>
                        <a:spcBef>
                          <a:spcPts val="25"/>
                        </a:spcBef>
                      </a:pPr>
                      <a:r>
                        <a:rPr sz="1250" dirty="0">
                          <a:latin typeface="Arial"/>
                          <a:cs typeface="Arial"/>
                        </a:rPr>
                        <a:t>4447 </a:t>
                      </a:r>
                      <a:r>
                        <a:rPr sz="1250" spc="-25" dirty="0">
                          <a:latin typeface="Arial"/>
                          <a:cs typeface="Arial"/>
                        </a:rPr>
                        <a:t>sayılı </a:t>
                      </a:r>
                      <a:r>
                        <a:rPr sz="1250" spc="-15" dirty="0">
                          <a:latin typeface="Arial"/>
                          <a:cs typeface="Arial"/>
                        </a:rPr>
                        <a:t>İşsizlik Sigortası </a:t>
                      </a:r>
                      <a:r>
                        <a:rPr sz="1250" spc="5" dirty="0">
                          <a:latin typeface="Arial"/>
                          <a:cs typeface="Arial"/>
                        </a:rPr>
                        <a:t>Kanununun 50 nci </a:t>
                      </a:r>
                      <a:r>
                        <a:rPr sz="1250" spc="15" dirty="0">
                          <a:latin typeface="Arial"/>
                          <a:cs typeface="Arial"/>
                        </a:rPr>
                        <a:t>maddesinin </a:t>
                      </a:r>
                      <a:r>
                        <a:rPr sz="1250" dirty="0">
                          <a:latin typeface="Arial"/>
                          <a:cs typeface="Arial"/>
                        </a:rPr>
                        <a:t>beşinci </a:t>
                      </a:r>
                      <a:r>
                        <a:rPr sz="1250" spc="-5" dirty="0">
                          <a:latin typeface="Arial"/>
                          <a:cs typeface="Arial"/>
                        </a:rPr>
                        <a:t>fıkrası, </a:t>
                      </a:r>
                      <a:r>
                        <a:rPr sz="1250" spc="5" dirty="0">
                          <a:latin typeface="Arial"/>
                          <a:cs typeface="Arial"/>
                        </a:rPr>
                        <a:t>2009-149 </a:t>
                      </a:r>
                      <a:r>
                        <a:rPr sz="1250" spc="-25" dirty="0">
                          <a:latin typeface="Arial"/>
                          <a:cs typeface="Arial"/>
                        </a:rPr>
                        <a:t>sayılı  </a:t>
                      </a:r>
                      <a:r>
                        <a:rPr sz="1250" spc="-10" dirty="0">
                          <a:latin typeface="Arial"/>
                          <a:cs typeface="Arial"/>
                        </a:rPr>
                        <a:t>Genelge.</a:t>
                      </a:r>
                      <a:endParaRPr sz="1250" dirty="0">
                        <a:latin typeface="Arial"/>
                        <a:cs typeface="Arial"/>
                      </a:endParaRPr>
                    </a:p>
                  </a:txBody>
                  <a:tcPr marL="0" marR="0" marT="317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3">
                  <a:txBody>
                    <a:bodyPr/>
                    <a:lstStyle/>
                    <a:p>
                      <a:pPr marL="200025">
                        <a:lnSpc>
                          <a:spcPct val="100000"/>
                        </a:lnSpc>
                        <a:spcBef>
                          <a:spcPts val="10"/>
                        </a:spcBef>
                      </a:pPr>
                      <a:r>
                        <a:rPr sz="1250" b="1" spc="50" dirty="0">
                          <a:latin typeface="Trebuchet MS"/>
                          <a:cs typeface="Trebuchet MS"/>
                        </a:rPr>
                        <a:t>BAŞLAMA</a:t>
                      </a:r>
                      <a:r>
                        <a:rPr sz="1250" b="1" spc="-90" dirty="0">
                          <a:latin typeface="Trebuchet MS"/>
                          <a:cs typeface="Trebuchet MS"/>
                        </a:rPr>
                        <a:t> </a:t>
                      </a:r>
                      <a:r>
                        <a:rPr sz="1250" b="1" spc="5" dirty="0">
                          <a:latin typeface="Trebuchet MS"/>
                          <a:cs typeface="Trebuchet MS"/>
                        </a:rPr>
                        <a:t>TARİHİ</a:t>
                      </a:r>
                      <a:endParaRPr sz="1250">
                        <a:latin typeface="Trebuchet MS"/>
                        <a:cs typeface="Trebuchet MS"/>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10"/>
                        </a:spcBef>
                      </a:pPr>
                      <a:r>
                        <a:rPr sz="1250" b="1" dirty="0">
                          <a:latin typeface="Trebuchet MS"/>
                          <a:cs typeface="Trebuchet MS"/>
                        </a:rPr>
                        <a:t>BİTİŞ</a:t>
                      </a:r>
                      <a:r>
                        <a:rPr sz="1250" b="1" spc="-75" dirty="0">
                          <a:latin typeface="Trebuchet MS"/>
                          <a:cs typeface="Trebuchet MS"/>
                        </a:rPr>
                        <a:t> </a:t>
                      </a:r>
                      <a:r>
                        <a:rPr sz="1250" b="1" spc="5" dirty="0">
                          <a:latin typeface="Trebuchet MS"/>
                          <a:cs typeface="Trebuchet MS"/>
                        </a:rPr>
                        <a:t>TARİHİ</a:t>
                      </a:r>
                      <a:endParaRPr sz="1250">
                        <a:latin typeface="Trebuchet MS"/>
                        <a:cs typeface="Trebuchet MS"/>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3"/>
                  </a:ext>
                </a:extLst>
              </a:tr>
              <a:tr h="182939">
                <a:tc gridSpan="2" vMerge="1">
                  <a:txBody>
                    <a:bodyPr/>
                    <a:lstStyle/>
                    <a:p>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hMerge="1" vMerge="1">
                  <a:txBody>
                    <a:bodyPr/>
                    <a:lstStyle/>
                    <a:p>
                      <a:endParaRPr/>
                    </a:p>
                  </a:txBody>
                  <a:tcPr marL="0" marR="0" marT="0" marB="0"/>
                </a:tc>
                <a:tc gridSpan="5" vMerge="1">
                  <a:txBody>
                    <a:bodyPr/>
                    <a:lstStyle/>
                    <a:p>
                      <a:endParaRPr/>
                    </a:p>
                  </a:txBody>
                  <a:tcPr marL="0" marR="0" marT="317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3">
                  <a:txBody>
                    <a:bodyPr/>
                    <a:lstStyle/>
                    <a:p>
                      <a:pPr marL="433705">
                        <a:lnSpc>
                          <a:spcPts val="1485"/>
                        </a:lnSpc>
                      </a:pPr>
                      <a:r>
                        <a:rPr sz="1250" spc="5" dirty="0">
                          <a:latin typeface="Arial"/>
                          <a:cs typeface="Arial"/>
                        </a:rPr>
                        <a:t>01.10.2009</a:t>
                      </a:r>
                      <a:endParaRPr sz="12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L="2540" algn="ctr">
                        <a:lnSpc>
                          <a:spcPts val="1485"/>
                        </a:lnSpc>
                      </a:pPr>
                      <a:r>
                        <a:rPr sz="1250" b="1" dirty="0">
                          <a:latin typeface="Trebuchet MS"/>
                          <a:cs typeface="Trebuchet MS"/>
                        </a:rPr>
                        <a:t>-</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4"/>
                  </a:ext>
                </a:extLst>
              </a:tr>
              <a:tr h="774806">
                <a:tc gridSpan="2">
                  <a:txBody>
                    <a:bodyPr/>
                    <a:lstStyle/>
                    <a:p>
                      <a:pPr marL="84455">
                        <a:lnSpc>
                          <a:spcPts val="1485"/>
                        </a:lnSpc>
                      </a:pPr>
                      <a:r>
                        <a:rPr sz="1250" b="1" spc="35" dirty="0">
                          <a:latin typeface="Trebuchet MS"/>
                          <a:cs typeface="Trebuchet MS"/>
                        </a:rPr>
                        <a:t>AÇIKLAMA</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gridSpan="9">
                  <a:txBody>
                    <a:bodyPr/>
                    <a:lstStyle/>
                    <a:p>
                      <a:pPr marL="81280">
                        <a:lnSpc>
                          <a:spcPts val="1460"/>
                        </a:lnSpc>
                      </a:pPr>
                      <a:r>
                        <a:rPr sz="1250" spc="-25" dirty="0">
                          <a:latin typeface="Arial"/>
                          <a:cs typeface="Arial"/>
                        </a:rPr>
                        <a:t>Kapsama </a:t>
                      </a:r>
                      <a:r>
                        <a:rPr sz="1250" spc="15" dirty="0">
                          <a:latin typeface="Arial"/>
                          <a:cs typeface="Arial"/>
                        </a:rPr>
                        <a:t>giren </a:t>
                      </a:r>
                      <a:r>
                        <a:rPr sz="1250" spc="10" dirty="0">
                          <a:latin typeface="Arial"/>
                          <a:cs typeface="Arial"/>
                        </a:rPr>
                        <a:t>sigortalı için, </a:t>
                      </a:r>
                      <a:r>
                        <a:rPr sz="1250" spc="-15" dirty="0">
                          <a:latin typeface="Arial"/>
                          <a:cs typeface="Arial"/>
                        </a:rPr>
                        <a:t>işsizlik </a:t>
                      </a:r>
                      <a:r>
                        <a:rPr sz="1250" spc="10" dirty="0">
                          <a:latin typeface="Arial"/>
                          <a:cs typeface="Arial"/>
                        </a:rPr>
                        <a:t>ödeneğine hak </a:t>
                      </a:r>
                      <a:r>
                        <a:rPr sz="1250" spc="-20" dirty="0">
                          <a:latin typeface="Arial"/>
                          <a:cs typeface="Arial"/>
                        </a:rPr>
                        <a:t>kazandığı </a:t>
                      </a:r>
                      <a:r>
                        <a:rPr sz="1250" dirty="0">
                          <a:latin typeface="Arial"/>
                          <a:cs typeface="Arial"/>
                        </a:rPr>
                        <a:t>süre </a:t>
                      </a:r>
                      <a:r>
                        <a:rPr sz="1250" spc="10" dirty="0">
                          <a:latin typeface="Arial"/>
                          <a:cs typeface="Arial"/>
                        </a:rPr>
                        <a:t>boyunca </a:t>
                      </a:r>
                      <a:r>
                        <a:rPr sz="1250" spc="40" dirty="0">
                          <a:latin typeface="Arial"/>
                          <a:cs typeface="Arial"/>
                        </a:rPr>
                        <a:t>prime </a:t>
                      </a:r>
                      <a:r>
                        <a:rPr sz="1250" spc="-50" dirty="0">
                          <a:latin typeface="Arial"/>
                          <a:cs typeface="Arial"/>
                        </a:rPr>
                        <a:t>esas </a:t>
                      </a:r>
                      <a:r>
                        <a:rPr sz="1250" spc="-25" dirty="0">
                          <a:latin typeface="Arial"/>
                          <a:cs typeface="Arial"/>
                        </a:rPr>
                        <a:t>kazanç </a:t>
                      </a:r>
                      <a:r>
                        <a:rPr sz="1250" spc="35" dirty="0">
                          <a:latin typeface="Arial"/>
                          <a:cs typeface="Arial"/>
                        </a:rPr>
                        <a:t>alt </a:t>
                      </a:r>
                      <a:r>
                        <a:rPr sz="1250" spc="-15" dirty="0">
                          <a:latin typeface="Arial"/>
                          <a:cs typeface="Arial"/>
                        </a:rPr>
                        <a:t>sınır </a:t>
                      </a:r>
                      <a:r>
                        <a:rPr sz="1250" spc="15" dirty="0">
                          <a:latin typeface="Arial"/>
                          <a:cs typeface="Arial"/>
                        </a:rPr>
                        <a:t>üzerinden</a:t>
                      </a:r>
                      <a:r>
                        <a:rPr sz="1250" spc="155" dirty="0">
                          <a:latin typeface="Arial"/>
                          <a:cs typeface="Arial"/>
                        </a:rPr>
                        <a:t> </a:t>
                      </a:r>
                      <a:r>
                        <a:rPr sz="1250" dirty="0">
                          <a:latin typeface="Arial"/>
                          <a:cs typeface="Arial"/>
                        </a:rPr>
                        <a:t>hesaplanan </a:t>
                      </a:r>
                      <a:r>
                        <a:rPr sz="1250" spc="-35" dirty="0">
                          <a:latin typeface="Arial"/>
                          <a:cs typeface="Arial"/>
                        </a:rPr>
                        <a:t>kısa </a:t>
                      </a:r>
                      <a:r>
                        <a:rPr sz="1250" spc="10" dirty="0">
                          <a:latin typeface="Arial"/>
                          <a:cs typeface="Arial"/>
                        </a:rPr>
                        <a:t>vadeli</a:t>
                      </a:r>
                      <a:endParaRPr sz="1250">
                        <a:latin typeface="Arial"/>
                        <a:cs typeface="Arial"/>
                      </a:endParaRPr>
                    </a:p>
                    <a:p>
                      <a:pPr marL="81280" marR="76835">
                        <a:lnSpc>
                          <a:spcPts val="2320"/>
                        </a:lnSpc>
                        <a:spcBef>
                          <a:spcPts val="185"/>
                        </a:spcBef>
                      </a:pPr>
                      <a:r>
                        <a:rPr sz="1250" spc="10" dirty="0">
                          <a:latin typeface="Arial"/>
                          <a:cs typeface="Arial"/>
                        </a:rPr>
                        <a:t>sigorta </a:t>
                      </a:r>
                      <a:r>
                        <a:rPr sz="1250" spc="40" dirty="0">
                          <a:latin typeface="Arial"/>
                          <a:cs typeface="Arial"/>
                        </a:rPr>
                        <a:t>primlerinin </a:t>
                      </a:r>
                      <a:r>
                        <a:rPr sz="1250" dirty="0">
                          <a:latin typeface="Arial"/>
                          <a:cs typeface="Arial"/>
                        </a:rPr>
                        <a:t>%1’i </a:t>
                      </a:r>
                      <a:r>
                        <a:rPr sz="1250" spc="15" dirty="0">
                          <a:latin typeface="Arial"/>
                          <a:cs typeface="Arial"/>
                        </a:rPr>
                        <a:t>ile </a:t>
                      </a:r>
                      <a:r>
                        <a:rPr sz="1250" spc="10" dirty="0">
                          <a:latin typeface="Arial"/>
                          <a:cs typeface="Arial"/>
                        </a:rPr>
                        <a:t>uzun </a:t>
                      </a:r>
                      <a:r>
                        <a:rPr sz="1250" spc="15" dirty="0">
                          <a:latin typeface="Arial"/>
                          <a:cs typeface="Arial"/>
                        </a:rPr>
                        <a:t>vadeli </a:t>
                      </a:r>
                      <a:r>
                        <a:rPr sz="1250" spc="10" dirty="0">
                          <a:latin typeface="Arial"/>
                          <a:cs typeface="Arial"/>
                        </a:rPr>
                        <a:t>sigorta </a:t>
                      </a:r>
                      <a:r>
                        <a:rPr sz="1250" spc="40" dirty="0">
                          <a:latin typeface="Arial"/>
                          <a:cs typeface="Arial"/>
                        </a:rPr>
                        <a:t>primleri </a:t>
                      </a:r>
                      <a:r>
                        <a:rPr sz="1250" spc="5" dirty="0">
                          <a:latin typeface="Arial"/>
                          <a:cs typeface="Arial"/>
                        </a:rPr>
                        <a:t>ve genel </a:t>
                      </a:r>
                      <a:r>
                        <a:rPr sz="1250" spc="-25" dirty="0">
                          <a:latin typeface="Arial"/>
                          <a:cs typeface="Arial"/>
                        </a:rPr>
                        <a:t>sağlık </a:t>
                      </a:r>
                      <a:r>
                        <a:rPr sz="1250" dirty="0">
                          <a:latin typeface="Arial"/>
                          <a:cs typeface="Arial"/>
                        </a:rPr>
                        <a:t>sigortası </a:t>
                      </a:r>
                      <a:r>
                        <a:rPr sz="1250" spc="40" dirty="0">
                          <a:latin typeface="Arial"/>
                          <a:cs typeface="Arial"/>
                        </a:rPr>
                        <a:t>priminin </a:t>
                      </a:r>
                      <a:r>
                        <a:rPr sz="1250" spc="25" dirty="0">
                          <a:latin typeface="Arial"/>
                          <a:cs typeface="Arial"/>
                        </a:rPr>
                        <a:t>tamamı, </a:t>
                      </a:r>
                      <a:r>
                        <a:rPr sz="1250" spc="5" dirty="0">
                          <a:latin typeface="Arial"/>
                          <a:cs typeface="Arial"/>
                        </a:rPr>
                        <a:t>kalan </a:t>
                      </a:r>
                      <a:r>
                        <a:rPr sz="1250" spc="-10" dirty="0">
                          <a:latin typeface="Arial"/>
                          <a:cs typeface="Arial"/>
                        </a:rPr>
                        <a:t>işsizlik </a:t>
                      </a:r>
                      <a:r>
                        <a:rPr sz="1250" spc="10" dirty="0">
                          <a:latin typeface="Arial"/>
                          <a:cs typeface="Arial"/>
                        </a:rPr>
                        <a:t>ödeneği </a:t>
                      </a:r>
                      <a:r>
                        <a:rPr sz="1250" spc="-85" dirty="0">
                          <a:latin typeface="Arial"/>
                          <a:cs typeface="Arial"/>
                        </a:rPr>
                        <a:t>s </a:t>
                      </a:r>
                      <a:r>
                        <a:rPr sz="1250" spc="5" dirty="0">
                          <a:latin typeface="Arial"/>
                          <a:cs typeface="Arial"/>
                        </a:rPr>
                        <a:t>üresince </a:t>
                      </a:r>
                      <a:r>
                        <a:rPr sz="1250" spc="-15" dirty="0">
                          <a:latin typeface="Arial"/>
                          <a:cs typeface="Arial"/>
                        </a:rPr>
                        <a:t>İşsizlik  Sigortası </a:t>
                      </a:r>
                      <a:r>
                        <a:rPr sz="1250" spc="5" dirty="0">
                          <a:latin typeface="Arial"/>
                          <a:cs typeface="Arial"/>
                        </a:rPr>
                        <a:t>Fonundan</a:t>
                      </a:r>
                      <a:r>
                        <a:rPr sz="1250" spc="-65" dirty="0">
                          <a:latin typeface="Arial"/>
                          <a:cs typeface="Arial"/>
                        </a:rPr>
                        <a:t> </a:t>
                      </a:r>
                      <a:r>
                        <a:rPr sz="1250" spc="10" dirty="0">
                          <a:latin typeface="Arial"/>
                          <a:cs typeface="Arial"/>
                        </a:rPr>
                        <a:t>karşılanmaktadır.</a:t>
                      </a:r>
                      <a:endParaRPr sz="12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82335">
                <a:tc gridSpan="11">
                  <a:txBody>
                    <a:bodyPr/>
                    <a:lstStyle/>
                    <a:p>
                      <a:pPr marL="84455">
                        <a:lnSpc>
                          <a:spcPct val="100000"/>
                        </a:lnSpc>
                        <a:spcBef>
                          <a:spcPts val="10"/>
                        </a:spcBef>
                      </a:pPr>
                      <a:r>
                        <a:rPr sz="1250" b="1" spc="-10" dirty="0">
                          <a:latin typeface="Trebuchet MS"/>
                          <a:cs typeface="Trebuchet MS"/>
                        </a:rPr>
                        <a:t>TEŞVİKTEN </a:t>
                      </a:r>
                      <a:r>
                        <a:rPr sz="1250" b="1" spc="45" dirty="0">
                          <a:latin typeface="Trebuchet MS"/>
                          <a:cs typeface="Trebuchet MS"/>
                        </a:rPr>
                        <a:t>YARARLANMA</a:t>
                      </a:r>
                      <a:r>
                        <a:rPr sz="1250" b="1" spc="-145" dirty="0">
                          <a:latin typeface="Trebuchet MS"/>
                          <a:cs typeface="Trebuchet MS"/>
                        </a:rPr>
                        <a:t> </a:t>
                      </a:r>
                      <a:r>
                        <a:rPr sz="1250" b="1" dirty="0">
                          <a:latin typeface="Trebuchet MS"/>
                          <a:cs typeface="Trebuchet MS"/>
                        </a:rPr>
                        <a:t>ŞARTLARI</a:t>
                      </a:r>
                      <a:endParaRPr sz="1250">
                        <a:latin typeface="Trebuchet MS"/>
                        <a:cs typeface="Trebuchet MS"/>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81127">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1280">
                        <a:lnSpc>
                          <a:spcPts val="1485"/>
                        </a:lnSpc>
                      </a:pPr>
                      <a:r>
                        <a:rPr sz="1250" b="1" spc="-15" dirty="0">
                          <a:latin typeface="Trebuchet MS"/>
                          <a:cs typeface="Trebuchet MS"/>
                        </a:rPr>
                        <a:t>İşyeri</a:t>
                      </a:r>
                      <a:r>
                        <a:rPr sz="1250" b="1" spc="-80" dirty="0">
                          <a:latin typeface="Trebuchet MS"/>
                          <a:cs typeface="Trebuchet MS"/>
                        </a:rPr>
                        <a:t> </a:t>
                      </a:r>
                      <a:r>
                        <a:rPr sz="1250" b="1" spc="-5" dirty="0">
                          <a:latin typeface="Trebuchet MS"/>
                          <a:cs typeface="Trebuchet MS"/>
                        </a:rPr>
                        <a:t>Yönünden;</a:t>
                      </a:r>
                      <a:endParaRPr sz="1250">
                        <a:latin typeface="Trebuchet MS"/>
                        <a:cs typeface="Trebuchet MS"/>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83185">
                        <a:lnSpc>
                          <a:spcPts val="1485"/>
                        </a:lnSpc>
                      </a:pPr>
                      <a:r>
                        <a:rPr sz="1250" b="1" spc="-5" dirty="0">
                          <a:latin typeface="Trebuchet MS"/>
                          <a:cs typeface="Trebuchet MS"/>
                        </a:rPr>
                        <a:t>Sigortalı</a:t>
                      </a:r>
                      <a:r>
                        <a:rPr sz="1250" b="1" spc="-85" dirty="0">
                          <a:latin typeface="Trebuchet MS"/>
                          <a:cs typeface="Trebuchet MS"/>
                        </a:rPr>
                        <a:t> </a:t>
                      </a:r>
                      <a:r>
                        <a:rPr sz="1250" b="1" spc="-5" dirty="0">
                          <a:latin typeface="Trebuchet MS"/>
                          <a:cs typeface="Trebuchet MS"/>
                        </a:rPr>
                        <a:t>Yönünden;</a:t>
                      </a:r>
                      <a:endParaRPr sz="1250">
                        <a:latin typeface="Trebuchet MS"/>
                        <a:cs typeface="Trebuchet MS"/>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81127">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1280">
                        <a:lnSpc>
                          <a:spcPts val="1485"/>
                        </a:lnSpc>
                      </a:pPr>
                      <a:r>
                        <a:rPr sz="1250" spc="15" dirty="0">
                          <a:latin typeface="Arial"/>
                          <a:cs typeface="Arial"/>
                        </a:rPr>
                        <a:t>Primler </a:t>
                      </a:r>
                      <a:r>
                        <a:rPr sz="1250" spc="-15" dirty="0">
                          <a:latin typeface="Arial"/>
                          <a:cs typeface="Arial"/>
                        </a:rPr>
                        <a:t>yasal </a:t>
                      </a:r>
                      <a:r>
                        <a:rPr sz="1250" spc="-5" dirty="0">
                          <a:latin typeface="Arial"/>
                          <a:cs typeface="Arial"/>
                        </a:rPr>
                        <a:t>süresi </a:t>
                      </a:r>
                      <a:r>
                        <a:rPr sz="1250" spc="10" dirty="0">
                          <a:latin typeface="Arial"/>
                          <a:cs typeface="Arial"/>
                        </a:rPr>
                        <a:t>içinde</a:t>
                      </a:r>
                      <a:r>
                        <a:rPr sz="1250" spc="-150" dirty="0">
                          <a:latin typeface="Arial"/>
                          <a:cs typeface="Arial"/>
                        </a:rPr>
                        <a:t> </a:t>
                      </a:r>
                      <a:r>
                        <a:rPr sz="1250" spc="30" dirty="0">
                          <a:latin typeface="Arial"/>
                          <a:cs typeface="Arial"/>
                        </a:rPr>
                        <a:t>ödenmeli,</a:t>
                      </a:r>
                      <a:endParaRPr sz="125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614045">
                        <a:lnSpc>
                          <a:spcPts val="1485"/>
                        </a:lnSpc>
                      </a:pPr>
                      <a:r>
                        <a:rPr sz="1250" spc="40" dirty="0">
                          <a:latin typeface="Arial"/>
                          <a:cs typeface="Arial"/>
                        </a:rPr>
                        <a:t>01/10/2009</a:t>
                      </a:r>
                      <a:r>
                        <a:rPr sz="1250" spc="-25" dirty="0">
                          <a:latin typeface="Arial"/>
                          <a:cs typeface="Arial"/>
                        </a:rPr>
                        <a:t> </a:t>
                      </a:r>
                      <a:r>
                        <a:rPr sz="1250" spc="-5" dirty="0">
                          <a:latin typeface="Arial"/>
                          <a:cs typeface="Arial"/>
                        </a:rPr>
                        <a:t>veya</a:t>
                      </a:r>
                      <a:r>
                        <a:rPr sz="1250" spc="-40" dirty="0">
                          <a:latin typeface="Arial"/>
                          <a:cs typeface="Arial"/>
                        </a:rPr>
                        <a:t> </a:t>
                      </a:r>
                      <a:r>
                        <a:rPr sz="1250" spc="5" dirty="0">
                          <a:latin typeface="Arial"/>
                          <a:cs typeface="Arial"/>
                        </a:rPr>
                        <a:t>sonraki</a:t>
                      </a:r>
                      <a:r>
                        <a:rPr sz="1250" spc="-55" dirty="0">
                          <a:latin typeface="Arial"/>
                          <a:cs typeface="Arial"/>
                        </a:rPr>
                        <a:t> </a:t>
                      </a:r>
                      <a:r>
                        <a:rPr sz="1250" spc="45" dirty="0">
                          <a:latin typeface="Arial"/>
                          <a:cs typeface="Arial"/>
                        </a:rPr>
                        <a:t>bir</a:t>
                      </a:r>
                      <a:r>
                        <a:rPr sz="1250" spc="-50" dirty="0">
                          <a:latin typeface="Arial"/>
                          <a:cs typeface="Arial"/>
                        </a:rPr>
                        <a:t> </a:t>
                      </a:r>
                      <a:r>
                        <a:rPr sz="1250" spc="50" dirty="0">
                          <a:latin typeface="Arial"/>
                          <a:cs typeface="Arial"/>
                        </a:rPr>
                        <a:t>tarihte</a:t>
                      </a:r>
                      <a:r>
                        <a:rPr sz="1250" spc="-15" dirty="0">
                          <a:latin typeface="Arial"/>
                          <a:cs typeface="Arial"/>
                        </a:rPr>
                        <a:t> </a:t>
                      </a:r>
                      <a:r>
                        <a:rPr sz="1250" spc="-20" dirty="0">
                          <a:latin typeface="Arial"/>
                          <a:cs typeface="Arial"/>
                        </a:rPr>
                        <a:t>işe</a:t>
                      </a:r>
                      <a:r>
                        <a:rPr sz="1250" spc="-40" dirty="0">
                          <a:latin typeface="Arial"/>
                          <a:cs typeface="Arial"/>
                        </a:rPr>
                        <a:t> </a:t>
                      </a:r>
                      <a:r>
                        <a:rPr sz="1250" spc="-10" dirty="0">
                          <a:latin typeface="Arial"/>
                          <a:cs typeface="Arial"/>
                        </a:rPr>
                        <a:t>alınmış</a:t>
                      </a:r>
                      <a:r>
                        <a:rPr sz="1250" spc="-30" dirty="0">
                          <a:latin typeface="Arial"/>
                          <a:cs typeface="Arial"/>
                        </a:rPr>
                        <a:t> </a:t>
                      </a:r>
                      <a:r>
                        <a:rPr sz="1250" spc="15" dirty="0">
                          <a:latin typeface="Arial"/>
                          <a:cs typeface="Arial"/>
                        </a:rPr>
                        <a:t>olmalı,</a:t>
                      </a:r>
                      <a:endParaRPr sz="125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81127">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1280">
                        <a:lnSpc>
                          <a:spcPts val="1485"/>
                        </a:lnSpc>
                      </a:pPr>
                      <a:r>
                        <a:rPr sz="1250" spc="-5" dirty="0">
                          <a:latin typeface="Arial"/>
                          <a:cs typeface="Arial"/>
                        </a:rPr>
                        <a:t>Aylık</a:t>
                      </a:r>
                      <a:r>
                        <a:rPr sz="1250" spc="-35" dirty="0">
                          <a:latin typeface="Arial"/>
                          <a:cs typeface="Arial"/>
                        </a:rPr>
                        <a:t> </a:t>
                      </a:r>
                      <a:r>
                        <a:rPr sz="1250" spc="50" dirty="0">
                          <a:latin typeface="Arial"/>
                          <a:cs typeface="Arial"/>
                        </a:rPr>
                        <a:t>prim</a:t>
                      </a:r>
                      <a:r>
                        <a:rPr sz="1250" spc="-40" dirty="0">
                          <a:latin typeface="Arial"/>
                          <a:cs typeface="Arial"/>
                        </a:rPr>
                        <a:t> </a:t>
                      </a:r>
                      <a:r>
                        <a:rPr sz="1250" spc="5" dirty="0">
                          <a:latin typeface="Arial"/>
                          <a:cs typeface="Arial"/>
                        </a:rPr>
                        <a:t>ve</a:t>
                      </a:r>
                      <a:r>
                        <a:rPr sz="1250" spc="-40" dirty="0">
                          <a:latin typeface="Arial"/>
                          <a:cs typeface="Arial"/>
                        </a:rPr>
                        <a:t> </a:t>
                      </a:r>
                      <a:r>
                        <a:rPr sz="1250" spc="25" dirty="0">
                          <a:latin typeface="Arial"/>
                          <a:cs typeface="Arial"/>
                        </a:rPr>
                        <a:t>hizmet</a:t>
                      </a:r>
                      <a:r>
                        <a:rPr sz="1250" spc="-30" dirty="0">
                          <a:latin typeface="Arial"/>
                          <a:cs typeface="Arial"/>
                        </a:rPr>
                        <a:t> </a:t>
                      </a:r>
                      <a:r>
                        <a:rPr sz="1250" dirty="0">
                          <a:latin typeface="Arial"/>
                          <a:cs typeface="Arial"/>
                        </a:rPr>
                        <a:t>belgesi</a:t>
                      </a:r>
                      <a:r>
                        <a:rPr sz="1250" spc="-55" dirty="0">
                          <a:latin typeface="Arial"/>
                          <a:cs typeface="Arial"/>
                        </a:rPr>
                        <a:t> </a:t>
                      </a:r>
                      <a:r>
                        <a:rPr sz="1250" spc="5" dirty="0">
                          <a:latin typeface="Arial"/>
                          <a:cs typeface="Arial"/>
                        </a:rPr>
                        <a:t>Kuruma</a:t>
                      </a:r>
                      <a:r>
                        <a:rPr sz="1250" spc="-40" dirty="0">
                          <a:latin typeface="Arial"/>
                          <a:cs typeface="Arial"/>
                        </a:rPr>
                        <a:t> </a:t>
                      </a:r>
                      <a:r>
                        <a:rPr sz="1250" spc="-15" dirty="0">
                          <a:latin typeface="Arial"/>
                          <a:cs typeface="Arial"/>
                        </a:rPr>
                        <a:t>yasal</a:t>
                      </a:r>
                      <a:r>
                        <a:rPr sz="1250" spc="-55" dirty="0">
                          <a:latin typeface="Arial"/>
                          <a:cs typeface="Arial"/>
                        </a:rPr>
                        <a:t> </a:t>
                      </a:r>
                      <a:r>
                        <a:rPr sz="1250" spc="5" dirty="0">
                          <a:latin typeface="Arial"/>
                          <a:cs typeface="Arial"/>
                        </a:rPr>
                        <a:t>süresinde</a:t>
                      </a:r>
                      <a:r>
                        <a:rPr sz="1250" spc="-35" dirty="0">
                          <a:latin typeface="Arial"/>
                          <a:cs typeface="Arial"/>
                        </a:rPr>
                        <a:t> </a:t>
                      </a:r>
                      <a:r>
                        <a:rPr sz="1250" spc="20" dirty="0">
                          <a:latin typeface="Arial"/>
                          <a:cs typeface="Arial"/>
                        </a:rPr>
                        <a:t>verilmiş</a:t>
                      </a:r>
                      <a:r>
                        <a:rPr sz="1250" spc="-30" dirty="0">
                          <a:latin typeface="Arial"/>
                          <a:cs typeface="Arial"/>
                        </a:rPr>
                        <a:t> </a:t>
                      </a:r>
                      <a:r>
                        <a:rPr sz="1250" spc="20" dirty="0">
                          <a:latin typeface="Arial"/>
                          <a:cs typeface="Arial"/>
                        </a:rPr>
                        <a:t>olmalı,</a:t>
                      </a:r>
                      <a:endParaRPr sz="125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614045">
                        <a:lnSpc>
                          <a:spcPts val="1485"/>
                        </a:lnSpc>
                      </a:pPr>
                      <a:r>
                        <a:rPr sz="1250" spc="-25" dirty="0">
                          <a:latin typeface="Arial"/>
                          <a:cs typeface="Arial"/>
                        </a:rPr>
                        <a:t>İşe</a:t>
                      </a:r>
                      <a:r>
                        <a:rPr sz="1250" spc="-40" dirty="0">
                          <a:latin typeface="Arial"/>
                          <a:cs typeface="Arial"/>
                        </a:rPr>
                        <a:t> </a:t>
                      </a:r>
                      <a:r>
                        <a:rPr sz="1250" spc="-5" dirty="0">
                          <a:latin typeface="Arial"/>
                          <a:cs typeface="Arial"/>
                        </a:rPr>
                        <a:t>giriş</a:t>
                      </a:r>
                      <a:r>
                        <a:rPr sz="1250" spc="-25" dirty="0">
                          <a:latin typeface="Arial"/>
                          <a:cs typeface="Arial"/>
                        </a:rPr>
                        <a:t> </a:t>
                      </a:r>
                      <a:r>
                        <a:rPr sz="1250" spc="40" dirty="0">
                          <a:latin typeface="Arial"/>
                          <a:cs typeface="Arial"/>
                        </a:rPr>
                        <a:t>tarihi</a:t>
                      </a:r>
                      <a:r>
                        <a:rPr sz="1250" spc="-25" dirty="0">
                          <a:latin typeface="Arial"/>
                          <a:cs typeface="Arial"/>
                        </a:rPr>
                        <a:t> </a:t>
                      </a:r>
                      <a:r>
                        <a:rPr sz="1250" spc="30" dirty="0">
                          <a:latin typeface="Arial"/>
                          <a:cs typeface="Arial"/>
                        </a:rPr>
                        <a:t>itibariyle</a:t>
                      </a:r>
                      <a:r>
                        <a:rPr sz="1250" spc="-40" dirty="0">
                          <a:latin typeface="Arial"/>
                          <a:cs typeface="Arial"/>
                        </a:rPr>
                        <a:t> </a:t>
                      </a:r>
                      <a:r>
                        <a:rPr sz="1250" spc="-10" dirty="0">
                          <a:latin typeface="Arial"/>
                          <a:cs typeface="Arial"/>
                        </a:rPr>
                        <a:t>işsizlik</a:t>
                      </a:r>
                      <a:r>
                        <a:rPr sz="1250" spc="-35" dirty="0">
                          <a:latin typeface="Arial"/>
                          <a:cs typeface="Arial"/>
                        </a:rPr>
                        <a:t> </a:t>
                      </a:r>
                      <a:r>
                        <a:rPr sz="1250" spc="15" dirty="0">
                          <a:latin typeface="Arial"/>
                          <a:cs typeface="Arial"/>
                        </a:rPr>
                        <a:t>ödeneği</a:t>
                      </a:r>
                      <a:r>
                        <a:rPr sz="1250" spc="-25" dirty="0">
                          <a:latin typeface="Arial"/>
                          <a:cs typeface="Arial"/>
                        </a:rPr>
                        <a:t> </a:t>
                      </a:r>
                      <a:r>
                        <a:rPr sz="1250" spc="5" dirty="0">
                          <a:latin typeface="Arial"/>
                          <a:cs typeface="Arial"/>
                        </a:rPr>
                        <a:t>almaya</a:t>
                      </a:r>
                      <a:r>
                        <a:rPr sz="1250" spc="-40" dirty="0">
                          <a:latin typeface="Arial"/>
                          <a:cs typeface="Arial"/>
                        </a:rPr>
                        <a:t> </a:t>
                      </a:r>
                      <a:r>
                        <a:rPr sz="1250" dirty="0">
                          <a:latin typeface="Arial"/>
                          <a:cs typeface="Arial"/>
                        </a:rPr>
                        <a:t>hak</a:t>
                      </a:r>
                      <a:r>
                        <a:rPr sz="1250" spc="-5" dirty="0">
                          <a:latin typeface="Arial"/>
                          <a:cs typeface="Arial"/>
                        </a:rPr>
                        <a:t> </a:t>
                      </a:r>
                      <a:r>
                        <a:rPr sz="1250" spc="-20" dirty="0">
                          <a:latin typeface="Arial"/>
                          <a:cs typeface="Arial"/>
                        </a:rPr>
                        <a:t>kazanmış</a:t>
                      </a:r>
                      <a:r>
                        <a:rPr sz="1250" spc="-30" dirty="0">
                          <a:latin typeface="Arial"/>
                          <a:cs typeface="Arial"/>
                        </a:rPr>
                        <a:t> </a:t>
                      </a:r>
                      <a:r>
                        <a:rPr sz="1250" spc="15" dirty="0">
                          <a:latin typeface="Arial"/>
                          <a:cs typeface="Arial"/>
                        </a:rPr>
                        <a:t>olmalı,</a:t>
                      </a:r>
                      <a:endParaRPr sz="125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543382">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1280" marR="76835" algn="just">
                        <a:lnSpc>
                          <a:spcPts val="1540"/>
                        </a:lnSpc>
                      </a:pPr>
                      <a:r>
                        <a:rPr sz="1250" dirty="0">
                          <a:latin typeface="Arial"/>
                          <a:cs typeface="Arial"/>
                        </a:rPr>
                        <a:t>Sigortalının, </a:t>
                      </a:r>
                      <a:r>
                        <a:rPr sz="1250" spc="-20" dirty="0">
                          <a:latin typeface="Arial"/>
                          <a:cs typeface="Arial"/>
                        </a:rPr>
                        <a:t>işe</a:t>
                      </a:r>
                      <a:r>
                        <a:rPr sz="1250" spc="305" dirty="0">
                          <a:latin typeface="Arial"/>
                          <a:cs typeface="Arial"/>
                        </a:rPr>
                        <a:t> </a:t>
                      </a:r>
                      <a:r>
                        <a:rPr sz="1250" spc="-5" dirty="0">
                          <a:latin typeface="Arial"/>
                          <a:cs typeface="Arial"/>
                        </a:rPr>
                        <a:t>alındığı </a:t>
                      </a:r>
                      <a:r>
                        <a:rPr sz="1250" spc="45" dirty="0">
                          <a:latin typeface="Arial"/>
                          <a:cs typeface="Arial"/>
                        </a:rPr>
                        <a:t>tarihten </a:t>
                      </a:r>
                      <a:r>
                        <a:rPr sz="1250" spc="10" dirty="0">
                          <a:latin typeface="Arial"/>
                          <a:cs typeface="Arial"/>
                        </a:rPr>
                        <a:t>önceki </a:t>
                      </a:r>
                      <a:r>
                        <a:rPr sz="1250" spc="-5" dirty="0">
                          <a:latin typeface="Arial"/>
                          <a:cs typeface="Arial"/>
                        </a:rPr>
                        <a:t>son </a:t>
                      </a:r>
                      <a:r>
                        <a:rPr sz="1250" spc="20" dirty="0">
                          <a:latin typeface="Arial"/>
                          <a:cs typeface="Arial"/>
                        </a:rPr>
                        <a:t>altı </a:t>
                      </a:r>
                      <a:r>
                        <a:rPr sz="1250" spc="-5" dirty="0">
                          <a:latin typeface="Arial"/>
                          <a:cs typeface="Arial"/>
                        </a:rPr>
                        <a:t>aylık </a:t>
                      </a:r>
                      <a:r>
                        <a:rPr sz="1250" spc="25" dirty="0">
                          <a:latin typeface="Arial"/>
                          <a:cs typeface="Arial"/>
                        </a:rPr>
                        <a:t>dönemde  </a:t>
                      </a:r>
                      <a:r>
                        <a:rPr sz="1250" spc="5" dirty="0">
                          <a:latin typeface="Arial"/>
                          <a:cs typeface="Arial"/>
                        </a:rPr>
                        <a:t>Kuruma</a:t>
                      </a:r>
                      <a:r>
                        <a:rPr sz="1250" spc="355" dirty="0">
                          <a:latin typeface="Arial"/>
                          <a:cs typeface="Arial"/>
                        </a:rPr>
                        <a:t> </a:t>
                      </a:r>
                      <a:r>
                        <a:rPr sz="1250" spc="35" dirty="0">
                          <a:latin typeface="Arial"/>
                          <a:cs typeface="Arial"/>
                        </a:rPr>
                        <a:t>bildirilen </a:t>
                      </a:r>
                      <a:r>
                        <a:rPr sz="1250" spc="10" dirty="0">
                          <a:latin typeface="Arial"/>
                          <a:cs typeface="Arial"/>
                        </a:rPr>
                        <a:t>sigortalı </a:t>
                      </a:r>
                      <a:r>
                        <a:rPr sz="1250" spc="-25" dirty="0">
                          <a:latin typeface="Arial"/>
                          <a:cs typeface="Arial"/>
                        </a:rPr>
                        <a:t>sayısının </a:t>
                      </a:r>
                      <a:r>
                        <a:rPr sz="1250" spc="10" dirty="0">
                          <a:latin typeface="Arial"/>
                          <a:cs typeface="Arial"/>
                        </a:rPr>
                        <a:t>ortalamasına </a:t>
                      </a:r>
                      <a:r>
                        <a:rPr sz="1250" spc="5" dirty="0">
                          <a:latin typeface="Arial"/>
                          <a:cs typeface="Arial"/>
                        </a:rPr>
                        <a:t>ilave  olarak  </a:t>
                      </a:r>
                      <a:r>
                        <a:rPr sz="1250" spc="-5" dirty="0">
                          <a:latin typeface="Arial"/>
                          <a:cs typeface="Arial"/>
                        </a:rPr>
                        <a:t>çalıştırılması,</a:t>
                      </a:r>
                      <a:endParaRPr sz="125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614045" marR="71755">
                        <a:lnSpc>
                          <a:spcPts val="1540"/>
                        </a:lnSpc>
                      </a:pPr>
                      <a:r>
                        <a:rPr sz="1250" spc="-5" dirty="0">
                          <a:latin typeface="Arial"/>
                          <a:cs typeface="Arial"/>
                        </a:rPr>
                        <a:t>Sigortalı, </a:t>
                      </a:r>
                      <a:r>
                        <a:rPr sz="1250" spc="-10" dirty="0">
                          <a:latin typeface="Arial"/>
                          <a:cs typeface="Arial"/>
                        </a:rPr>
                        <a:t>işsizlik </a:t>
                      </a:r>
                      <a:r>
                        <a:rPr sz="1250" spc="10" dirty="0">
                          <a:latin typeface="Arial"/>
                          <a:cs typeface="Arial"/>
                        </a:rPr>
                        <a:t>ödeneği </a:t>
                      </a:r>
                      <a:r>
                        <a:rPr sz="1250" spc="5" dirty="0">
                          <a:latin typeface="Arial"/>
                          <a:cs typeface="Arial"/>
                        </a:rPr>
                        <a:t>almaya </a:t>
                      </a:r>
                      <a:r>
                        <a:rPr sz="1250" dirty="0">
                          <a:latin typeface="Arial"/>
                          <a:cs typeface="Arial"/>
                        </a:rPr>
                        <a:t>hak kazanmadan önce </a:t>
                      </a:r>
                      <a:r>
                        <a:rPr sz="1250" spc="-5" dirty="0">
                          <a:latin typeface="Arial"/>
                          <a:cs typeface="Arial"/>
                        </a:rPr>
                        <a:t>son </a:t>
                      </a:r>
                      <a:r>
                        <a:rPr sz="1250" spc="-15" dirty="0">
                          <a:latin typeface="Arial"/>
                          <a:cs typeface="Arial"/>
                        </a:rPr>
                        <a:t>çalıştığı </a:t>
                      </a:r>
                      <a:r>
                        <a:rPr sz="1250" spc="10" dirty="0">
                          <a:latin typeface="Arial"/>
                          <a:cs typeface="Arial"/>
                        </a:rPr>
                        <a:t>işyeri  </a:t>
                      </a:r>
                      <a:r>
                        <a:rPr sz="1250" spc="15" dirty="0">
                          <a:latin typeface="Arial"/>
                          <a:cs typeface="Arial"/>
                        </a:rPr>
                        <a:t>haricindeki </a:t>
                      </a:r>
                      <a:r>
                        <a:rPr sz="1250" spc="45" dirty="0">
                          <a:latin typeface="Arial"/>
                          <a:cs typeface="Arial"/>
                        </a:rPr>
                        <a:t>bir </a:t>
                      </a:r>
                      <a:r>
                        <a:rPr sz="1250" spc="10" dirty="0">
                          <a:latin typeface="Arial"/>
                          <a:cs typeface="Arial"/>
                        </a:rPr>
                        <a:t>işyerinde </a:t>
                      </a:r>
                      <a:r>
                        <a:rPr sz="1250" spc="-20" dirty="0">
                          <a:latin typeface="Arial"/>
                          <a:cs typeface="Arial"/>
                        </a:rPr>
                        <a:t>işe başlamış</a:t>
                      </a:r>
                      <a:r>
                        <a:rPr sz="1250" spc="-195" dirty="0">
                          <a:latin typeface="Arial"/>
                          <a:cs typeface="Arial"/>
                        </a:rPr>
                        <a:t> </a:t>
                      </a:r>
                      <a:r>
                        <a:rPr sz="1250" spc="20" dirty="0">
                          <a:latin typeface="Arial"/>
                          <a:cs typeface="Arial"/>
                        </a:rPr>
                        <a:t>olmalı,</a:t>
                      </a:r>
                      <a:endParaRPr sz="1250">
                        <a:latin typeface="Arial"/>
                        <a:cs typeface="Arial"/>
                      </a:endParaRPr>
                    </a:p>
                    <a:p>
                      <a:pPr marL="614045">
                        <a:lnSpc>
                          <a:spcPts val="1475"/>
                        </a:lnSpc>
                      </a:pPr>
                      <a:r>
                        <a:rPr sz="1250" dirty="0">
                          <a:latin typeface="Arial"/>
                          <a:cs typeface="Arial"/>
                        </a:rPr>
                        <a:t>Fiilen</a:t>
                      </a:r>
                      <a:r>
                        <a:rPr sz="1250" spc="-55" dirty="0">
                          <a:latin typeface="Arial"/>
                          <a:cs typeface="Arial"/>
                        </a:rPr>
                        <a:t> </a:t>
                      </a:r>
                      <a:r>
                        <a:rPr sz="1250" spc="-25" dirty="0">
                          <a:latin typeface="Arial"/>
                          <a:cs typeface="Arial"/>
                        </a:rPr>
                        <a:t>çalışması</a:t>
                      </a:r>
                      <a:endParaRPr sz="125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148722">
                <a:tc gridSpan="11">
                  <a:txBody>
                    <a:bodyPr/>
                    <a:lstStyle/>
                    <a:p>
                      <a:pPr marL="84455">
                        <a:lnSpc>
                          <a:spcPts val="1220"/>
                        </a:lnSpc>
                      </a:pPr>
                      <a:r>
                        <a:rPr sz="1050" b="1" dirty="0">
                          <a:latin typeface="Trebuchet MS"/>
                          <a:cs typeface="Trebuchet MS"/>
                        </a:rPr>
                        <a:t>NOTLAR</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BCD5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196068">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10">
                  <a:txBody>
                    <a:bodyPr/>
                    <a:lstStyle/>
                    <a:p>
                      <a:pPr marL="81280">
                        <a:lnSpc>
                          <a:spcPts val="1485"/>
                        </a:lnSpc>
                      </a:pPr>
                      <a:r>
                        <a:rPr sz="1250" spc="10" dirty="0">
                          <a:latin typeface="Arial"/>
                          <a:cs typeface="Arial"/>
                        </a:rPr>
                        <a:t>5 </a:t>
                      </a:r>
                      <a:r>
                        <a:rPr sz="1250" spc="15" dirty="0">
                          <a:latin typeface="Arial"/>
                          <a:cs typeface="Arial"/>
                        </a:rPr>
                        <a:t>puan </a:t>
                      </a:r>
                      <a:r>
                        <a:rPr sz="1250" spc="40" dirty="0">
                          <a:latin typeface="Arial"/>
                          <a:cs typeface="Arial"/>
                        </a:rPr>
                        <a:t>indirim </a:t>
                      </a:r>
                      <a:r>
                        <a:rPr sz="1250" spc="15" dirty="0">
                          <a:latin typeface="Arial"/>
                          <a:cs typeface="Arial"/>
                        </a:rPr>
                        <a:t>ile </a:t>
                      </a:r>
                      <a:r>
                        <a:rPr sz="1250" spc="40" dirty="0">
                          <a:latin typeface="Arial"/>
                          <a:cs typeface="Arial"/>
                        </a:rPr>
                        <a:t>birlikte</a:t>
                      </a:r>
                      <a:r>
                        <a:rPr sz="1250" spc="-225" dirty="0">
                          <a:latin typeface="Arial"/>
                          <a:cs typeface="Arial"/>
                        </a:rPr>
                        <a:t> </a:t>
                      </a:r>
                      <a:r>
                        <a:rPr sz="1250" dirty="0">
                          <a:latin typeface="Arial"/>
                          <a:cs typeface="Arial"/>
                        </a:rPr>
                        <a:t>uygulanmaz.</a:t>
                      </a:r>
                      <a:endParaRPr sz="12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181127">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10">
                  <a:txBody>
                    <a:bodyPr/>
                    <a:lstStyle/>
                    <a:p>
                      <a:pPr marL="81280">
                        <a:lnSpc>
                          <a:spcPts val="1485"/>
                        </a:lnSpc>
                      </a:pPr>
                      <a:r>
                        <a:rPr sz="1250" dirty="0">
                          <a:latin typeface="Arial"/>
                          <a:cs typeface="Arial"/>
                        </a:rPr>
                        <a:t>5335</a:t>
                      </a:r>
                      <a:r>
                        <a:rPr sz="1250" spc="-25" dirty="0">
                          <a:latin typeface="Arial"/>
                          <a:cs typeface="Arial"/>
                        </a:rPr>
                        <a:t> sayılı</a:t>
                      </a:r>
                      <a:r>
                        <a:rPr sz="1250" spc="-30" dirty="0">
                          <a:latin typeface="Arial"/>
                          <a:cs typeface="Arial"/>
                        </a:rPr>
                        <a:t> </a:t>
                      </a:r>
                      <a:r>
                        <a:rPr sz="1250" spc="5" dirty="0">
                          <a:latin typeface="Arial"/>
                          <a:cs typeface="Arial"/>
                        </a:rPr>
                        <a:t>Kanunun</a:t>
                      </a:r>
                      <a:r>
                        <a:rPr sz="1250" spc="-45" dirty="0">
                          <a:latin typeface="Arial"/>
                          <a:cs typeface="Arial"/>
                        </a:rPr>
                        <a:t> </a:t>
                      </a:r>
                      <a:r>
                        <a:rPr sz="1250" spc="15" dirty="0">
                          <a:latin typeface="Arial"/>
                          <a:cs typeface="Arial"/>
                        </a:rPr>
                        <a:t>30</a:t>
                      </a:r>
                      <a:r>
                        <a:rPr sz="1250" spc="-55" dirty="0">
                          <a:latin typeface="Arial"/>
                          <a:cs typeface="Arial"/>
                        </a:rPr>
                        <a:t> </a:t>
                      </a:r>
                      <a:r>
                        <a:rPr sz="1250" spc="15" dirty="0">
                          <a:latin typeface="Arial"/>
                          <a:cs typeface="Arial"/>
                        </a:rPr>
                        <a:t>uncu</a:t>
                      </a:r>
                      <a:r>
                        <a:rPr sz="1250" spc="-45" dirty="0">
                          <a:latin typeface="Arial"/>
                          <a:cs typeface="Arial"/>
                        </a:rPr>
                        <a:t> </a:t>
                      </a:r>
                      <a:r>
                        <a:rPr sz="1250" spc="15" dirty="0">
                          <a:latin typeface="Arial"/>
                          <a:cs typeface="Arial"/>
                        </a:rPr>
                        <a:t>maddesinin</a:t>
                      </a:r>
                      <a:r>
                        <a:rPr sz="1250" spc="-50" dirty="0">
                          <a:latin typeface="Arial"/>
                          <a:cs typeface="Arial"/>
                        </a:rPr>
                        <a:t> </a:t>
                      </a:r>
                      <a:r>
                        <a:rPr sz="1250" spc="15" dirty="0">
                          <a:latin typeface="Arial"/>
                          <a:cs typeface="Arial"/>
                        </a:rPr>
                        <a:t>ikinci</a:t>
                      </a:r>
                      <a:r>
                        <a:rPr sz="1250" spc="-25" dirty="0">
                          <a:latin typeface="Arial"/>
                          <a:cs typeface="Arial"/>
                        </a:rPr>
                        <a:t> </a:t>
                      </a:r>
                      <a:r>
                        <a:rPr sz="1250" dirty="0">
                          <a:latin typeface="Arial"/>
                          <a:cs typeface="Arial"/>
                        </a:rPr>
                        <a:t>fıkrası</a:t>
                      </a:r>
                      <a:r>
                        <a:rPr sz="1250" spc="-55" dirty="0">
                          <a:latin typeface="Arial"/>
                          <a:cs typeface="Arial"/>
                        </a:rPr>
                        <a:t> </a:t>
                      </a:r>
                      <a:r>
                        <a:rPr sz="1250" spc="-10" dirty="0">
                          <a:latin typeface="Arial"/>
                          <a:cs typeface="Arial"/>
                        </a:rPr>
                        <a:t>kapsamına</a:t>
                      </a:r>
                      <a:r>
                        <a:rPr sz="1250" spc="-35" dirty="0">
                          <a:latin typeface="Arial"/>
                          <a:cs typeface="Arial"/>
                        </a:rPr>
                        <a:t> </a:t>
                      </a:r>
                      <a:r>
                        <a:rPr sz="1250" spc="15" dirty="0">
                          <a:latin typeface="Arial"/>
                          <a:cs typeface="Arial"/>
                        </a:rPr>
                        <a:t>giren</a:t>
                      </a:r>
                      <a:r>
                        <a:rPr sz="1250" spc="-20" dirty="0">
                          <a:latin typeface="Arial"/>
                          <a:cs typeface="Arial"/>
                        </a:rPr>
                        <a:t> </a:t>
                      </a:r>
                      <a:r>
                        <a:rPr sz="1250" spc="35" dirty="0">
                          <a:latin typeface="Arial"/>
                          <a:cs typeface="Arial"/>
                        </a:rPr>
                        <a:t>kurum</a:t>
                      </a:r>
                      <a:r>
                        <a:rPr sz="1250" spc="-35" dirty="0">
                          <a:latin typeface="Arial"/>
                          <a:cs typeface="Arial"/>
                        </a:rPr>
                        <a:t> </a:t>
                      </a:r>
                      <a:r>
                        <a:rPr sz="1250" spc="5" dirty="0">
                          <a:latin typeface="Arial"/>
                          <a:cs typeface="Arial"/>
                        </a:rPr>
                        <a:t>ve</a:t>
                      </a:r>
                      <a:r>
                        <a:rPr sz="1250" spc="-40" dirty="0">
                          <a:latin typeface="Arial"/>
                          <a:cs typeface="Arial"/>
                        </a:rPr>
                        <a:t> </a:t>
                      </a:r>
                      <a:r>
                        <a:rPr sz="1250" spc="20" dirty="0">
                          <a:latin typeface="Arial"/>
                          <a:cs typeface="Arial"/>
                        </a:rPr>
                        <a:t>kuruluşlar</a:t>
                      </a:r>
                      <a:r>
                        <a:rPr sz="1250" spc="-50" dirty="0">
                          <a:latin typeface="Arial"/>
                          <a:cs typeface="Arial"/>
                        </a:rPr>
                        <a:t> </a:t>
                      </a:r>
                      <a:r>
                        <a:rPr sz="1250" spc="25" dirty="0">
                          <a:latin typeface="Arial"/>
                          <a:cs typeface="Arial"/>
                        </a:rPr>
                        <a:t>teşvikten</a:t>
                      </a:r>
                      <a:r>
                        <a:rPr sz="1250" spc="10" dirty="0">
                          <a:latin typeface="Arial"/>
                          <a:cs typeface="Arial"/>
                        </a:rPr>
                        <a:t> </a:t>
                      </a:r>
                      <a:r>
                        <a:rPr sz="1250" dirty="0">
                          <a:latin typeface="Arial"/>
                          <a:cs typeface="Arial"/>
                        </a:rPr>
                        <a:t>yararlanamaz.</a:t>
                      </a:r>
                      <a:endParaRPr sz="12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374330">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10">
                  <a:txBody>
                    <a:bodyPr/>
                    <a:lstStyle/>
                    <a:p>
                      <a:pPr marL="120014">
                        <a:lnSpc>
                          <a:spcPts val="1485"/>
                        </a:lnSpc>
                      </a:pPr>
                      <a:r>
                        <a:rPr sz="1250" spc="5" dirty="0">
                          <a:latin typeface="Arial"/>
                          <a:cs typeface="Arial"/>
                        </a:rPr>
                        <a:t>4734</a:t>
                      </a:r>
                      <a:r>
                        <a:rPr sz="1250" spc="60" dirty="0">
                          <a:latin typeface="Arial"/>
                          <a:cs typeface="Arial"/>
                        </a:rPr>
                        <a:t> </a:t>
                      </a:r>
                      <a:r>
                        <a:rPr sz="1250" spc="-25" dirty="0">
                          <a:latin typeface="Arial"/>
                          <a:cs typeface="Arial"/>
                        </a:rPr>
                        <a:t>sayılı</a:t>
                      </a:r>
                      <a:r>
                        <a:rPr sz="1250" spc="65" dirty="0">
                          <a:latin typeface="Arial"/>
                          <a:cs typeface="Arial"/>
                        </a:rPr>
                        <a:t> </a:t>
                      </a:r>
                      <a:r>
                        <a:rPr sz="1250" spc="5" dirty="0">
                          <a:latin typeface="Arial"/>
                          <a:cs typeface="Arial"/>
                        </a:rPr>
                        <a:t>Kanunlar</a:t>
                      </a:r>
                      <a:r>
                        <a:rPr sz="1250" spc="65" dirty="0">
                          <a:latin typeface="Arial"/>
                          <a:cs typeface="Arial"/>
                        </a:rPr>
                        <a:t> </a:t>
                      </a:r>
                      <a:r>
                        <a:rPr sz="1250" spc="25" dirty="0">
                          <a:latin typeface="Arial"/>
                          <a:cs typeface="Arial"/>
                        </a:rPr>
                        <a:t>ile</a:t>
                      </a:r>
                      <a:r>
                        <a:rPr sz="1250" spc="80" dirty="0">
                          <a:latin typeface="Arial"/>
                          <a:cs typeface="Arial"/>
                        </a:rPr>
                        <a:t> </a:t>
                      </a:r>
                      <a:r>
                        <a:rPr sz="1250" spc="5" dirty="0">
                          <a:latin typeface="Arial"/>
                          <a:cs typeface="Arial"/>
                        </a:rPr>
                        <a:t>4734</a:t>
                      </a:r>
                      <a:r>
                        <a:rPr sz="1250" spc="65" dirty="0">
                          <a:latin typeface="Arial"/>
                          <a:cs typeface="Arial"/>
                        </a:rPr>
                        <a:t> </a:t>
                      </a:r>
                      <a:r>
                        <a:rPr sz="1250" spc="-25" dirty="0">
                          <a:latin typeface="Arial"/>
                          <a:cs typeface="Arial"/>
                        </a:rPr>
                        <a:t>sayılı</a:t>
                      </a:r>
                      <a:r>
                        <a:rPr sz="1250" spc="60" dirty="0">
                          <a:latin typeface="Arial"/>
                          <a:cs typeface="Arial"/>
                        </a:rPr>
                        <a:t> </a:t>
                      </a:r>
                      <a:r>
                        <a:rPr sz="1250" spc="5" dirty="0">
                          <a:latin typeface="Arial"/>
                          <a:cs typeface="Arial"/>
                        </a:rPr>
                        <a:t>Kanunun</a:t>
                      </a:r>
                      <a:r>
                        <a:rPr sz="1250" spc="70" dirty="0">
                          <a:latin typeface="Arial"/>
                          <a:cs typeface="Arial"/>
                        </a:rPr>
                        <a:t> </a:t>
                      </a:r>
                      <a:r>
                        <a:rPr sz="1250" dirty="0">
                          <a:latin typeface="Arial"/>
                          <a:cs typeface="Arial"/>
                        </a:rPr>
                        <a:t>3.</a:t>
                      </a:r>
                      <a:r>
                        <a:rPr sz="1250" spc="85" dirty="0">
                          <a:latin typeface="Arial"/>
                          <a:cs typeface="Arial"/>
                        </a:rPr>
                        <a:t> </a:t>
                      </a:r>
                      <a:r>
                        <a:rPr sz="1250" spc="10" dirty="0">
                          <a:latin typeface="Arial"/>
                          <a:cs typeface="Arial"/>
                        </a:rPr>
                        <a:t>maddesi</a:t>
                      </a:r>
                      <a:r>
                        <a:rPr sz="1250" spc="65" dirty="0">
                          <a:latin typeface="Arial"/>
                          <a:cs typeface="Arial"/>
                        </a:rPr>
                        <a:t> </a:t>
                      </a:r>
                      <a:r>
                        <a:rPr sz="1250" spc="-5" dirty="0">
                          <a:latin typeface="Arial"/>
                          <a:cs typeface="Arial"/>
                        </a:rPr>
                        <a:t>kapsamında</a:t>
                      </a:r>
                      <a:r>
                        <a:rPr sz="1250" spc="80" dirty="0">
                          <a:latin typeface="Arial"/>
                          <a:cs typeface="Arial"/>
                        </a:rPr>
                        <a:t> </a:t>
                      </a:r>
                      <a:r>
                        <a:rPr sz="1250" spc="5" dirty="0">
                          <a:latin typeface="Arial"/>
                          <a:cs typeface="Arial"/>
                        </a:rPr>
                        <a:t>alım</a:t>
                      </a:r>
                      <a:r>
                        <a:rPr sz="1250" spc="80" dirty="0">
                          <a:latin typeface="Arial"/>
                          <a:cs typeface="Arial"/>
                        </a:rPr>
                        <a:t> </a:t>
                      </a:r>
                      <a:r>
                        <a:rPr sz="1250" spc="5" dirty="0">
                          <a:latin typeface="Arial"/>
                          <a:cs typeface="Arial"/>
                        </a:rPr>
                        <a:t>ve</a:t>
                      </a:r>
                      <a:r>
                        <a:rPr sz="1250" spc="80" dirty="0">
                          <a:latin typeface="Arial"/>
                          <a:cs typeface="Arial"/>
                        </a:rPr>
                        <a:t> </a:t>
                      </a:r>
                      <a:r>
                        <a:rPr sz="1250" spc="5" dirty="0">
                          <a:latin typeface="Arial"/>
                          <a:cs typeface="Arial"/>
                        </a:rPr>
                        <a:t>yapım</a:t>
                      </a:r>
                      <a:r>
                        <a:rPr sz="1250" spc="80" dirty="0">
                          <a:latin typeface="Arial"/>
                          <a:cs typeface="Arial"/>
                        </a:rPr>
                        <a:t> </a:t>
                      </a:r>
                      <a:r>
                        <a:rPr sz="1250" spc="-5" dirty="0">
                          <a:latin typeface="Arial"/>
                          <a:cs typeface="Arial"/>
                        </a:rPr>
                        <a:t>işi</a:t>
                      </a:r>
                      <a:r>
                        <a:rPr sz="1250" spc="60" dirty="0">
                          <a:latin typeface="Arial"/>
                          <a:cs typeface="Arial"/>
                        </a:rPr>
                        <a:t> </a:t>
                      </a:r>
                      <a:r>
                        <a:rPr sz="1250" spc="20" dirty="0">
                          <a:latin typeface="Arial"/>
                          <a:cs typeface="Arial"/>
                        </a:rPr>
                        <a:t>üstlenen</a:t>
                      </a:r>
                      <a:r>
                        <a:rPr sz="1250" spc="75" dirty="0">
                          <a:latin typeface="Arial"/>
                          <a:cs typeface="Arial"/>
                        </a:rPr>
                        <a:t> </a:t>
                      </a:r>
                      <a:r>
                        <a:rPr sz="1250" spc="10" dirty="0">
                          <a:latin typeface="Arial"/>
                          <a:cs typeface="Arial"/>
                        </a:rPr>
                        <a:t>işverenler</a:t>
                      </a:r>
                      <a:r>
                        <a:rPr sz="1250" spc="70" dirty="0">
                          <a:latin typeface="Arial"/>
                          <a:cs typeface="Arial"/>
                        </a:rPr>
                        <a:t> </a:t>
                      </a:r>
                      <a:r>
                        <a:rPr sz="1250" spc="25" dirty="0">
                          <a:latin typeface="Arial"/>
                          <a:cs typeface="Arial"/>
                        </a:rPr>
                        <a:t>ile</a:t>
                      </a:r>
                      <a:r>
                        <a:rPr sz="1250" spc="80" dirty="0">
                          <a:latin typeface="Arial"/>
                          <a:cs typeface="Arial"/>
                        </a:rPr>
                        <a:t> </a:t>
                      </a:r>
                      <a:r>
                        <a:rPr sz="1250" spc="-5" dirty="0">
                          <a:latin typeface="Arial"/>
                          <a:cs typeface="Arial"/>
                        </a:rPr>
                        <a:t>uluslararası</a:t>
                      </a:r>
                      <a:r>
                        <a:rPr sz="1250" spc="65" dirty="0">
                          <a:latin typeface="Arial"/>
                          <a:cs typeface="Arial"/>
                        </a:rPr>
                        <a:t> </a:t>
                      </a:r>
                      <a:r>
                        <a:rPr sz="1250" spc="5" dirty="0">
                          <a:latin typeface="Arial"/>
                          <a:cs typeface="Arial"/>
                        </a:rPr>
                        <a:t>anlaşmalara</a:t>
                      </a:r>
                      <a:r>
                        <a:rPr sz="1250" spc="80" dirty="0">
                          <a:latin typeface="Arial"/>
                          <a:cs typeface="Arial"/>
                        </a:rPr>
                        <a:t> </a:t>
                      </a:r>
                      <a:r>
                        <a:rPr sz="1250" spc="15" dirty="0">
                          <a:latin typeface="Arial"/>
                          <a:cs typeface="Arial"/>
                        </a:rPr>
                        <a:t>istinaden</a:t>
                      </a:r>
                      <a:r>
                        <a:rPr sz="1250" spc="70" dirty="0">
                          <a:latin typeface="Arial"/>
                          <a:cs typeface="Arial"/>
                        </a:rPr>
                        <a:t> </a:t>
                      </a:r>
                      <a:r>
                        <a:rPr sz="1250" spc="10" dirty="0">
                          <a:latin typeface="Arial"/>
                          <a:cs typeface="Arial"/>
                        </a:rPr>
                        <a:t>alım</a:t>
                      </a:r>
                      <a:r>
                        <a:rPr sz="1250" spc="105" dirty="0">
                          <a:latin typeface="Arial"/>
                          <a:cs typeface="Arial"/>
                        </a:rPr>
                        <a:t> </a:t>
                      </a:r>
                      <a:r>
                        <a:rPr sz="1250" spc="5" dirty="0">
                          <a:latin typeface="Arial"/>
                          <a:cs typeface="Arial"/>
                        </a:rPr>
                        <a:t>ve</a:t>
                      </a:r>
                      <a:endParaRPr sz="1250">
                        <a:latin typeface="Arial"/>
                        <a:cs typeface="Arial"/>
                      </a:endParaRPr>
                    </a:p>
                    <a:p>
                      <a:pPr marL="81280">
                        <a:lnSpc>
                          <a:spcPct val="100000"/>
                        </a:lnSpc>
                        <a:spcBef>
                          <a:spcPts val="60"/>
                        </a:spcBef>
                      </a:pPr>
                      <a:r>
                        <a:rPr sz="1250" spc="5" dirty="0">
                          <a:latin typeface="Arial"/>
                          <a:cs typeface="Arial"/>
                        </a:rPr>
                        <a:t>yapım</a:t>
                      </a:r>
                      <a:r>
                        <a:rPr sz="1250" spc="-40" dirty="0">
                          <a:latin typeface="Arial"/>
                          <a:cs typeface="Arial"/>
                        </a:rPr>
                        <a:t> </a:t>
                      </a:r>
                      <a:r>
                        <a:rPr sz="1250" spc="-5" dirty="0">
                          <a:latin typeface="Arial"/>
                          <a:cs typeface="Arial"/>
                        </a:rPr>
                        <a:t>işi</a:t>
                      </a:r>
                      <a:r>
                        <a:rPr sz="1250" spc="-30" dirty="0">
                          <a:latin typeface="Arial"/>
                          <a:cs typeface="Arial"/>
                        </a:rPr>
                        <a:t> </a:t>
                      </a:r>
                      <a:r>
                        <a:rPr sz="1250" spc="20" dirty="0">
                          <a:latin typeface="Arial"/>
                          <a:cs typeface="Arial"/>
                        </a:rPr>
                        <a:t>üstlenen</a:t>
                      </a:r>
                      <a:r>
                        <a:rPr sz="1250" spc="-45" dirty="0">
                          <a:latin typeface="Arial"/>
                          <a:cs typeface="Arial"/>
                        </a:rPr>
                        <a:t> </a:t>
                      </a:r>
                      <a:r>
                        <a:rPr sz="1250" spc="10" dirty="0">
                          <a:latin typeface="Arial"/>
                          <a:cs typeface="Arial"/>
                        </a:rPr>
                        <a:t>işverenler,</a:t>
                      </a:r>
                      <a:r>
                        <a:rPr sz="1250" spc="-30" dirty="0">
                          <a:latin typeface="Arial"/>
                          <a:cs typeface="Arial"/>
                        </a:rPr>
                        <a:t> </a:t>
                      </a:r>
                      <a:r>
                        <a:rPr sz="1250" spc="15" dirty="0">
                          <a:latin typeface="Arial"/>
                          <a:cs typeface="Arial"/>
                        </a:rPr>
                        <a:t>ihale</a:t>
                      </a:r>
                      <a:r>
                        <a:rPr sz="1250" spc="-40" dirty="0">
                          <a:latin typeface="Arial"/>
                          <a:cs typeface="Arial"/>
                        </a:rPr>
                        <a:t> </a:t>
                      </a:r>
                      <a:r>
                        <a:rPr sz="1250" spc="10" dirty="0">
                          <a:latin typeface="Arial"/>
                          <a:cs typeface="Arial"/>
                        </a:rPr>
                        <a:t>konusu</a:t>
                      </a:r>
                      <a:r>
                        <a:rPr sz="1250" spc="-50" dirty="0">
                          <a:latin typeface="Arial"/>
                          <a:cs typeface="Arial"/>
                        </a:rPr>
                        <a:t> </a:t>
                      </a:r>
                      <a:r>
                        <a:rPr sz="1250" spc="-30" dirty="0">
                          <a:latin typeface="Arial"/>
                          <a:cs typeface="Arial"/>
                        </a:rPr>
                        <a:t>iş</a:t>
                      </a:r>
                      <a:r>
                        <a:rPr sz="1250" spc="-25" dirty="0">
                          <a:latin typeface="Arial"/>
                          <a:cs typeface="Arial"/>
                        </a:rPr>
                        <a:t> </a:t>
                      </a:r>
                      <a:r>
                        <a:rPr sz="1250" spc="30" dirty="0">
                          <a:latin typeface="Arial"/>
                          <a:cs typeface="Arial"/>
                        </a:rPr>
                        <a:t>döneminde</a:t>
                      </a:r>
                      <a:r>
                        <a:rPr sz="1250" spc="-40" dirty="0">
                          <a:latin typeface="Arial"/>
                          <a:cs typeface="Arial"/>
                        </a:rPr>
                        <a:t> </a:t>
                      </a:r>
                      <a:r>
                        <a:rPr sz="1250" spc="40" dirty="0">
                          <a:latin typeface="Arial"/>
                          <a:cs typeface="Arial"/>
                        </a:rPr>
                        <a:t>bu</a:t>
                      </a:r>
                      <a:r>
                        <a:rPr sz="1250" spc="-50" dirty="0">
                          <a:latin typeface="Arial"/>
                          <a:cs typeface="Arial"/>
                        </a:rPr>
                        <a:t> </a:t>
                      </a:r>
                      <a:r>
                        <a:rPr sz="1250" spc="25" dirty="0">
                          <a:latin typeface="Arial"/>
                          <a:cs typeface="Arial"/>
                        </a:rPr>
                        <a:t>teşvikten</a:t>
                      </a:r>
                      <a:r>
                        <a:rPr sz="1250" spc="-45" dirty="0">
                          <a:latin typeface="Arial"/>
                          <a:cs typeface="Arial"/>
                        </a:rPr>
                        <a:t> </a:t>
                      </a:r>
                      <a:r>
                        <a:rPr sz="1250" dirty="0">
                          <a:latin typeface="Arial"/>
                          <a:cs typeface="Arial"/>
                        </a:rPr>
                        <a:t>yararlanamaz.</a:t>
                      </a:r>
                      <a:endParaRPr sz="12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291797">
                <a:tc gridSpan="11">
                  <a:txBody>
                    <a:bodyPr/>
                    <a:lstStyle/>
                    <a:p>
                      <a:pPr marL="3810" algn="ctr">
                        <a:lnSpc>
                          <a:spcPts val="1220"/>
                        </a:lnSpc>
                      </a:pPr>
                      <a:r>
                        <a:rPr sz="1050" b="1" spc="20" dirty="0">
                          <a:latin typeface="Trebuchet MS"/>
                          <a:cs typeface="Trebuchet MS"/>
                        </a:rPr>
                        <a:t>RAKAMLARLA </a:t>
                      </a:r>
                      <a:r>
                        <a:rPr sz="1050" b="1" spc="-10" dirty="0">
                          <a:latin typeface="Trebuchet MS"/>
                          <a:cs typeface="Trebuchet MS"/>
                        </a:rPr>
                        <a:t>TEŞVİK</a:t>
                      </a:r>
                      <a:r>
                        <a:rPr sz="1050" b="1" spc="-175" dirty="0">
                          <a:latin typeface="Trebuchet MS"/>
                          <a:cs typeface="Trebuchet MS"/>
                        </a:rPr>
                        <a:t> </a:t>
                      </a:r>
                      <a:r>
                        <a:rPr sz="1050" b="1" spc="-5" dirty="0">
                          <a:latin typeface="Trebuchet MS"/>
                          <a:cs typeface="Trebuchet MS"/>
                        </a:rPr>
                        <a:t>ÖRNEKLERİ</a:t>
                      </a:r>
                      <a:endParaRPr sz="1050">
                        <a:latin typeface="Trebuchet MS"/>
                        <a:cs typeface="Trebuchet MS"/>
                      </a:endParaRPr>
                    </a:p>
                    <a:p>
                      <a:pPr marL="4445" algn="ctr">
                        <a:lnSpc>
                          <a:spcPts val="1250"/>
                        </a:lnSpc>
                        <a:spcBef>
                          <a:spcPts val="25"/>
                        </a:spcBef>
                      </a:pPr>
                      <a:r>
                        <a:rPr sz="1050" b="1" spc="-30" dirty="0">
                          <a:latin typeface="Trebuchet MS"/>
                          <a:cs typeface="Trebuchet MS"/>
                        </a:rPr>
                        <a:t>(2017 </a:t>
                      </a:r>
                      <a:r>
                        <a:rPr sz="1050" b="1" spc="-5" dirty="0">
                          <a:latin typeface="Trebuchet MS"/>
                          <a:cs typeface="Trebuchet MS"/>
                        </a:rPr>
                        <a:t>Rakamlarına</a:t>
                      </a:r>
                      <a:r>
                        <a:rPr sz="1050" b="1" spc="-85" dirty="0">
                          <a:latin typeface="Trebuchet MS"/>
                          <a:cs typeface="Trebuchet MS"/>
                        </a:rPr>
                        <a:t> </a:t>
                      </a:r>
                      <a:r>
                        <a:rPr sz="1050" b="1" spc="-5" dirty="0">
                          <a:latin typeface="Trebuchet MS"/>
                          <a:cs typeface="Trebuchet MS"/>
                        </a:rPr>
                        <a:t>Göre)</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ACB8C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148722">
                <a:tc gridSpan="4">
                  <a:txBody>
                    <a:bodyPr/>
                    <a:lstStyle/>
                    <a:p>
                      <a:pPr marL="6985" algn="ctr">
                        <a:lnSpc>
                          <a:spcPts val="1215"/>
                        </a:lnSpc>
                      </a:pPr>
                      <a:r>
                        <a:rPr sz="1050" b="1" spc="-10" dirty="0">
                          <a:latin typeface="Trebuchet MS"/>
                          <a:cs typeface="Trebuchet MS"/>
                        </a:rPr>
                        <a:t>SPEK </a:t>
                      </a:r>
                      <a:r>
                        <a:rPr sz="1050" b="1" spc="-40" dirty="0">
                          <a:latin typeface="Trebuchet MS"/>
                          <a:cs typeface="Trebuchet MS"/>
                        </a:rPr>
                        <a:t>ALT</a:t>
                      </a:r>
                      <a:r>
                        <a:rPr sz="1050" b="1" spc="-100" dirty="0">
                          <a:latin typeface="Trebuchet MS"/>
                          <a:cs typeface="Trebuchet MS"/>
                        </a:rPr>
                        <a:t> </a:t>
                      </a:r>
                      <a:r>
                        <a:rPr sz="1050" b="1" spc="30" dirty="0">
                          <a:latin typeface="Trebuchet MS"/>
                          <a:cs typeface="Trebuchet MS"/>
                        </a:rPr>
                        <a:t>SINIRINDAN</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7">
                  <a:txBody>
                    <a:bodyPr/>
                    <a:lstStyle/>
                    <a:p>
                      <a:pPr algn="ctr">
                        <a:lnSpc>
                          <a:spcPts val="1215"/>
                        </a:lnSpc>
                      </a:pPr>
                      <a:r>
                        <a:rPr sz="1050" b="1" spc="-10" dirty="0">
                          <a:latin typeface="Trebuchet MS"/>
                          <a:cs typeface="Trebuchet MS"/>
                        </a:rPr>
                        <a:t>SPEK </a:t>
                      </a:r>
                      <a:r>
                        <a:rPr sz="1050" b="1" spc="-5" dirty="0">
                          <a:latin typeface="Trebuchet MS"/>
                          <a:cs typeface="Trebuchet MS"/>
                        </a:rPr>
                        <a:t>ÜST</a:t>
                      </a:r>
                      <a:r>
                        <a:rPr sz="1050" b="1" spc="-100" dirty="0">
                          <a:latin typeface="Trebuchet MS"/>
                          <a:cs typeface="Trebuchet MS"/>
                        </a:rPr>
                        <a:t> </a:t>
                      </a:r>
                      <a:r>
                        <a:rPr sz="1050" b="1" spc="30" dirty="0">
                          <a:latin typeface="Trebuchet MS"/>
                          <a:cs typeface="Trebuchet MS"/>
                        </a:rPr>
                        <a:t>SINIRINDAN</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668964">
                <a:tc gridSpan="2">
                  <a:txBody>
                    <a:bodyPr/>
                    <a:lstStyle/>
                    <a:p>
                      <a:pPr marL="176530" indent="279400">
                        <a:lnSpc>
                          <a:spcPts val="1365"/>
                        </a:lnSpc>
                      </a:pPr>
                      <a:r>
                        <a:rPr sz="1150" b="1" spc="-10" dirty="0">
                          <a:latin typeface="Trebuchet MS"/>
                          <a:cs typeface="Trebuchet MS"/>
                        </a:rPr>
                        <a:t>TEŞVİKSİZ</a:t>
                      </a:r>
                      <a:endParaRPr sz="1150">
                        <a:latin typeface="Trebuchet MS"/>
                        <a:cs typeface="Trebuchet MS"/>
                      </a:endParaRPr>
                    </a:p>
                    <a:p>
                      <a:pPr marL="176530" marR="163830" algn="ctr">
                        <a:lnSpc>
                          <a:spcPct val="100000"/>
                        </a:lnSpc>
                        <a:spcBef>
                          <a:spcPts val="30"/>
                        </a:spcBef>
                      </a:pPr>
                      <a:r>
                        <a:rPr sz="1150" b="1" dirty="0">
                          <a:latin typeface="Trebuchet MS"/>
                          <a:cs typeface="Trebuchet MS"/>
                        </a:rPr>
                        <a:t>ÖDENECEK</a:t>
                      </a:r>
                      <a:r>
                        <a:rPr sz="1150" b="1" spc="-125" dirty="0">
                          <a:latin typeface="Trebuchet MS"/>
                          <a:cs typeface="Trebuchet MS"/>
                        </a:rPr>
                        <a:t> </a:t>
                      </a:r>
                      <a:r>
                        <a:rPr sz="1150" b="1" spc="-5" dirty="0">
                          <a:latin typeface="Trebuchet MS"/>
                          <a:cs typeface="Trebuchet MS"/>
                        </a:rPr>
                        <a:t>TUTAR  </a:t>
                      </a:r>
                      <a:r>
                        <a:rPr sz="1150" b="1" spc="-15" dirty="0">
                          <a:latin typeface="Trebuchet MS"/>
                          <a:cs typeface="Trebuchet MS"/>
                        </a:rPr>
                        <a:t>(%34,5)</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a:txBody>
                    <a:bodyPr/>
                    <a:lstStyle/>
                    <a:p>
                      <a:pPr marL="3810" algn="ctr">
                        <a:lnSpc>
                          <a:spcPts val="1365"/>
                        </a:lnSpc>
                      </a:pPr>
                      <a:r>
                        <a:rPr sz="1150" b="1" spc="-10" dirty="0">
                          <a:latin typeface="Trebuchet MS"/>
                          <a:cs typeface="Trebuchet MS"/>
                        </a:rPr>
                        <a:t>TEŞVİK</a:t>
                      </a:r>
                      <a:endParaRPr sz="1150">
                        <a:latin typeface="Trebuchet MS"/>
                        <a:cs typeface="Trebuchet MS"/>
                      </a:endParaRPr>
                    </a:p>
                    <a:p>
                      <a:pPr marL="598170" marR="592455" indent="10160" algn="ctr">
                        <a:lnSpc>
                          <a:spcPct val="100000"/>
                        </a:lnSpc>
                        <a:spcBef>
                          <a:spcPts val="30"/>
                        </a:spcBef>
                      </a:pPr>
                      <a:r>
                        <a:rPr sz="1150" b="1" dirty="0">
                          <a:latin typeface="Trebuchet MS"/>
                          <a:cs typeface="Trebuchet MS"/>
                        </a:rPr>
                        <a:t>TUTARI  </a:t>
                      </a:r>
                      <a:r>
                        <a:rPr sz="1150" b="1" spc="-25" dirty="0">
                          <a:latin typeface="Trebuchet MS"/>
                          <a:cs typeface="Trebuchet MS"/>
                        </a:rPr>
                        <a:t>( </a:t>
                      </a:r>
                      <a:r>
                        <a:rPr sz="1150" b="1" spc="145" dirty="0">
                          <a:latin typeface="Trebuchet MS"/>
                          <a:cs typeface="Trebuchet MS"/>
                        </a:rPr>
                        <a:t>%</a:t>
                      </a:r>
                      <a:r>
                        <a:rPr sz="1150" b="1" spc="-200" dirty="0">
                          <a:latin typeface="Trebuchet MS"/>
                          <a:cs typeface="Trebuchet MS"/>
                        </a:rPr>
                        <a:t> </a:t>
                      </a:r>
                      <a:r>
                        <a:rPr sz="1150" b="1" spc="-45" dirty="0">
                          <a:latin typeface="Trebuchet MS"/>
                          <a:cs typeface="Trebuchet MS"/>
                        </a:rPr>
                        <a:t>33,5)</a:t>
                      </a:r>
                      <a:endParaRPr sz="1150">
                        <a:latin typeface="Trebuchet MS"/>
                        <a:cs typeface="Trebuchet MS"/>
                      </a:endParaRPr>
                    </a:p>
                  </a:txBody>
                  <a:tcPr marL="0" marR="0" marT="0" marB="0">
                    <a:lnL w="9525">
                      <a:solidFill>
                        <a:srgbClr val="B4C5E7"/>
                      </a:solidFill>
                      <a:prstDash val="solid"/>
                    </a:lnL>
                    <a:lnR w="6350">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276225" indent="59690">
                        <a:lnSpc>
                          <a:spcPts val="1365"/>
                        </a:lnSpc>
                      </a:pPr>
                      <a:r>
                        <a:rPr sz="1150" b="1" spc="-10" dirty="0">
                          <a:latin typeface="Trebuchet MS"/>
                          <a:cs typeface="Trebuchet MS"/>
                        </a:rPr>
                        <a:t>TEŞVİK</a:t>
                      </a:r>
                      <a:r>
                        <a:rPr sz="1150" b="1" spc="-85" dirty="0">
                          <a:latin typeface="Trebuchet MS"/>
                          <a:cs typeface="Trebuchet MS"/>
                        </a:rPr>
                        <a:t> </a:t>
                      </a:r>
                      <a:r>
                        <a:rPr sz="1150" b="1" spc="35" dirty="0">
                          <a:latin typeface="Trebuchet MS"/>
                          <a:cs typeface="Trebuchet MS"/>
                        </a:rPr>
                        <a:t>SONRASI</a:t>
                      </a:r>
                      <a:endParaRPr sz="1150">
                        <a:latin typeface="Trebuchet MS"/>
                        <a:cs typeface="Trebuchet MS"/>
                      </a:endParaRPr>
                    </a:p>
                    <a:p>
                      <a:pPr marL="739775" marR="270510" indent="-464184">
                        <a:lnSpc>
                          <a:spcPct val="100000"/>
                        </a:lnSpc>
                        <a:spcBef>
                          <a:spcPts val="30"/>
                        </a:spcBef>
                      </a:pPr>
                      <a:r>
                        <a:rPr sz="1150" b="1" dirty="0">
                          <a:latin typeface="Trebuchet MS"/>
                          <a:cs typeface="Trebuchet MS"/>
                        </a:rPr>
                        <a:t>ÖDENECEK</a:t>
                      </a:r>
                      <a:r>
                        <a:rPr sz="1150" b="1" spc="-120" dirty="0">
                          <a:latin typeface="Trebuchet MS"/>
                          <a:cs typeface="Trebuchet MS"/>
                        </a:rPr>
                        <a:t> </a:t>
                      </a:r>
                      <a:r>
                        <a:rPr sz="1150" b="1" spc="-5" dirty="0">
                          <a:latin typeface="Trebuchet MS"/>
                          <a:cs typeface="Trebuchet MS"/>
                        </a:rPr>
                        <a:t>TUTAR  </a:t>
                      </a:r>
                      <a:r>
                        <a:rPr sz="1150" b="1" spc="15" dirty="0">
                          <a:latin typeface="Trebuchet MS"/>
                          <a:cs typeface="Trebuchet MS"/>
                        </a:rPr>
                        <a:t>(%1)</a:t>
                      </a:r>
                      <a:endParaRPr sz="1150">
                        <a:latin typeface="Trebuchet MS"/>
                        <a:cs typeface="Trebuchet MS"/>
                      </a:endParaRPr>
                    </a:p>
                  </a:txBody>
                  <a:tcPr marL="0" marR="0" marT="0" marB="0">
                    <a:lnL w="6350">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gridSpan="2">
                  <a:txBody>
                    <a:bodyPr/>
                    <a:lstStyle/>
                    <a:p>
                      <a:pPr marL="763905" indent="-485140">
                        <a:lnSpc>
                          <a:spcPts val="1365"/>
                        </a:lnSpc>
                      </a:pPr>
                      <a:r>
                        <a:rPr sz="1150" b="1" spc="-10" dirty="0">
                          <a:latin typeface="Trebuchet MS"/>
                          <a:cs typeface="Trebuchet MS"/>
                        </a:rPr>
                        <a:t>TEŞVİKSİZ</a:t>
                      </a:r>
                      <a:r>
                        <a:rPr sz="1150" b="1" spc="-75" dirty="0">
                          <a:latin typeface="Trebuchet MS"/>
                          <a:cs typeface="Trebuchet MS"/>
                        </a:rPr>
                        <a:t> </a:t>
                      </a:r>
                      <a:r>
                        <a:rPr sz="1150" b="1" dirty="0">
                          <a:latin typeface="Trebuchet MS"/>
                          <a:cs typeface="Trebuchet MS"/>
                        </a:rPr>
                        <a:t>ÖDENECEK</a:t>
                      </a:r>
                      <a:endParaRPr sz="1150">
                        <a:latin typeface="Trebuchet MS"/>
                        <a:cs typeface="Trebuchet MS"/>
                      </a:endParaRPr>
                    </a:p>
                    <a:p>
                      <a:pPr marL="739140" marR="732155" indent="1270" algn="ctr">
                        <a:lnSpc>
                          <a:spcPct val="100000"/>
                        </a:lnSpc>
                        <a:spcBef>
                          <a:spcPts val="30"/>
                        </a:spcBef>
                      </a:pPr>
                      <a:r>
                        <a:rPr sz="1150" b="1" spc="-5" dirty="0">
                          <a:latin typeface="Trebuchet MS"/>
                          <a:cs typeface="Trebuchet MS"/>
                        </a:rPr>
                        <a:t>TUTAR  </a:t>
                      </a:r>
                      <a:r>
                        <a:rPr sz="1150" b="1" spc="-10" dirty="0">
                          <a:latin typeface="Trebuchet MS"/>
                          <a:cs typeface="Trebuchet MS"/>
                        </a:rPr>
                        <a:t>(</a:t>
                      </a:r>
                      <a:r>
                        <a:rPr sz="1150" b="1" spc="10" dirty="0">
                          <a:latin typeface="Trebuchet MS"/>
                          <a:cs typeface="Trebuchet MS"/>
                        </a:rPr>
                        <a:t>%</a:t>
                      </a:r>
                      <a:r>
                        <a:rPr sz="1150" b="1" spc="-10" dirty="0">
                          <a:latin typeface="Trebuchet MS"/>
                          <a:cs typeface="Trebuchet MS"/>
                        </a:rPr>
                        <a:t>34</a:t>
                      </a:r>
                      <a:r>
                        <a:rPr sz="1150" b="1" dirty="0">
                          <a:latin typeface="Trebuchet MS"/>
                          <a:cs typeface="Trebuchet MS"/>
                        </a:rPr>
                        <a:t>,</a:t>
                      </a:r>
                      <a:r>
                        <a:rPr sz="1150" b="1" spc="-5" dirty="0">
                          <a:latin typeface="Trebuchet MS"/>
                          <a:cs typeface="Trebuchet MS"/>
                        </a:rPr>
                        <a:t>5</a:t>
                      </a:r>
                      <a:r>
                        <a:rPr sz="1150" b="1" dirty="0">
                          <a:latin typeface="Trebuchet MS"/>
                          <a:cs typeface="Trebuchet MS"/>
                        </a:rPr>
                        <a:t>)</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gridSpan="2">
                  <a:txBody>
                    <a:bodyPr/>
                    <a:lstStyle/>
                    <a:p>
                      <a:pPr marL="847725" indent="17780">
                        <a:lnSpc>
                          <a:spcPts val="1365"/>
                        </a:lnSpc>
                      </a:pPr>
                      <a:r>
                        <a:rPr sz="1150" b="1" spc="-10" dirty="0">
                          <a:latin typeface="Trebuchet MS"/>
                          <a:cs typeface="Trebuchet MS"/>
                        </a:rPr>
                        <a:t>TEŞVİK</a:t>
                      </a:r>
                      <a:endParaRPr sz="1150">
                        <a:latin typeface="Trebuchet MS"/>
                        <a:cs typeface="Trebuchet MS"/>
                      </a:endParaRPr>
                    </a:p>
                    <a:p>
                      <a:pPr marL="667385" marR="662305" indent="180340">
                        <a:lnSpc>
                          <a:spcPct val="100000"/>
                        </a:lnSpc>
                        <a:spcBef>
                          <a:spcPts val="30"/>
                        </a:spcBef>
                      </a:pPr>
                      <a:r>
                        <a:rPr sz="1150" b="1" dirty="0">
                          <a:latin typeface="Trebuchet MS"/>
                          <a:cs typeface="Trebuchet MS"/>
                        </a:rPr>
                        <a:t>TUTARI  </a:t>
                      </a:r>
                      <a:r>
                        <a:rPr sz="1150" b="1" spc="-15" dirty="0">
                          <a:latin typeface="Trebuchet MS"/>
                          <a:cs typeface="Trebuchet MS"/>
                        </a:rPr>
                        <a:t>(%33,5 </a:t>
                      </a:r>
                      <a:r>
                        <a:rPr sz="1150" b="1" spc="-50" dirty="0">
                          <a:latin typeface="Trebuchet MS"/>
                          <a:cs typeface="Trebuchet MS"/>
                        </a:rPr>
                        <a:t>x</a:t>
                      </a:r>
                      <a:r>
                        <a:rPr sz="1150" b="1" spc="-195" dirty="0">
                          <a:latin typeface="Trebuchet MS"/>
                          <a:cs typeface="Trebuchet MS"/>
                        </a:rPr>
                        <a:t> </a:t>
                      </a:r>
                      <a:r>
                        <a:rPr sz="1150" b="1" spc="25" dirty="0">
                          <a:latin typeface="Trebuchet MS"/>
                          <a:cs typeface="Trebuchet MS"/>
                        </a:rPr>
                        <a:t>AÜ)</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gridSpan="3">
                  <a:txBody>
                    <a:bodyPr/>
                    <a:lstStyle/>
                    <a:p>
                      <a:pPr marL="150495" marR="142240" algn="ctr">
                        <a:lnSpc>
                          <a:spcPts val="1410"/>
                        </a:lnSpc>
                        <a:spcBef>
                          <a:spcPts val="5"/>
                        </a:spcBef>
                      </a:pPr>
                      <a:r>
                        <a:rPr sz="1150" b="1" spc="-10" dirty="0">
                          <a:latin typeface="Trebuchet MS"/>
                          <a:cs typeface="Trebuchet MS"/>
                        </a:rPr>
                        <a:t>TEŞVİK </a:t>
                      </a:r>
                      <a:r>
                        <a:rPr sz="1150" b="1" spc="35" dirty="0">
                          <a:latin typeface="Trebuchet MS"/>
                          <a:cs typeface="Trebuchet MS"/>
                        </a:rPr>
                        <a:t>SONRASI</a:t>
                      </a:r>
                      <a:r>
                        <a:rPr sz="1150" b="1" spc="-190" dirty="0">
                          <a:latin typeface="Trebuchet MS"/>
                          <a:cs typeface="Trebuchet MS"/>
                        </a:rPr>
                        <a:t> </a:t>
                      </a:r>
                      <a:r>
                        <a:rPr sz="1150" b="1" dirty="0">
                          <a:latin typeface="Trebuchet MS"/>
                          <a:cs typeface="Trebuchet MS"/>
                        </a:rPr>
                        <a:t>ÖDENECEK  </a:t>
                      </a:r>
                      <a:r>
                        <a:rPr sz="1150" b="1" spc="-5" dirty="0">
                          <a:latin typeface="Trebuchet MS"/>
                          <a:cs typeface="Trebuchet MS"/>
                        </a:rPr>
                        <a:t>TUTAR</a:t>
                      </a:r>
                      <a:endParaRPr sz="1150">
                        <a:latin typeface="Trebuchet MS"/>
                        <a:cs typeface="Trebuchet MS"/>
                      </a:endParaRPr>
                    </a:p>
                    <a:p>
                      <a:pPr algn="ctr">
                        <a:lnSpc>
                          <a:spcPts val="1335"/>
                        </a:lnSpc>
                      </a:pPr>
                      <a:r>
                        <a:rPr sz="1150" b="1" spc="145" dirty="0">
                          <a:latin typeface="Trebuchet MS"/>
                          <a:cs typeface="Trebuchet MS"/>
                        </a:rPr>
                        <a:t>%</a:t>
                      </a:r>
                      <a:r>
                        <a:rPr sz="1150" b="1" spc="-65" dirty="0">
                          <a:latin typeface="Trebuchet MS"/>
                          <a:cs typeface="Trebuchet MS"/>
                        </a:rPr>
                        <a:t> </a:t>
                      </a:r>
                      <a:r>
                        <a:rPr sz="1150" b="1" spc="-50" dirty="0">
                          <a:latin typeface="Trebuchet MS"/>
                          <a:cs typeface="Trebuchet MS"/>
                        </a:rPr>
                        <a:t>34,5</a:t>
                      </a:r>
                      <a:r>
                        <a:rPr sz="1150" b="1" spc="-75" dirty="0">
                          <a:latin typeface="Trebuchet MS"/>
                          <a:cs typeface="Trebuchet MS"/>
                        </a:rPr>
                        <a:t> </a:t>
                      </a:r>
                      <a:r>
                        <a:rPr sz="1150" b="1" spc="215" dirty="0">
                          <a:latin typeface="Trebuchet MS"/>
                          <a:cs typeface="Trebuchet MS"/>
                        </a:rPr>
                        <a:t>–</a:t>
                      </a:r>
                      <a:r>
                        <a:rPr sz="1150" b="1" spc="-75" dirty="0">
                          <a:latin typeface="Trebuchet MS"/>
                          <a:cs typeface="Trebuchet MS"/>
                        </a:rPr>
                        <a:t> </a:t>
                      </a:r>
                      <a:r>
                        <a:rPr sz="1150" b="1" spc="-15" dirty="0">
                          <a:latin typeface="Trebuchet MS"/>
                          <a:cs typeface="Trebuchet MS"/>
                        </a:rPr>
                        <a:t>((%33,5</a:t>
                      </a:r>
                      <a:r>
                        <a:rPr sz="1150" b="1" spc="-55" dirty="0">
                          <a:latin typeface="Trebuchet MS"/>
                          <a:cs typeface="Trebuchet MS"/>
                        </a:rPr>
                        <a:t> </a:t>
                      </a:r>
                      <a:r>
                        <a:rPr sz="1150" b="1" spc="-50" dirty="0">
                          <a:latin typeface="Trebuchet MS"/>
                          <a:cs typeface="Trebuchet MS"/>
                        </a:rPr>
                        <a:t>x</a:t>
                      </a:r>
                      <a:r>
                        <a:rPr sz="1150" b="1" spc="-80" dirty="0">
                          <a:latin typeface="Trebuchet MS"/>
                          <a:cs typeface="Trebuchet MS"/>
                        </a:rPr>
                        <a:t> </a:t>
                      </a:r>
                      <a:r>
                        <a:rPr sz="1150" b="1" spc="10" dirty="0">
                          <a:latin typeface="Trebuchet MS"/>
                          <a:cs typeface="Trebuchet MS"/>
                        </a:rPr>
                        <a:t>AÜ))</a:t>
                      </a:r>
                      <a:endParaRPr sz="1150">
                        <a:latin typeface="Trebuchet MS"/>
                        <a:cs typeface="Trebuchet MS"/>
                      </a:endParaRPr>
                    </a:p>
                  </a:txBody>
                  <a:tcPr marL="0" marR="0" marT="63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291875">
                <a:tc gridSpan="2">
                  <a:txBody>
                    <a:bodyPr/>
                    <a:lstStyle/>
                    <a:p>
                      <a:pPr marL="6350" algn="ctr">
                        <a:lnSpc>
                          <a:spcPts val="1245"/>
                        </a:lnSpc>
                      </a:pPr>
                      <a:r>
                        <a:rPr sz="1050" b="1" spc="-30" dirty="0">
                          <a:latin typeface="Trebuchet MS"/>
                          <a:cs typeface="Trebuchet MS"/>
                        </a:rPr>
                        <a:t>761</a:t>
                      </a:r>
                      <a:r>
                        <a:rPr sz="1050" b="1" spc="-60" dirty="0">
                          <a:latin typeface="Trebuchet MS"/>
                          <a:cs typeface="Trebuchet MS"/>
                        </a:rPr>
                        <a:t> </a:t>
                      </a:r>
                      <a:r>
                        <a:rPr sz="1050" b="1" spc="-70" dirty="0">
                          <a:latin typeface="Trebuchet MS"/>
                          <a:cs typeface="Trebuchet MS"/>
                        </a:rPr>
                        <a:t>TL</a:t>
                      </a:r>
                      <a:endParaRPr sz="105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a:txBody>
                    <a:bodyPr/>
                    <a:lstStyle/>
                    <a:p>
                      <a:pPr marL="6985" algn="ctr">
                        <a:lnSpc>
                          <a:spcPts val="1245"/>
                        </a:lnSpc>
                      </a:pPr>
                      <a:r>
                        <a:rPr sz="1050" b="1" spc="-30" dirty="0">
                          <a:latin typeface="Trebuchet MS"/>
                          <a:cs typeface="Trebuchet MS"/>
                        </a:rPr>
                        <a:t>680</a:t>
                      </a:r>
                      <a:r>
                        <a:rPr sz="1050" b="1" spc="-55" dirty="0">
                          <a:latin typeface="Trebuchet MS"/>
                          <a:cs typeface="Trebuchet MS"/>
                        </a:rPr>
                        <a:t> </a:t>
                      </a:r>
                      <a:r>
                        <a:rPr sz="1050" b="1" spc="-70" dirty="0">
                          <a:latin typeface="Trebuchet MS"/>
                          <a:cs typeface="Trebuchet MS"/>
                        </a:rPr>
                        <a:t>TL</a:t>
                      </a:r>
                      <a:endParaRPr sz="1050">
                        <a:latin typeface="Trebuchet MS"/>
                        <a:cs typeface="Trebuchet MS"/>
                      </a:endParaRPr>
                    </a:p>
                  </a:txBody>
                  <a:tcPr marL="0" marR="0" marT="0" marB="0">
                    <a:lnL w="9525">
                      <a:solidFill>
                        <a:srgbClr val="B4C5E7"/>
                      </a:solidFill>
                      <a:prstDash val="solid"/>
                    </a:lnL>
                    <a:lnR w="6350">
                      <a:solidFill>
                        <a:srgbClr val="B4C5E7"/>
                      </a:solidFill>
                      <a:prstDash val="solid"/>
                    </a:lnR>
                    <a:lnT w="9525">
                      <a:solidFill>
                        <a:srgbClr val="B4C5E7"/>
                      </a:solidFill>
                      <a:prstDash val="solid"/>
                    </a:lnT>
                    <a:lnB w="9525">
                      <a:solidFill>
                        <a:srgbClr val="B4C5E7"/>
                      </a:solidFill>
                      <a:prstDash val="solid"/>
                    </a:lnB>
                  </a:tcPr>
                </a:tc>
                <a:tc>
                  <a:txBody>
                    <a:bodyPr/>
                    <a:lstStyle/>
                    <a:p>
                      <a:pPr marL="3175" algn="ctr">
                        <a:lnSpc>
                          <a:spcPts val="1245"/>
                        </a:lnSpc>
                      </a:pPr>
                      <a:r>
                        <a:rPr sz="1050" b="1" spc="-30" dirty="0">
                          <a:latin typeface="Trebuchet MS"/>
                          <a:cs typeface="Trebuchet MS"/>
                        </a:rPr>
                        <a:t>81</a:t>
                      </a:r>
                      <a:r>
                        <a:rPr sz="1050" b="1" spc="-55" dirty="0">
                          <a:latin typeface="Trebuchet MS"/>
                          <a:cs typeface="Trebuchet MS"/>
                        </a:rPr>
                        <a:t> </a:t>
                      </a:r>
                      <a:r>
                        <a:rPr sz="1050" b="1" spc="-70" dirty="0">
                          <a:latin typeface="Trebuchet MS"/>
                          <a:cs typeface="Trebuchet MS"/>
                        </a:rPr>
                        <a:t>TL</a:t>
                      </a:r>
                      <a:endParaRPr sz="1050">
                        <a:latin typeface="Trebuchet MS"/>
                        <a:cs typeface="Trebuchet MS"/>
                      </a:endParaRPr>
                    </a:p>
                  </a:txBody>
                  <a:tcPr marL="0" marR="0" marT="0" marB="0">
                    <a:lnL w="6350">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2">
                  <a:txBody>
                    <a:bodyPr/>
                    <a:lstStyle/>
                    <a:p>
                      <a:pPr marL="4445" algn="ctr">
                        <a:lnSpc>
                          <a:spcPts val="1245"/>
                        </a:lnSpc>
                      </a:pPr>
                      <a:r>
                        <a:rPr sz="1050" b="1" spc="-30" dirty="0">
                          <a:latin typeface="Trebuchet MS"/>
                          <a:cs typeface="Trebuchet MS"/>
                        </a:rPr>
                        <a:t>4999</a:t>
                      </a:r>
                      <a:r>
                        <a:rPr sz="1050" b="1" spc="-55" dirty="0">
                          <a:latin typeface="Trebuchet MS"/>
                          <a:cs typeface="Trebuchet MS"/>
                        </a:rPr>
                        <a:t> </a:t>
                      </a:r>
                      <a:r>
                        <a:rPr sz="1050" b="1" spc="-70" dirty="0">
                          <a:latin typeface="Trebuchet MS"/>
                          <a:cs typeface="Trebuchet MS"/>
                        </a:rPr>
                        <a:t>TL</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2">
                  <a:txBody>
                    <a:bodyPr/>
                    <a:lstStyle/>
                    <a:p>
                      <a:pPr algn="ctr">
                        <a:lnSpc>
                          <a:spcPts val="1245"/>
                        </a:lnSpc>
                      </a:pPr>
                      <a:r>
                        <a:rPr sz="1050" b="1" spc="-30" dirty="0">
                          <a:latin typeface="Trebuchet MS"/>
                          <a:cs typeface="Trebuchet MS"/>
                        </a:rPr>
                        <a:t>680</a:t>
                      </a:r>
                      <a:r>
                        <a:rPr sz="1050" b="1" spc="220" dirty="0">
                          <a:latin typeface="Trebuchet MS"/>
                          <a:cs typeface="Trebuchet MS"/>
                        </a:rPr>
                        <a:t> </a:t>
                      </a:r>
                      <a:r>
                        <a:rPr sz="1050" b="1" spc="-100" dirty="0">
                          <a:latin typeface="Trebuchet MS"/>
                          <a:cs typeface="Trebuchet MS"/>
                        </a:rPr>
                        <a:t>TL</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3">
                  <a:txBody>
                    <a:bodyPr/>
                    <a:lstStyle/>
                    <a:p>
                      <a:pPr marL="4445" algn="ctr">
                        <a:lnSpc>
                          <a:spcPts val="1245"/>
                        </a:lnSpc>
                      </a:pPr>
                      <a:r>
                        <a:rPr sz="1050" b="1" spc="-30" dirty="0">
                          <a:latin typeface="Trebuchet MS"/>
                          <a:cs typeface="Trebuchet MS"/>
                        </a:rPr>
                        <a:t>4319</a:t>
                      </a:r>
                      <a:r>
                        <a:rPr sz="1050" b="1" spc="-55" dirty="0">
                          <a:latin typeface="Trebuchet MS"/>
                          <a:cs typeface="Trebuchet MS"/>
                        </a:rPr>
                        <a:t> </a:t>
                      </a:r>
                      <a:r>
                        <a:rPr sz="1050" b="1" spc="-70" dirty="0">
                          <a:latin typeface="Trebuchet MS"/>
                          <a:cs typeface="Trebuchet MS"/>
                        </a:rPr>
                        <a:t>TL</a:t>
                      </a:r>
                      <a:endParaRPr sz="105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11843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72228" y="277368"/>
            <a:ext cx="6845046" cy="19621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886705" y="489584"/>
            <a:ext cx="6096635" cy="1169035"/>
          </a:xfrm>
          <a:prstGeom prst="rect">
            <a:avLst/>
          </a:prstGeom>
        </p:spPr>
        <p:txBody>
          <a:bodyPr vert="horz" wrap="square" lIns="0" tIns="38100" rIns="0" bIns="0" rtlCol="0">
            <a:spAutoFit/>
          </a:bodyPr>
          <a:lstStyle/>
          <a:p>
            <a:pPr marL="241300" marR="5080" indent="-228600" algn="just">
              <a:lnSpc>
                <a:spcPct val="91700"/>
              </a:lnSpc>
              <a:spcBef>
                <a:spcPts val="300"/>
              </a:spcBef>
              <a:buChar char="•"/>
              <a:tabLst>
                <a:tab pos="241300" algn="l"/>
              </a:tabLst>
            </a:pPr>
            <a:r>
              <a:rPr sz="2000" spc="-80" dirty="0">
                <a:latin typeface="Arial"/>
                <a:cs typeface="Arial"/>
              </a:rPr>
              <a:t>İşverenler </a:t>
            </a:r>
            <a:r>
              <a:rPr sz="2000" spc="-60" dirty="0">
                <a:latin typeface="Arial"/>
                <a:cs typeface="Arial"/>
              </a:rPr>
              <a:t>bu </a:t>
            </a:r>
            <a:r>
              <a:rPr sz="2000" spc="-65" dirty="0">
                <a:latin typeface="Arial"/>
                <a:cs typeface="Arial"/>
              </a:rPr>
              <a:t>teşvikten </a:t>
            </a:r>
            <a:r>
              <a:rPr sz="2000" spc="-40" dirty="0">
                <a:latin typeface="Arial"/>
                <a:cs typeface="Arial"/>
              </a:rPr>
              <a:t>tercih </a:t>
            </a:r>
            <a:r>
              <a:rPr sz="2000" spc="-75" dirty="0">
                <a:latin typeface="Arial"/>
                <a:cs typeface="Arial"/>
              </a:rPr>
              <a:t>edecekleri </a:t>
            </a:r>
            <a:r>
              <a:rPr sz="2000" spc="-80" dirty="0">
                <a:latin typeface="Arial"/>
                <a:cs typeface="Arial"/>
              </a:rPr>
              <a:t>herhangi </a:t>
            </a:r>
            <a:r>
              <a:rPr sz="2000" spc="-10" dirty="0">
                <a:latin typeface="Arial"/>
                <a:cs typeface="Arial"/>
              </a:rPr>
              <a:t>bir  </a:t>
            </a:r>
            <a:r>
              <a:rPr sz="2000" spc="-70" dirty="0">
                <a:latin typeface="Arial"/>
                <a:cs typeface="Arial"/>
              </a:rPr>
              <a:t>kategori </a:t>
            </a:r>
            <a:r>
              <a:rPr sz="2000" spc="-80" dirty="0">
                <a:latin typeface="Arial"/>
                <a:cs typeface="Arial"/>
              </a:rPr>
              <a:t>üzerinden </a:t>
            </a:r>
            <a:r>
              <a:rPr sz="2000" spc="-65" dirty="0">
                <a:latin typeface="Arial"/>
                <a:cs typeface="Arial"/>
              </a:rPr>
              <a:t>yararlanabilmektedirler. </a:t>
            </a:r>
            <a:r>
              <a:rPr sz="2000" spc="-155" dirty="0">
                <a:latin typeface="Arial"/>
                <a:cs typeface="Arial"/>
              </a:rPr>
              <a:t>Bu </a:t>
            </a:r>
            <a:r>
              <a:rPr sz="2000" spc="-70" dirty="0">
                <a:latin typeface="Arial"/>
                <a:cs typeface="Arial"/>
              </a:rPr>
              <a:t>durumda,  </a:t>
            </a:r>
            <a:r>
              <a:rPr sz="2000" spc="-95" dirty="0">
                <a:latin typeface="Arial"/>
                <a:cs typeface="Arial"/>
              </a:rPr>
              <a:t>işveren </a:t>
            </a:r>
            <a:r>
              <a:rPr sz="2000" spc="-60" dirty="0">
                <a:latin typeface="Arial"/>
                <a:cs typeface="Arial"/>
              </a:rPr>
              <a:t>lehine </a:t>
            </a:r>
            <a:r>
              <a:rPr sz="2000" spc="-70" dirty="0">
                <a:latin typeface="Arial"/>
                <a:cs typeface="Arial"/>
              </a:rPr>
              <a:t>olan </a:t>
            </a:r>
            <a:r>
              <a:rPr sz="2000" spc="-85" dirty="0">
                <a:latin typeface="Arial"/>
                <a:cs typeface="Arial"/>
              </a:rPr>
              <a:t>mesleki </a:t>
            </a:r>
            <a:r>
              <a:rPr sz="2000" spc="-30" dirty="0">
                <a:latin typeface="Arial"/>
                <a:cs typeface="Arial"/>
              </a:rPr>
              <a:t>yeterlilik </a:t>
            </a:r>
            <a:r>
              <a:rPr sz="2000" spc="-105" dirty="0">
                <a:latin typeface="Arial"/>
                <a:cs typeface="Arial"/>
              </a:rPr>
              <a:t>belgesi </a:t>
            </a:r>
            <a:r>
              <a:rPr sz="2000" spc="-75" dirty="0">
                <a:latin typeface="Arial"/>
                <a:cs typeface="Arial"/>
              </a:rPr>
              <a:t>kategorisi  </a:t>
            </a:r>
            <a:r>
              <a:rPr sz="2000" spc="-90" dirty="0">
                <a:latin typeface="Arial"/>
                <a:cs typeface="Arial"/>
              </a:rPr>
              <a:t>seçilerek </a:t>
            </a:r>
            <a:r>
              <a:rPr sz="2000" spc="-100" dirty="0">
                <a:latin typeface="Arial"/>
                <a:cs typeface="Arial"/>
              </a:rPr>
              <a:t>48 </a:t>
            </a:r>
            <a:r>
              <a:rPr sz="2000" spc="-145" dirty="0">
                <a:latin typeface="Arial"/>
                <a:cs typeface="Arial"/>
              </a:rPr>
              <a:t>ay </a:t>
            </a:r>
            <a:r>
              <a:rPr sz="2000" spc="-90" dirty="0">
                <a:latin typeface="Arial"/>
                <a:cs typeface="Arial"/>
              </a:rPr>
              <a:t>süreyle </a:t>
            </a:r>
            <a:r>
              <a:rPr sz="2000" spc="-60" dirty="0">
                <a:latin typeface="Arial"/>
                <a:cs typeface="Arial"/>
              </a:rPr>
              <a:t>bu </a:t>
            </a:r>
            <a:r>
              <a:rPr sz="2000" spc="-70" dirty="0">
                <a:latin typeface="Arial"/>
                <a:cs typeface="Arial"/>
              </a:rPr>
              <a:t>destekten</a:t>
            </a:r>
            <a:r>
              <a:rPr sz="2000" spc="-210" dirty="0">
                <a:latin typeface="Arial"/>
                <a:cs typeface="Arial"/>
              </a:rPr>
              <a:t> </a:t>
            </a:r>
            <a:r>
              <a:rPr sz="2000" spc="-85" dirty="0">
                <a:latin typeface="Arial"/>
                <a:cs typeface="Arial"/>
              </a:rPr>
              <a:t>yararlanılacaktır.</a:t>
            </a:r>
            <a:endParaRPr sz="2000">
              <a:latin typeface="Arial"/>
              <a:cs typeface="Arial"/>
            </a:endParaRPr>
          </a:p>
        </p:txBody>
      </p:sp>
      <p:sp>
        <p:nvSpPr>
          <p:cNvPr id="4" name="object 4"/>
          <p:cNvSpPr/>
          <p:nvPr/>
        </p:nvSpPr>
        <p:spPr>
          <a:xfrm>
            <a:off x="455676" y="230124"/>
            <a:ext cx="4655058" cy="204444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20953" y="487171"/>
            <a:ext cx="4124960" cy="1448435"/>
          </a:xfrm>
          <a:prstGeom prst="rect">
            <a:avLst/>
          </a:prstGeom>
        </p:spPr>
        <p:txBody>
          <a:bodyPr vert="horz" wrap="square" lIns="0" tIns="38100" rIns="0" bIns="0" rtlCol="0">
            <a:spAutoFit/>
          </a:bodyPr>
          <a:lstStyle/>
          <a:p>
            <a:pPr marL="12700" marR="5080" indent="2540" algn="ctr">
              <a:lnSpc>
                <a:spcPct val="91700"/>
              </a:lnSpc>
              <a:spcBef>
                <a:spcPts val="300"/>
              </a:spcBef>
            </a:pPr>
            <a:r>
              <a:rPr sz="2000" b="1" i="1" spc="-160" dirty="0">
                <a:solidFill>
                  <a:srgbClr val="FFFFFF"/>
                </a:solidFill>
                <a:latin typeface="Arial"/>
                <a:cs typeface="Arial"/>
              </a:rPr>
              <a:t>Hem </a:t>
            </a:r>
            <a:r>
              <a:rPr sz="2000" b="1" i="1" spc="-150" dirty="0">
                <a:solidFill>
                  <a:srgbClr val="FFFFFF"/>
                </a:solidFill>
                <a:latin typeface="Arial"/>
                <a:cs typeface="Arial"/>
              </a:rPr>
              <a:t>mesleki </a:t>
            </a:r>
            <a:r>
              <a:rPr sz="2000" b="1" i="1" spc="-100" dirty="0">
                <a:solidFill>
                  <a:srgbClr val="FFFFFF"/>
                </a:solidFill>
                <a:latin typeface="Arial"/>
                <a:cs typeface="Arial"/>
              </a:rPr>
              <a:t>yeterlik </a:t>
            </a:r>
            <a:r>
              <a:rPr sz="2000" b="1" i="1" spc="-150" dirty="0">
                <a:solidFill>
                  <a:srgbClr val="FFFFFF"/>
                </a:solidFill>
                <a:latin typeface="Arial"/>
                <a:cs typeface="Arial"/>
              </a:rPr>
              <a:t>belgesine </a:t>
            </a:r>
            <a:r>
              <a:rPr sz="2000" b="1" i="1" spc="-160" dirty="0">
                <a:solidFill>
                  <a:srgbClr val="FFFFFF"/>
                </a:solidFill>
                <a:latin typeface="Arial"/>
                <a:cs typeface="Arial"/>
              </a:rPr>
              <a:t>sahip  hem </a:t>
            </a:r>
            <a:r>
              <a:rPr sz="2000" b="1" i="1" spc="-145" dirty="0">
                <a:solidFill>
                  <a:srgbClr val="FFFFFF"/>
                </a:solidFill>
                <a:latin typeface="Arial"/>
                <a:cs typeface="Arial"/>
              </a:rPr>
              <a:t>de </a:t>
            </a:r>
            <a:r>
              <a:rPr sz="2000" b="1" i="1" spc="-155" dirty="0">
                <a:solidFill>
                  <a:srgbClr val="FFFFFF"/>
                </a:solidFill>
                <a:latin typeface="Arial"/>
                <a:cs typeface="Arial"/>
              </a:rPr>
              <a:t>mesleki </a:t>
            </a:r>
            <a:r>
              <a:rPr sz="2000" b="1" i="1" spc="-100" dirty="0">
                <a:solidFill>
                  <a:srgbClr val="FFFFFF"/>
                </a:solidFill>
                <a:latin typeface="Arial"/>
                <a:cs typeface="Arial"/>
              </a:rPr>
              <a:t>eğitim </a:t>
            </a:r>
            <a:r>
              <a:rPr sz="2000" b="1" i="1" spc="-140" dirty="0">
                <a:solidFill>
                  <a:srgbClr val="FFFFFF"/>
                </a:solidFill>
                <a:latin typeface="Arial"/>
                <a:cs typeface="Arial"/>
              </a:rPr>
              <a:t>veren  </a:t>
            </a:r>
            <a:r>
              <a:rPr sz="2000" b="1" i="1" spc="-170" dirty="0">
                <a:solidFill>
                  <a:srgbClr val="FFFFFF"/>
                </a:solidFill>
                <a:latin typeface="Arial"/>
                <a:cs typeface="Arial"/>
              </a:rPr>
              <a:t>yüksekokuldan </a:t>
            </a:r>
            <a:r>
              <a:rPr sz="2000" b="1" i="1" spc="-180" dirty="0">
                <a:solidFill>
                  <a:srgbClr val="FFFFFF"/>
                </a:solidFill>
                <a:latin typeface="Arial"/>
                <a:cs typeface="Arial"/>
              </a:rPr>
              <a:t>mezun </a:t>
            </a:r>
            <a:r>
              <a:rPr sz="2000" b="1" i="1" spc="-120" dirty="0">
                <a:solidFill>
                  <a:srgbClr val="FFFFFF"/>
                </a:solidFill>
                <a:latin typeface="Arial"/>
                <a:cs typeface="Arial"/>
              </a:rPr>
              <a:t>olan </a:t>
            </a:r>
            <a:r>
              <a:rPr sz="2000" b="1" i="1" spc="-105" dirty="0">
                <a:solidFill>
                  <a:srgbClr val="FFFFFF"/>
                </a:solidFill>
                <a:latin typeface="Arial"/>
                <a:cs typeface="Arial"/>
              </a:rPr>
              <a:t>bir </a:t>
            </a:r>
            <a:r>
              <a:rPr sz="2000" b="1" i="1" spc="-110" dirty="0">
                <a:solidFill>
                  <a:srgbClr val="FFFFFF"/>
                </a:solidFill>
                <a:latin typeface="Arial"/>
                <a:cs typeface="Arial"/>
              </a:rPr>
              <a:t>sigortalı  </a:t>
            </a:r>
            <a:r>
              <a:rPr sz="2000" b="1" i="1" spc="-145" dirty="0">
                <a:solidFill>
                  <a:srgbClr val="FFFFFF"/>
                </a:solidFill>
                <a:latin typeface="Arial"/>
                <a:cs typeface="Arial"/>
              </a:rPr>
              <a:t>için </a:t>
            </a:r>
            <a:r>
              <a:rPr sz="2000" b="1" i="1" spc="-130" dirty="0">
                <a:solidFill>
                  <a:srgbClr val="FFFFFF"/>
                </a:solidFill>
                <a:latin typeface="Arial"/>
                <a:cs typeface="Arial"/>
              </a:rPr>
              <a:t>hangi </a:t>
            </a:r>
            <a:r>
              <a:rPr sz="2000" b="1" i="1" spc="-145" dirty="0">
                <a:solidFill>
                  <a:srgbClr val="FFFFFF"/>
                </a:solidFill>
                <a:latin typeface="Arial"/>
                <a:cs typeface="Arial"/>
              </a:rPr>
              <a:t>teşvik </a:t>
            </a:r>
            <a:r>
              <a:rPr sz="2000" b="1" i="1" spc="-165" dirty="0">
                <a:solidFill>
                  <a:srgbClr val="FFFFFF"/>
                </a:solidFill>
                <a:latin typeface="Arial"/>
                <a:cs typeface="Arial"/>
              </a:rPr>
              <a:t>süresinin</a:t>
            </a:r>
            <a:r>
              <a:rPr sz="2000" b="1" i="1" spc="-85" dirty="0">
                <a:solidFill>
                  <a:srgbClr val="FFFFFF"/>
                </a:solidFill>
                <a:latin typeface="Arial"/>
                <a:cs typeface="Arial"/>
              </a:rPr>
              <a:t> </a:t>
            </a:r>
            <a:r>
              <a:rPr sz="2000" b="1" i="1" spc="-180" dirty="0">
                <a:solidFill>
                  <a:srgbClr val="FFFFFF"/>
                </a:solidFill>
                <a:latin typeface="Arial"/>
                <a:cs typeface="Arial"/>
              </a:rPr>
              <a:t>seçilmesi</a:t>
            </a:r>
            <a:endParaRPr sz="2000">
              <a:latin typeface="Arial"/>
              <a:cs typeface="Arial"/>
            </a:endParaRPr>
          </a:p>
          <a:p>
            <a:pPr marL="3175" algn="ctr">
              <a:lnSpc>
                <a:spcPts val="2195"/>
              </a:lnSpc>
            </a:pPr>
            <a:r>
              <a:rPr sz="2000" b="1" i="1" spc="-135" dirty="0">
                <a:solidFill>
                  <a:srgbClr val="FFFFFF"/>
                </a:solidFill>
                <a:latin typeface="Arial"/>
                <a:cs typeface="Arial"/>
              </a:rPr>
              <a:t>işverenlerimizin </a:t>
            </a:r>
            <a:r>
              <a:rPr sz="2000" b="1" i="1" spc="-120" dirty="0">
                <a:solidFill>
                  <a:srgbClr val="FFFFFF"/>
                </a:solidFill>
                <a:latin typeface="Arial"/>
                <a:cs typeface="Arial"/>
              </a:rPr>
              <a:t>lehine </a:t>
            </a:r>
            <a:r>
              <a:rPr sz="2000" b="1" i="1" spc="-125" dirty="0">
                <a:solidFill>
                  <a:srgbClr val="FFFFFF"/>
                </a:solidFill>
                <a:latin typeface="Arial"/>
                <a:cs typeface="Arial"/>
              </a:rPr>
              <a:t>olacaktır?</a:t>
            </a:r>
            <a:endParaRPr sz="2000">
              <a:latin typeface="Arial"/>
              <a:cs typeface="Arial"/>
            </a:endParaRPr>
          </a:p>
        </p:txBody>
      </p:sp>
      <p:sp>
        <p:nvSpPr>
          <p:cNvPr id="6" name="object 6"/>
          <p:cNvSpPr/>
          <p:nvPr/>
        </p:nvSpPr>
        <p:spPr>
          <a:xfrm>
            <a:off x="5125211" y="2389632"/>
            <a:ext cx="6764274" cy="196215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138420" y="2928366"/>
            <a:ext cx="6016625" cy="889000"/>
          </a:xfrm>
          <a:prstGeom prst="rect">
            <a:avLst/>
          </a:prstGeom>
        </p:spPr>
        <p:txBody>
          <a:bodyPr vert="horz" wrap="square" lIns="0" tIns="38735" rIns="0" bIns="0" rtlCol="0">
            <a:spAutoFit/>
          </a:bodyPr>
          <a:lstStyle/>
          <a:p>
            <a:pPr marL="241300" marR="5080" indent="-228600" algn="just">
              <a:lnSpc>
                <a:spcPct val="91500"/>
              </a:lnSpc>
              <a:spcBef>
                <a:spcPts val="305"/>
              </a:spcBef>
              <a:buChar char="•"/>
              <a:tabLst>
                <a:tab pos="241935" algn="l"/>
              </a:tabLst>
            </a:pPr>
            <a:r>
              <a:rPr sz="2000" spc="-80" dirty="0">
                <a:latin typeface="Arial"/>
                <a:cs typeface="Arial"/>
              </a:rPr>
              <a:t>Ortalama </a:t>
            </a:r>
            <a:r>
              <a:rPr sz="2000" spc="-70" dirty="0">
                <a:latin typeface="Arial"/>
                <a:cs typeface="Arial"/>
              </a:rPr>
              <a:t>sigortalı </a:t>
            </a:r>
            <a:r>
              <a:rPr sz="2000" spc="-130" dirty="0">
                <a:latin typeface="Arial"/>
                <a:cs typeface="Arial"/>
              </a:rPr>
              <a:t>sayısının </a:t>
            </a:r>
            <a:r>
              <a:rPr sz="2000" spc="-25" dirty="0">
                <a:latin typeface="Arial"/>
                <a:cs typeface="Arial"/>
              </a:rPr>
              <a:t>tespiti </a:t>
            </a:r>
            <a:r>
              <a:rPr sz="2000" spc="-125" dirty="0">
                <a:latin typeface="Arial"/>
                <a:cs typeface="Arial"/>
              </a:rPr>
              <a:t>sırasında </a:t>
            </a:r>
            <a:r>
              <a:rPr sz="2000" spc="-100" dirty="0">
                <a:latin typeface="Arial"/>
                <a:cs typeface="Arial"/>
              </a:rPr>
              <a:t>gerek </a:t>
            </a:r>
            <a:r>
              <a:rPr sz="2000" spc="-114" dirty="0">
                <a:latin typeface="Arial"/>
                <a:cs typeface="Arial"/>
              </a:rPr>
              <a:t>asıl  </a:t>
            </a:r>
            <a:r>
              <a:rPr sz="2000" spc="-90" dirty="0">
                <a:latin typeface="Arial"/>
                <a:cs typeface="Arial"/>
              </a:rPr>
              <a:t>işveren, </a:t>
            </a:r>
            <a:r>
              <a:rPr sz="2000" spc="-125" dirty="0">
                <a:latin typeface="Arial"/>
                <a:cs typeface="Arial"/>
              </a:rPr>
              <a:t>gerekse </a:t>
            </a:r>
            <a:r>
              <a:rPr sz="2000" spc="-10" dirty="0">
                <a:latin typeface="Arial"/>
                <a:cs typeface="Arial"/>
              </a:rPr>
              <a:t>alt </a:t>
            </a:r>
            <a:r>
              <a:rPr sz="2000" spc="-90" dirty="0">
                <a:latin typeface="Arial"/>
                <a:cs typeface="Arial"/>
              </a:rPr>
              <a:t>işverenlerce </a:t>
            </a:r>
            <a:r>
              <a:rPr sz="2000" spc="-80" dirty="0">
                <a:latin typeface="Arial"/>
                <a:cs typeface="Arial"/>
              </a:rPr>
              <a:t>çalıştırılan </a:t>
            </a:r>
            <a:r>
              <a:rPr sz="2000" spc="-60" dirty="0">
                <a:latin typeface="Arial"/>
                <a:cs typeface="Arial"/>
              </a:rPr>
              <a:t>sigortalılar  </a:t>
            </a:r>
            <a:r>
              <a:rPr sz="2000" spc="-70" dirty="0">
                <a:latin typeface="Arial"/>
                <a:cs typeface="Arial"/>
              </a:rPr>
              <a:t>dikkate</a:t>
            </a:r>
            <a:r>
              <a:rPr sz="2000" spc="-114" dirty="0">
                <a:latin typeface="Arial"/>
                <a:cs typeface="Arial"/>
              </a:rPr>
              <a:t> </a:t>
            </a:r>
            <a:r>
              <a:rPr sz="2000" spc="-80" dirty="0">
                <a:latin typeface="Arial"/>
                <a:cs typeface="Arial"/>
              </a:rPr>
              <a:t>alınmaktadır</a:t>
            </a:r>
            <a:r>
              <a:rPr sz="2000" b="1" spc="-80" dirty="0">
                <a:latin typeface="Trebuchet MS"/>
                <a:cs typeface="Trebuchet MS"/>
              </a:rPr>
              <a:t>.</a:t>
            </a:r>
            <a:endParaRPr sz="2000">
              <a:latin typeface="Trebuchet MS"/>
              <a:cs typeface="Trebuchet MS"/>
            </a:endParaRPr>
          </a:p>
        </p:txBody>
      </p:sp>
      <p:sp>
        <p:nvSpPr>
          <p:cNvPr id="8" name="object 8"/>
          <p:cNvSpPr/>
          <p:nvPr/>
        </p:nvSpPr>
        <p:spPr>
          <a:xfrm>
            <a:off x="455676" y="2484120"/>
            <a:ext cx="4734306" cy="19438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912672" y="2969209"/>
            <a:ext cx="3822700" cy="890905"/>
          </a:xfrm>
          <a:prstGeom prst="rect">
            <a:avLst/>
          </a:prstGeom>
        </p:spPr>
        <p:txBody>
          <a:bodyPr vert="horz" wrap="square" lIns="0" tIns="13335" rIns="0" bIns="0" rtlCol="0">
            <a:spAutoFit/>
          </a:bodyPr>
          <a:lstStyle/>
          <a:p>
            <a:pPr algn="ctr">
              <a:lnSpc>
                <a:spcPts val="2305"/>
              </a:lnSpc>
              <a:spcBef>
                <a:spcPts val="105"/>
              </a:spcBef>
            </a:pPr>
            <a:r>
              <a:rPr sz="2000" b="1" spc="-95" dirty="0">
                <a:solidFill>
                  <a:srgbClr val="FFFFFF"/>
                </a:solidFill>
                <a:latin typeface="Trebuchet MS"/>
                <a:cs typeface="Trebuchet MS"/>
              </a:rPr>
              <a:t>sigortalı </a:t>
            </a:r>
            <a:r>
              <a:rPr sz="2000" b="1" spc="-100" dirty="0">
                <a:solidFill>
                  <a:srgbClr val="FFFFFF"/>
                </a:solidFill>
                <a:latin typeface="Trebuchet MS"/>
                <a:cs typeface="Trebuchet MS"/>
              </a:rPr>
              <a:t>sayısının </a:t>
            </a:r>
            <a:r>
              <a:rPr sz="2000" b="1" spc="-110" dirty="0">
                <a:solidFill>
                  <a:srgbClr val="FFFFFF"/>
                </a:solidFill>
                <a:latin typeface="Trebuchet MS"/>
                <a:cs typeface="Trebuchet MS"/>
              </a:rPr>
              <a:t>tespitinde</a:t>
            </a:r>
            <a:r>
              <a:rPr sz="2000" b="1" spc="-340" dirty="0">
                <a:solidFill>
                  <a:srgbClr val="FFFFFF"/>
                </a:solidFill>
                <a:latin typeface="Trebuchet MS"/>
                <a:cs typeface="Trebuchet MS"/>
              </a:rPr>
              <a:t> </a:t>
            </a:r>
            <a:r>
              <a:rPr sz="2000" b="1" spc="-95" dirty="0">
                <a:solidFill>
                  <a:srgbClr val="FFFFFF"/>
                </a:solidFill>
                <a:latin typeface="Trebuchet MS"/>
                <a:cs typeface="Trebuchet MS"/>
              </a:rPr>
              <a:t>alt</a:t>
            </a:r>
            <a:endParaRPr sz="2000">
              <a:latin typeface="Trebuchet MS"/>
              <a:cs typeface="Trebuchet MS"/>
            </a:endParaRPr>
          </a:p>
          <a:p>
            <a:pPr algn="ctr">
              <a:lnSpc>
                <a:spcPts val="2205"/>
              </a:lnSpc>
            </a:pPr>
            <a:r>
              <a:rPr sz="2000" b="1" spc="-130" dirty="0">
                <a:solidFill>
                  <a:srgbClr val="FFFFFF"/>
                </a:solidFill>
                <a:latin typeface="Trebuchet MS"/>
                <a:cs typeface="Trebuchet MS"/>
              </a:rPr>
              <a:t>işverenler </a:t>
            </a:r>
            <a:r>
              <a:rPr sz="2000" b="1" spc="-110" dirty="0">
                <a:solidFill>
                  <a:srgbClr val="FFFFFF"/>
                </a:solidFill>
                <a:latin typeface="Trebuchet MS"/>
                <a:cs typeface="Trebuchet MS"/>
              </a:rPr>
              <a:t>tarafından</a:t>
            </a:r>
            <a:r>
              <a:rPr sz="2000" b="1" spc="-220" dirty="0">
                <a:solidFill>
                  <a:srgbClr val="FFFFFF"/>
                </a:solidFill>
                <a:latin typeface="Trebuchet MS"/>
                <a:cs typeface="Trebuchet MS"/>
              </a:rPr>
              <a:t> </a:t>
            </a:r>
            <a:r>
              <a:rPr sz="2000" b="1" spc="-110" dirty="0">
                <a:solidFill>
                  <a:srgbClr val="FFFFFF"/>
                </a:solidFill>
                <a:latin typeface="Trebuchet MS"/>
                <a:cs typeface="Trebuchet MS"/>
              </a:rPr>
              <a:t>çalıştırılan</a:t>
            </a:r>
            <a:endParaRPr sz="2000">
              <a:latin typeface="Trebuchet MS"/>
              <a:cs typeface="Trebuchet MS"/>
            </a:endParaRPr>
          </a:p>
          <a:p>
            <a:pPr algn="ctr">
              <a:lnSpc>
                <a:spcPts val="2300"/>
              </a:lnSpc>
            </a:pPr>
            <a:r>
              <a:rPr sz="2000" b="1" spc="-100" dirty="0">
                <a:solidFill>
                  <a:srgbClr val="FFFFFF"/>
                </a:solidFill>
                <a:latin typeface="Trebuchet MS"/>
                <a:cs typeface="Trebuchet MS"/>
              </a:rPr>
              <a:t>sigortalılar </a:t>
            </a:r>
            <a:r>
              <a:rPr sz="2000" b="1" spc="-125" dirty="0">
                <a:solidFill>
                  <a:srgbClr val="FFFFFF"/>
                </a:solidFill>
                <a:latin typeface="Trebuchet MS"/>
                <a:cs typeface="Trebuchet MS"/>
              </a:rPr>
              <a:t>dikkate </a:t>
            </a:r>
            <a:r>
              <a:rPr sz="2000" b="1" spc="-105" dirty="0">
                <a:solidFill>
                  <a:srgbClr val="FFFFFF"/>
                </a:solidFill>
                <a:latin typeface="Trebuchet MS"/>
                <a:cs typeface="Trebuchet MS"/>
              </a:rPr>
              <a:t>alınmakta</a:t>
            </a:r>
            <a:r>
              <a:rPr sz="2000" b="1" spc="-254" dirty="0">
                <a:solidFill>
                  <a:srgbClr val="FFFFFF"/>
                </a:solidFill>
                <a:latin typeface="Trebuchet MS"/>
                <a:cs typeface="Trebuchet MS"/>
              </a:rPr>
              <a:t> </a:t>
            </a:r>
            <a:r>
              <a:rPr sz="2000" b="1" spc="-85" dirty="0">
                <a:solidFill>
                  <a:srgbClr val="FFFFFF"/>
                </a:solidFill>
                <a:latin typeface="Trebuchet MS"/>
                <a:cs typeface="Trebuchet MS"/>
              </a:rPr>
              <a:t>mıdır?</a:t>
            </a:r>
            <a:endParaRPr sz="2000">
              <a:latin typeface="Trebuchet MS"/>
              <a:cs typeface="Trebuchet MS"/>
            </a:endParaRPr>
          </a:p>
        </p:txBody>
      </p:sp>
      <p:sp>
        <p:nvSpPr>
          <p:cNvPr id="10" name="object 10"/>
          <p:cNvSpPr/>
          <p:nvPr/>
        </p:nvSpPr>
        <p:spPr>
          <a:xfrm>
            <a:off x="5044440" y="4520196"/>
            <a:ext cx="6845046" cy="1962150"/>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5058917" y="4733035"/>
            <a:ext cx="6097905" cy="890269"/>
          </a:xfrm>
          <a:prstGeom prst="rect">
            <a:avLst/>
          </a:prstGeom>
        </p:spPr>
        <p:txBody>
          <a:bodyPr vert="horz" wrap="square" lIns="0" tIns="38100" rIns="0" bIns="0" rtlCol="0">
            <a:spAutoFit/>
          </a:bodyPr>
          <a:lstStyle/>
          <a:p>
            <a:pPr marL="241300" marR="5080" indent="-228600" algn="just">
              <a:lnSpc>
                <a:spcPct val="91800"/>
              </a:lnSpc>
              <a:spcBef>
                <a:spcPts val="300"/>
              </a:spcBef>
              <a:buChar char="•"/>
              <a:tabLst>
                <a:tab pos="241300" algn="l"/>
              </a:tabLst>
            </a:pPr>
            <a:r>
              <a:rPr sz="2000" spc="-170" dirty="0">
                <a:latin typeface="Arial"/>
                <a:cs typeface="Arial"/>
              </a:rPr>
              <a:t>Yabancı</a:t>
            </a:r>
            <a:r>
              <a:rPr sz="2000" spc="215" dirty="0">
                <a:latin typeface="Arial"/>
                <a:cs typeface="Arial"/>
              </a:rPr>
              <a:t> </a:t>
            </a:r>
            <a:r>
              <a:rPr sz="2000" spc="-50" dirty="0">
                <a:latin typeface="Arial"/>
                <a:cs typeface="Arial"/>
              </a:rPr>
              <a:t>uyruklu </a:t>
            </a:r>
            <a:r>
              <a:rPr sz="2000" spc="-60" dirty="0">
                <a:latin typeface="Arial"/>
                <a:cs typeface="Arial"/>
              </a:rPr>
              <a:t>sigortalılar </a:t>
            </a:r>
            <a:r>
              <a:rPr sz="2000" spc="-50" dirty="0">
                <a:latin typeface="Arial"/>
                <a:cs typeface="Arial"/>
              </a:rPr>
              <a:t>için </a:t>
            </a:r>
            <a:r>
              <a:rPr sz="2000" spc="-55" dirty="0">
                <a:latin typeface="Arial"/>
                <a:cs typeface="Arial"/>
              </a:rPr>
              <a:t>"Eğitim </a:t>
            </a:r>
            <a:r>
              <a:rPr sz="2000" spc="-125" dirty="0">
                <a:latin typeface="Arial"/>
                <a:cs typeface="Arial"/>
              </a:rPr>
              <a:t>Belgesi  </a:t>
            </a:r>
            <a:r>
              <a:rPr sz="2000" spc="-75" dirty="0">
                <a:latin typeface="Arial"/>
                <a:cs typeface="Arial"/>
              </a:rPr>
              <a:t>Yoktur/Uyuşmamaktadır" </a:t>
            </a:r>
            <a:r>
              <a:rPr sz="2000" spc="-125" dirty="0">
                <a:latin typeface="Arial"/>
                <a:cs typeface="Arial"/>
              </a:rPr>
              <a:t>seçeneği </a:t>
            </a:r>
            <a:r>
              <a:rPr sz="2000" spc="-80" dirty="0">
                <a:latin typeface="Arial"/>
                <a:cs typeface="Arial"/>
              </a:rPr>
              <a:t>üzerinden </a:t>
            </a:r>
            <a:r>
              <a:rPr sz="2000" spc="-105" dirty="0">
                <a:latin typeface="Arial"/>
                <a:cs typeface="Arial"/>
              </a:rPr>
              <a:t>24 </a:t>
            </a:r>
            <a:r>
              <a:rPr sz="2000" spc="-150" dirty="0">
                <a:latin typeface="Arial"/>
                <a:cs typeface="Arial"/>
              </a:rPr>
              <a:t>ay </a:t>
            </a:r>
            <a:r>
              <a:rPr sz="2000" spc="-105" dirty="0">
                <a:latin typeface="Arial"/>
                <a:cs typeface="Arial"/>
              </a:rPr>
              <a:t>süre  </a:t>
            </a:r>
            <a:r>
              <a:rPr sz="2000" spc="-35" dirty="0">
                <a:latin typeface="Arial"/>
                <a:cs typeface="Arial"/>
              </a:rPr>
              <a:t>ile </a:t>
            </a:r>
            <a:r>
              <a:rPr sz="2000" spc="-60" dirty="0">
                <a:latin typeface="Arial"/>
                <a:cs typeface="Arial"/>
              </a:rPr>
              <a:t>bu </a:t>
            </a:r>
            <a:r>
              <a:rPr sz="2000" spc="-65" dirty="0">
                <a:latin typeface="Arial"/>
                <a:cs typeface="Arial"/>
              </a:rPr>
              <a:t>teşvikten </a:t>
            </a:r>
            <a:r>
              <a:rPr sz="2000" spc="-90" dirty="0">
                <a:latin typeface="Arial"/>
                <a:cs typeface="Arial"/>
              </a:rPr>
              <a:t>yararlanılması</a:t>
            </a:r>
            <a:r>
              <a:rPr sz="2000" spc="-265" dirty="0">
                <a:latin typeface="Arial"/>
                <a:cs typeface="Arial"/>
              </a:rPr>
              <a:t> </a:t>
            </a:r>
            <a:r>
              <a:rPr sz="2000" spc="-75" dirty="0">
                <a:latin typeface="Arial"/>
                <a:cs typeface="Arial"/>
              </a:rPr>
              <a:t>mümkündür.</a:t>
            </a:r>
            <a:endParaRPr sz="2000">
              <a:latin typeface="Arial"/>
              <a:cs typeface="Arial"/>
            </a:endParaRPr>
          </a:p>
        </p:txBody>
      </p:sp>
      <p:sp>
        <p:nvSpPr>
          <p:cNvPr id="12" name="object 12"/>
          <p:cNvSpPr/>
          <p:nvPr/>
        </p:nvSpPr>
        <p:spPr>
          <a:xfrm>
            <a:off x="455676" y="4492752"/>
            <a:ext cx="4655058" cy="2042922"/>
          </a:xfrm>
          <a:prstGeom prst="rect">
            <a:avLst/>
          </a:prstGeom>
          <a:blipFill>
            <a:blip r:embed="rId7" cstate="print"/>
            <a:stretch>
              <a:fillRect/>
            </a:stretch>
          </a:blipFill>
        </p:spPr>
        <p:txBody>
          <a:bodyPr wrap="square" lIns="0" tIns="0" rIns="0" bIns="0" rtlCol="0"/>
          <a:lstStyle/>
          <a:p>
            <a:endParaRPr/>
          </a:p>
        </p:txBody>
      </p:sp>
      <p:sp>
        <p:nvSpPr>
          <p:cNvPr id="13" name="object 13"/>
          <p:cNvSpPr txBox="1"/>
          <p:nvPr/>
        </p:nvSpPr>
        <p:spPr>
          <a:xfrm>
            <a:off x="1019657" y="5167071"/>
            <a:ext cx="3531235" cy="612140"/>
          </a:xfrm>
          <a:prstGeom prst="rect">
            <a:avLst/>
          </a:prstGeom>
        </p:spPr>
        <p:txBody>
          <a:bodyPr vert="horz" wrap="square" lIns="0" tIns="13335" rIns="0" bIns="0" rtlCol="0">
            <a:spAutoFit/>
          </a:bodyPr>
          <a:lstStyle/>
          <a:p>
            <a:pPr algn="ctr">
              <a:lnSpc>
                <a:spcPts val="2305"/>
              </a:lnSpc>
              <a:spcBef>
                <a:spcPts val="105"/>
              </a:spcBef>
            </a:pPr>
            <a:r>
              <a:rPr sz="2000" b="1" i="1" spc="-245" dirty="0">
                <a:solidFill>
                  <a:srgbClr val="FFFFFF"/>
                </a:solidFill>
                <a:latin typeface="Arial"/>
                <a:cs typeface="Arial"/>
              </a:rPr>
              <a:t>Bu </a:t>
            </a:r>
            <a:r>
              <a:rPr sz="2000" b="1" i="1" spc="-135" dirty="0">
                <a:solidFill>
                  <a:srgbClr val="FFFFFF"/>
                </a:solidFill>
                <a:latin typeface="Arial"/>
                <a:cs typeface="Arial"/>
              </a:rPr>
              <a:t>destekten </a:t>
            </a:r>
            <a:r>
              <a:rPr sz="2000" b="1" i="1" spc="-100" dirty="0">
                <a:solidFill>
                  <a:srgbClr val="FFFFFF"/>
                </a:solidFill>
                <a:latin typeface="Arial"/>
                <a:cs typeface="Arial"/>
              </a:rPr>
              <a:t>yararlanma</a:t>
            </a:r>
            <a:r>
              <a:rPr sz="2000" b="1" i="1" spc="-330" dirty="0">
                <a:solidFill>
                  <a:srgbClr val="FFFFFF"/>
                </a:solidFill>
                <a:latin typeface="Arial"/>
                <a:cs typeface="Arial"/>
              </a:rPr>
              <a:t> </a:t>
            </a:r>
            <a:r>
              <a:rPr sz="2000" b="1" i="1" spc="-135" dirty="0">
                <a:solidFill>
                  <a:srgbClr val="FFFFFF"/>
                </a:solidFill>
                <a:latin typeface="Arial"/>
                <a:cs typeface="Arial"/>
              </a:rPr>
              <a:t>süreleri</a:t>
            </a:r>
            <a:endParaRPr sz="2000">
              <a:latin typeface="Arial"/>
              <a:cs typeface="Arial"/>
            </a:endParaRPr>
          </a:p>
          <a:p>
            <a:pPr algn="ctr">
              <a:lnSpc>
                <a:spcPts val="2305"/>
              </a:lnSpc>
            </a:pPr>
            <a:r>
              <a:rPr sz="2000" b="1" i="1" spc="-155" dirty="0">
                <a:solidFill>
                  <a:srgbClr val="FFFFFF"/>
                </a:solidFill>
                <a:latin typeface="Arial"/>
                <a:cs typeface="Arial"/>
              </a:rPr>
              <a:t>nedir?</a:t>
            </a:r>
            <a:endParaRPr sz="2000">
              <a:latin typeface="Arial"/>
              <a:cs typeface="Arial"/>
            </a:endParaRPr>
          </a:p>
        </p:txBody>
      </p:sp>
    </p:spTree>
    <p:extLst>
      <p:ext uri="{BB962C8B-B14F-4D97-AF65-F5344CB8AC3E}">
        <p14:creationId xmlns:p14="http://schemas.microsoft.com/office/powerpoint/2010/main" val="391081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316087385"/>
              </p:ext>
            </p:extLst>
          </p:nvPr>
        </p:nvGraphicFramePr>
        <p:xfrm>
          <a:off x="189587" y="141465"/>
          <a:ext cx="11636653" cy="6276594"/>
        </p:xfrm>
        <a:graphic>
          <a:graphicData uri="http://schemas.openxmlformats.org/drawingml/2006/table">
            <a:tbl>
              <a:tblPr firstRow="1" bandRow="1">
                <a:tableStyleId>{2D5ABB26-0587-4C30-8999-92F81FD0307C}</a:tableStyleId>
              </a:tblPr>
              <a:tblGrid>
                <a:gridCol w="294623">
                  <a:extLst>
                    <a:ext uri="{9D8B030D-6E8A-4147-A177-3AD203B41FA5}">
                      <a16:colId xmlns:a16="http://schemas.microsoft.com/office/drawing/2014/main" val="20000"/>
                    </a:ext>
                  </a:extLst>
                </a:gridCol>
                <a:gridCol w="1299396">
                  <a:extLst>
                    <a:ext uri="{9D8B030D-6E8A-4147-A177-3AD203B41FA5}">
                      <a16:colId xmlns:a16="http://schemas.microsoft.com/office/drawing/2014/main" val="20001"/>
                    </a:ext>
                  </a:extLst>
                </a:gridCol>
                <a:gridCol w="1802100">
                  <a:extLst>
                    <a:ext uri="{9D8B030D-6E8A-4147-A177-3AD203B41FA5}">
                      <a16:colId xmlns:a16="http://schemas.microsoft.com/office/drawing/2014/main" val="20002"/>
                    </a:ext>
                  </a:extLst>
                </a:gridCol>
                <a:gridCol w="1802100">
                  <a:extLst>
                    <a:ext uri="{9D8B030D-6E8A-4147-A177-3AD203B41FA5}">
                      <a16:colId xmlns:a16="http://schemas.microsoft.com/office/drawing/2014/main" val="20003"/>
                    </a:ext>
                  </a:extLst>
                </a:gridCol>
                <a:gridCol w="354439">
                  <a:extLst>
                    <a:ext uri="{9D8B030D-6E8A-4147-A177-3AD203B41FA5}">
                      <a16:colId xmlns:a16="http://schemas.microsoft.com/office/drawing/2014/main" val="20004"/>
                    </a:ext>
                  </a:extLst>
                </a:gridCol>
                <a:gridCol w="1658288">
                  <a:extLst>
                    <a:ext uri="{9D8B030D-6E8A-4147-A177-3AD203B41FA5}">
                      <a16:colId xmlns:a16="http://schemas.microsoft.com/office/drawing/2014/main" val="20005"/>
                    </a:ext>
                  </a:extLst>
                </a:gridCol>
                <a:gridCol w="1166401">
                  <a:extLst>
                    <a:ext uri="{9D8B030D-6E8A-4147-A177-3AD203B41FA5}">
                      <a16:colId xmlns:a16="http://schemas.microsoft.com/office/drawing/2014/main" val="20006"/>
                    </a:ext>
                  </a:extLst>
                </a:gridCol>
                <a:gridCol w="1058861">
                  <a:extLst>
                    <a:ext uri="{9D8B030D-6E8A-4147-A177-3AD203B41FA5}">
                      <a16:colId xmlns:a16="http://schemas.microsoft.com/office/drawing/2014/main" val="20007"/>
                    </a:ext>
                  </a:extLst>
                </a:gridCol>
                <a:gridCol w="531339">
                  <a:extLst>
                    <a:ext uri="{9D8B030D-6E8A-4147-A177-3AD203B41FA5}">
                      <a16:colId xmlns:a16="http://schemas.microsoft.com/office/drawing/2014/main" val="20008"/>
                    </a:ext>
                  </a:extLst>
                </a:gridCol>
                <a:gridCol w="103722">
                  <a:extLst>
                    <a:ext uri="{9D8B030D-6E8A-4147-A177-3AD203B41FA5}">
                      <a16:colId xmlns:a16="http://schemas.microsoft.com/office/drawing/2014/main" val="20009"/>
                    </a:ext>
                  </a:extLst>
                </a:gridCol>
                <a:gridCol w="1565384">
                  <a:extLst>
                    <a:ext uri="{9D8B030D-6E8A-4147-A177-3AD203B41FA5}">
                      <a16:colId xmlns:a16="http://schemas.microsoft.com/office/drawing/2014/main" val="20010"/>
                    </a:ext>
                  </a:extLst>
                </a:gridCol>
              </a:tblGrid>
              <a:tr h="205755">
                <a:tc gridSpan="2">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gridSpan="7">
                  <a:txBody>
                    <a:bodyPr/>
                    <a:lstStyle/>
                    <a:p>
                      <a:pPr>
                        <a:lnSpc>
                          <a:spcPct val="100000"/>
                        </a:lnSpc>
                      </a:pPr>
                      <a:endParaRPr sz="140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42244">
                <a:tc rowSpan="2" gridSpan="2">
                  <a:txBody>
                    <a:bodyPr/>
                    <a:lstStyle/>
                    <a:p>
                      <a:pPr marL="473075">
                        <a:lnSpc>
                          <a:spcPct val="100000"/>
                        </a:lnSpc>
                        <a:spcBef>
                          <a:spcPts val="1305"/>
                        </a:spcBef>
                      </a:pPr>
                      <a:r>
                        <a:rPr sz="1850" b="1" dirty="0">
                          <a:solidFill>
                            <a:srgbClr val="FFFFFF"/>
                          </a:solidFill>
                          <a:latin typeface="Trebuchet MS"/>
                          <a:cs typeface="Trebuchet MS"/>
                        </a:rPr>
                        <a:t>6</a:t>
                      </a:r>
                      <a:endParaRPr sz="1850">
                        <a:latin typeface="Trebuchet MS"/>
                        <a:cs typeface="Trebuchet MS"/>
                      </a:endParaRPr>
                    </a:p>
                  </a:txBody>
                  <a:tcPr marL="0" marR="0" marT="165735"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gridSpan="7">
                  <a:txBody>
                    <a:bodyPr/>
                    <a:lstStyle/>
                    <a:p>
                      <a:pPr>
                        <a:lnSpc>
                          <a:spcPct val="100000"/>
                        </a:lnSpc>
                      </a:pPr>
                      <a:endParaRPr sz="1550" dirty="0">
                        <a:latin typeface="Times New Roman"/>
                        <a:cs typeface="Times New Roman"/>
                      </a:endParaRPr>
                    </a:p>
                    <a:p>
                      <a:pPr marL="83185" algn="ctr" defTabSz="914400" rtl="0" eaLnBrk="1" latinLnBrk="0" hangingPunct="1">
                        <a:lnSpc>
                          <a:spcPct val="100000"/>
                        </a:lnSpc>
                        <a:spcBef>
                          <a:spcPts val="5"/>
                        </a:spcBef>
                      </a:pPr>
                      <a:r>
                        <a:rPr sz="2400" b="1" kern="1200" spc="-10" dirty="0">
                          <a:solidFill>
                            <a:srgbClr val="FF0000"/>
                          </a:solidFill>
                          <a:effectLst>
                            <a:outerShdw blurRad="38100" dist="38100" dir="2700000" algn="tl">
                              <a:srgbClr val="000000">
                                <a:alpha val="43137"/>
                              </a:srgbClr>
                            </a:outerShdw>
                          </a:effectLst>
                          <a:latin typeface="Trebuchet MS"/>
                          <a:ea typeface="+mn-ea"/>
                          <a:cs typeface="Trebuchet MS"/>
                        </a:rPr>
                        <a:t>GENÇ, KADIN VE MESLEKİ BELGE SAHİBİ OLANLARIN İSTİHDAMINA YÖNELİK TEŞVİK</a:t>
                      </a:r>
                    </a:p>
                  </a:txBody>
                  <a:tcPr marL="0" marR="0" marT="0"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2">
                  <a:txBody>
                    <a:bodyPr/>
                    <a:lstStyle/>
                    <a:p>
                      <a:pPr marL="86360">
                        <a:lnSpc>
                          <a:spcPct val="100000"/>
                        </a:lnSpc>
                        <a:spcBef>
                          <a:spcPts val="65"/>
                        </a:spcBef>
                      </a:pPr>
                      <a:r>
                        <a:rPr sz="1400" b="1" spc="-100" dirty="0">
                          <a:latin typeface="Trebuchet MS"/>
                          <a:cs typeface="Trebuchet MS"/>
                        </a:rPr>
                        <a:t>BELGE </a:t>
                      </a:r>
                      <a:r>
                        <a:rPr sz="1400" b="1" spc="-30" dirty="0">
                          <a:latin typeface="Trebuchet MS"/>
                          <a:cs typeface="Trebuchet MS"/>
                        </a:rPr>
                        <a:t>KANUN</a:t>
                      </a:r>
                      <a:r>
                        <a:rPr sz="1400" b="1" spc="-160" dirty="0">
                          <a:latin typeface="Trebuchet MS"/>
                          <a:cs typeface="Trebuchet MS"/>
                        </a:rPr>
                        <a:t> </a:t>
                      </a:r>
                      <a:r>
                        <a:rPr sz="1400" b="1" spc="-20" dirty="0">
                          <a:latin typeface="Trebuchet MS"/>
                          <a:cs typeface="Trebuchet MS"/>
                        </a:rPr>
                        <a:t>NO</a:t>
                      </a:r>
                      <a:endParaRPr sz="1400">
                        <a:latin typeface="Trebuchet MS"/>
                        <a:cs typeface="Trebuchet MS"/>
                      </a:endParaRPr>
                    </a:p>
                  </a:txBody>
                  <a:tcPr marL="0" marR="0" marT="8255" marB="0">
                    <a:lnL w="9525">
                      <a:solidFill>
                        <a:srgbClr val="000000"/>
                      </a:solidFill>
                      <a:prstDash val="solid"/>
                    </a:lnL>
                    <a:lnR w="9525">
                      <a:solidFill>
                        <a:srgbClr val="B4C5E7"/>
                      </a:solidFill>
                      <a:prstDash val="solid"/>
                    </a:lnR>
                    <a:lnT w="28575">
                      <a:solidFill>
                        <a:srgbClr val="8EAADB"/>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91001">
                <a:tc gridSpan="2" vMerge="1">
                  <a:txBody>
                    <a:bodyPr/>
                    <a:lstStyle/>
                    <a:p>
                      <a:endParaRPr/>
                    </a:p>
                  </a:txBody>
                  <a:tcPr marL="0" marR="0" marT="165735"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gridSpan="7" vMerge="1">
                  <a:txBody>
                    <a:bodyPr/>
                    <a:lstStyle/>
                    <a:p>
                      <a:endParaRPr/>
                    </a:p>
                  </a:txBody>
                  <a:tcPr marL="0" marR="0" marT="0"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4445" algn="ctr">
                        <a:lnSpc>
                          <a:spcPts val="1664"/>
                        </a:lnSpc>
                      </a:pPr>
                      <a:r>
                        <a:rPr sz="1400" b="1" spc="-120" dirty="0">
                          <a:latin typeface="Trebuchet MS"/>
                          <a:cs typeface="Trebuchet MS"/>
                        </a:rPr>
                        <a:t>6111</a:t>
                      </a:r>
                      <a:endParaRPr sz="1400">
                        <a:latin typeface="Trebuchet MS"/>
                        <a:cs typeface="Trebuchet MS"/>
                      </a:endParaRPr>
                    </a:p>
                  </a:txBody>
                  <a:tcPr marL="0" marR="0" marT="0" marB="0">
                    <a:lnL w="9525">
                      <a:solidFill>
                        <a:srgbClr val="000000"/>
                      </a:solidFill>
                      <a:prstDash val="solid"/>
                    </a:lnL>
                    <a:lnR w="9525">
                      <a:solidFill>
                        <a:srgbClr val="B4C5E7"/>
                      </a:solidFill>
                      <a:prstDash val="solid"/>
                    </a:lnR>
                    <a:lnT w="9525">
                      <a:solidFill>
                        <a:srgbClr val="000000"/>
                      </a:solidFill>
                      <a:prstDash val="solid"/>
                    </a:lnT>
                    <a:lnB w="9525">
                      <a:solidFill>
                        <a:srgbClr val="B4C5E7"/>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08204">
                <a:tc rowSpan="2" gridSpan="2">
                  <a:txBody>
                    <a:bodyPr/>
                    <a:lstStyle/>
                    <a:p>
                      <a:pPr marL="85725">
                        <a:lnSpc>
                          <a:spcPts val="1660"/>
                        </a:lnSpc>
                      </a:pPr>
                      <a:r>
                        <a:rPr sz="1400" b="1" spc="-90" dirty="0">
                          <a:latin typeface="Trebuchet MS"/>
                          <a:cs typeface="Trebuchet MS"/>
                        </a:rPr>
                        <a:t>YASAL</a:t>
                      </a:r>
                      <a:r>
                        <a:rPr sz="1400" b="1" spc="-130" dirty="0">
                          <a:latin typeface="Trebuchet MS"/>
                          <a:cs typeface="Trebuchet MS"/>
                        </a:rPr>
                        <a:t> </a:t>
                      </a:r>
                      <a:r>
                        <a:rPr sz="1400" b="1" spc="-55" dirty="0">
                          <a:latin typeface="Trebuchet MS"/>
                          <a:cs typeface="Trebuchet MS"/>
                        </a:rPr>
                        <a:t>DAYANAK</a:t>
                      </a:r>
                      <a:endParaRPr sz="14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rowSpan="2" hMerge="1">
                  <a:txBody>
                    <a:bodyPr/>
                    <a:lstStyle/>
                    <a:p>
                      <a:endParaRPr/>
                    </a:p>
                  </a:txBody>
                  <a:tcPr marL="0" marR="0" marT="0" marB="0"/>
                </a:tc>
                <a:tc rowSpan="2" gridSpan="5">
                  <a:txBody>
                    <a:bodyPr/>
                    <a:lstStyle/>
                    <a:p>
                      <a:pPr marL="82550">
                        <a:lnSpc>
                          <a:spcPts val="1660"/>
                        </a:lnSpc>
                      </a:pPr>
                      <a:r>
                        <a:rPr sz="1400" spc="-75" dirty="0">
                          <a:latin typeface="Arial"/>
                          <a:cs typeface="Arial"/>
                        </a:rPr>
                        <a:t>4447 sayılı </a:t>
                      </a:r>
                      <a:r>
                        <a:rPr sz="1400" spc="-65" dirty="0">
                          <a:latin typeface="Arial"/>
                          <a:cs typeface="Arial"/>
                        </a:rPr>
                        <a:t>İşsizlik </a:t>
                      </a:r>
                      <a:r>
                        <a:rPr sz="1400" spc="-75" dirty="0">
                          <a:latin typeface="Arial"/>
                          <a:cs typeface="Arial"/>
                        </a:rPr>
                        <a:t>Sigortası </a:t>
                      </a:r>
                      <a:r>
                        <a:rPr sz="1400" spc="-65" dirty="0">
                          <a:latin typeface="Arial"/>
                          <a:cs typeface="Arial"/>
                        </a:rPr>
                        <a:t>Kanununun </a:t>
                      </a:r>
                      <a:r>
                        <a:rPr sz="1400" spc="-60" dirty="0">
                          <a:latin typeface="Arial"/>
                          <a:cs typeface="Arial"/>
                        </a:rPr>
                        <a:t>geçici </a:t>
                      </a:r>
                      <a:r>
                        <a:rPr sz="1400" spc="-70" dirty="0">
                          <a:latin typeface="Arial"/>
                          <a:cs typeface="Arial"/>
                        </a:rPr>
                        <a:t>10 </a:t>
                      </a:r>
                      <a:r>
                        <a:rPr sz="1400" spc="-55" dirty="0">
                          <a:latin typeface="Arial"/>
                          <a:cs typeface="Arial"/>
                        </a:rPr>
                        <a:t>uncu </a:t>
                      </a:r>
                      <a:r>
                        <a:rPr sz="1400" spc="-60" dirty="0">
                          <a:latin typeface="Arial"/>
                          <a:cs typeface="Arial"/>
                        </a:rPr>
                        <a:t>maddesi, </a:t>
                      </a:r>
                      <a:r>
                        <a:rPr sz="1400" spc="-65" dirty="0">
                          <a:latin typeface="Arial"/>
                          <a:cs typeface="Arial"/>
                        </a:rPr>
                        <a:t>2011-45 </a:t>
                      </a:r>
                      <a:r>
                        <a:rPr sz="1400" spc="-100" dirty="0">
                          <a:latin typeface="Arial"/>
                          <a:cs typeface="Arial"/>
                        </a:rPr>
                        <a:t>Sayılı</a:t>
                      </a:r>
                      <a:r>
                        <a:rPr sz="1400" spc="-145" dirty="0">
                          <a:latin typeface="Arial"/>
                          <a:cs typeface="Arial"/>
                        </a:rPr>
                        <a:t> </a:t>
                      </a:r>
                      <a:r>
                        <a:rPr sz="1400" spc="-75" dirty="0">
                          <a:latin typeface="Arial"/>
                          <a:cs typeface="Arial"/>
                        </a:rPr>
                        <a:t>Genelge.</a:t>
                      </a:r>
                      <a:endParaRPr sz="14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3">
                  <a:txBody>
                    <a:bodyPr/>
                    <a:lstStyle/>
                    <a:p>
                      <a:pPr marL="207645">
                        <a:lnSpc>
                          <a:spcPts val="1660"/>
                        </a:lnSpc>
                      </a:pPr>
                      <a:r>
                        <a:rPr sz="1400" b="1" spc="-30" dirty="0">
                          <a:latin typeface="Trebuchet MS"/>
                          <a:cs typeface="Trebuchet MS"/>
                        </a:rPr>
                        <a:t>BAŞLAMA</a:t>
                      </a:r>
                      <a:r>
                        <a:rPr sz="1400" b="1" spc="-135" dirty="0">
                          <a:latin typeface="Trebuchet MS"/>
                          <a:cs typeface="Trebuchet MS"/>
                        </a:rPr>
                        <a:t> </a:t>
                      </a:r>
                      <a:r>
                        <a:rPr sz="1400" b="1" spc="-60" dirty="0">
                          <a:latin typeface="Trebuchet MS"/>
                          <a:cs typeface="Trebuchet MS"/>
                        </a:rPr>
                        <a:t>TARİHİ</a:t>
                      </a:r>
                      <a:endParaRPr sz="14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R="313055" algn="r">
                        <a:lnSpc>
                          <a:spcPts val="1660"/>
                        </a:lnSpc>
                      </a:pPr>
                      <a:r>
                        <a:rPr sz="1400" b="1" spc="-60" dirty="0">
                          <a:latin typeface="Trebuchet MS"/>
                          <a:cs typeface="Trebuchet MS"/>
                        </a:rPr>
                        <a:t>BİTİŞ</a:t>
                      </a:r>
                      <a:r>
                        <a:rPr sz="1400" b="1" spc="-200" dirty="0">
                          <a:latin typeface="Trebuchet MS"/>
                          <a:cs typeface="Trebuchet MS"/>
                        </a:rPr>
                        <a:t> </a:t>
                      </a:r>
                      <a:r>
                        <a:rPr sz="1400" b="1" spc="-60" dirty="0">
                          <a:latin typeface="Trebuchet MS"/>
                          <a:cs typeface="Trebuchet MS"/>
                        </a:rPr>
                        <a:t>TARİHİ</a:t>
                      </a:r>
                      <a:endParaRPr sz="14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3"/>
                  </a:ext>
                </a:extLst>
              </a:tr>
              <a:tr h="208204">
                <a:tc gridSpan="2"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hMerge="1" vMerge="1">
                  <a:txBody>
                    <a:bodyPr/>
                    <a:lstStyle/>
                    <a:p>
                      <a:endParaRPr/>
                    </a:p>
                  </a:txBody>
                  <a:tcPr marL="0" marR="0" marT="0" marB="0"/>
                </a:tc>
                <a:tc gridSpan="5"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3">
                  <a:txBody>
                    <a:bodyPr/>
                    <a:lstStyle/>
                    <a:p>
                      <a:pPr marL="443865">
                        <a:lnSpc>
                          <a:spcPts val="1664"/>
                        </a:lnSpc>
                      </a:pPr>
                      <a:r>
                        <a:rPr sz="1400" spc="-65" dirty="0">
                          <a:latin typeface="Arial"/>
                          <a:cs typeface="Arial"/>
                        </a:rPr>
                        <a:t>01.03.2011</a:t>
                      </a:r>
                      <a:endParaRPr sz="14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R="337820" algn="r">
                        <a:lnSpc>
                          <a:spcPts val="1664"/>
                        </a:lnSpc>
                      </a:pPr>
                      <a:r>
                        <a:rPr sz="1400" spc="-10" dirty="0">
                          <a:latin typeface="Arial"/>
                          <a:cs typeface="Arial"/>
                        </a:rPr>
                        <a:t>31/</a:t>
                      </a:r>
                      <a:r>
                        <a:rPr sz="1400" spc="15" dirty="0">
                          <a:latin typeface="Arial"/>
                          <a:cs typeface="Arial"/>
                        </a:rPr>
                        <a:t>1</a:t>
                      </a:r>
                      <a:r>
                        <a:rPr sz="1400" spc="-10" dirty="0">
                          <a:latin typeface="Arial"/>
                          <a:cs typeface="Arial"/>
                        </a:rPr>
                        <a:t>2/</a:t>
                      </a:r>
                      <a:r>
                        <a:rPr sz="1400" spc="15" dirty="0">
                          <a:latin typeface="Arial"/>
                          <a:cs typeface="Arial"/>
                        </a:rPr>
                        <a:t>2</a:t>
                      </a:r>
                      <a:r>
                        <a:rPr sz="1400" spc="-10" dirty="0">
                          <a:latin typeface="Arial"/>
                          <a:cs typeface="Arial"/>
                        </a:rPr>
                        <a:t>02</a:t>
                      </a:r>
                      <a:r>
                        <a:rPr sz="1400" dirty="0">
                          <a:latin typeface="Arial"/>
                          <a:cs typeface="Arial"/>
                        </a:rPr>
                        <a:t>0</a:t>
                      </a:r>
                      <a:endParaRPr sz="14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4"/>
                  </a:ext>
                </a:extLst>
              </a:tr>
              <a:tr h="388195">
                <a:tc gridSpan="2">
                  <a:txBody>
                    <a:bodyPr/>
                    <a:lstStyle/>
                    <a:p>
                      <a:pPr marL="85725">
                        <a:lnSpc>
                          <a:spcPts val="1660"/>
                        </a:lnSpc>
                      </a:pPr>
                      <a:r>
                        <a:rPr sz="1400" b="1" spc="-45" dirty="0">
                          <a:latin typeface="Trebuchet MS"/>
                          <a:cs typeface="Trebuchet MS"/>
                        </a:rPr>
                        <a:t>AÇIKLAMA</a:t>
                      </a:r>
                      <a:endParaRPr sz="14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gridSpan="9">
                  <a:txBody>
                    <a:bodyPr/>
                    <a:lstStyle/>
                    <a:p>
                      <a:pPr marL="82550">
                        <a:lnSpc>
                          <a:spcPts val="1500"/>
                        </a:lnSpc>
                      </a:pPr>
                      <a:r>
                        <a:rPr sz="1300" spc="-100" dirty="0">
                          <a:latin typeface="Arial"/>
                          <a:cs typeface="Arial"/>
                        </a:rPr>
                        <a:t>Özel</a:t>
                      </a:r>
                      <a:r>
                        <a:rPr sz="1300" spc="-65" dirty="0">
                          <a:latin typeface="Arial"/>
                          <a:cs typeface="Arial"/>
                        </a:rPr>
                        <a:t> </a:t>
                      </a:r>
                      <a:r>
                        <a:rPr sz="1300" spc="-45" dirty="0">
                          <a:latin typeface="Arial"/>
                          <a:cs typeface="Arial"/>
                        </a:rPr>
                        <a:t>sektör</a:t>
                      </a:r>
                      <a:r>
                        <a:rPr sz="1300" spc="-75" dirty="0">
                          <a:latin typeface="Arial"/>
                          <a:cs typeface="Arial"/>
                        </a:rPr>
                        <a:t> </a:t>
                      </a:r>
                      <a:r>
                        <a:rPr sz="1300" spc="-45" dirty="0">
                          <a:latin typeface="Arial"/>
                          <a:cs typeface="Arial"/>
                        </a:rPr>
                        <a:t>işverenlerine,</a:t>
                      </a:r>
                      <a:r>
                        <a:rPr sz="1300" spc="-90" dirty="0">
                          <a:latin typeface="Arial"/>
                          <a:cs typeface="Arial"/>
                        </a:rPr>
                        <a:t> </a:t>
                      </a:r>
                      <a:r>
                        <a:rPr sz="1300" spc="-35" dirty="0">
                          <a:latin typeface="Arial"/>
                          <a:cs typeface="Arial"/>
                        </a:rPr>
                        <a:t>01/03/2011</a:t>
                      </a:r>
                      <a:r>
                        <a:rPr sz="1300" spc="-60" dirty="0">
                          <a:latin typeface="Arial"/>
                          <a:cs typeface="Arial"/>
                        </a:rPr>
                        <a:t> </a:t>
                      </a:r>
                      <a:r>
                        <a:rPr sz="1300" spc="-40" dirty="0">
                          <a:latin typeface="Arial"/>
                          <a:cs typeface="Arial"/>
                        </a:rPr>
                        <a:t>-</a:t>
                      </a:r>
                      <a:r>
                        <a:rPr sz="1300" spc="-50" dirty="0">
                          <a:latin typeface="Arial"/>
                          <a:cs typeface="Arial"/>
                        </a:rPr>
                        <a:t> </a:t>
                      </a:r>
                      <a:r>
                        <a:rPr sz="1300" spc="-30" dirty="0">
                          <a:latin typeface="Arial"/>
                          <a:cs typeface="Arial"/>
                        </a:rPr>
                        <a:t>31/12/2020</a:t>
                      </a:r>
                      <a:r>
                        <a:rPr sz="1300" spc="-60" dirty="0">
                          <a:latin typeface="Arial"/>
                          <a:cs typeface="Arial"/>
                        </a:rPr>
                        <a:t> </a:t>
                      </a:r>
                      <a:r>
                        <a:rPr sz="1300" spc="-15" dirty="0">
                          <a:latin typeface="Arial"/>
                          <a:cs typeface="Arial"/>
                        </a:rPr>
                        <a:t>tarihleri</a:t>
                      </a:r>
                      <a:r>
                        <a:rPr sz="1300" spc="-60" dirty="0">
                          <a:latin typeface="Arial"/>
                          <a:cs typeface="Arial"/>
                        </a:rPr>
                        <a:t> </a:t>
                      </a:r>
                      <a:r>
                        <a:rPr sz="1300" spc="-75" dirty="0">
                          <a:latin typeface="Arial"/>
                          <a:cs typeface="Arial"/>
                        </a:rPr>
                        <a:t>arasında</a:t>
                      </a:r>
                      <a:r>
                        <a:rPr sz="1300" spc="-60" dirty="0">
                          <a:latin typeface="Arial"/>
                          <a:cs typeface="Arial"/>
                        </a:rPr>
                        <a:t> </a:t>
                      </a:r>
                      <a:r>
                        <a:rPr sz="1300" spc="-70" dirty="0">
                          <a:latin typeface="Arial"/>
                          <a:cs typeface="Arial"/>
                        </a:rPr>
                        <a:t>işe</a:t>
                      </a:r>
                      <a:r>
                        <a:rPr sz="1300" spc="-75" dirty="0">
                          <a:latin typeface="Arial"/>
                          <a:cs typeface="Arial"/>
                        </a:rPr>
                        <a:t> </a:t>
                      </a:r>
                      <a:r>
                        <a:rPr sz="1300" spc="-50" dirty="0">
                          <a:latin typeface="Arial"/>
                          <a:cs typeface="Arial"/>
                        </a:rPr>
                        <a:t>aldıkları</a:t>
                      </a:r>
                      <a:r>
                        <a:rPr sz="1300" spc="-65" dirty="0">
                          <a:latin typeface="Arial"/>
                          <a:cs typeface="Arial"/>
                        </a:rPr>
                        <a:t> </a:t>
                      </a:r>
                      <a:r>
                        <a:rPr sz="1300" spc="-40" dirty="0">
                          <a:latin typeface="Arial"/>
                          <a:cs typeface="Arial"/>
                        </a:rPr>
                        <a:t>sigortalılar</a:t>
                      </a:r>
                      <a:r>
                        <a:rPr sz="1300" spc="-80" dirty="0">
                          <a:latin typeface="Arial"/>
                          <a:cs typeface="Arial"/>
                        </a:rPr>
                        <a:t> </a:t>
                      </a:r>
                      <a:r>
                        <a:rPr sz="1300" spc="-35" dirty="0">
                          <a:latin typeface="Arial"/>
                          <a:cs typeface="Arial"/>
                        </a:rPr>
                        <a:t>için,</a:t>
                      </a:r>
                      <a:r>
                        <a:rPr sz="1300" spc="-90" dirty="0">
                          <a:latin typeface="Arial"/>
                          <a:cs typeface="Arial"/>
                        </a:rPr>
                        <a:t> </a:t>
                      </a:r>
                      <a:r>
                        <a:rPr sz="1300" spc="-45" dirty="0">
                          <a:latin typeface="Arial"/>
                          <a:cs typeface="Arial"/>
                        </a:rPr>
                        <a:t>sigorta</a:t>
                      </a:r>
                      <a:r>
                        <a:rPr sz="1300" spc="-75" dirty="0">
                          <a:latin typeface="Arial"/>
                          <a:cs typeface="Arial"/>
                        </a:rPr>
                        <a:t> </a:t>
                      </a:r>
                      <a:r>
                        <a:rPr sz="1300" spc="-30" dirty="0">
                          <a:latin typeface="Arial"/>
                          <a:cs typeface="Arial"/>
                        </a:rPr>
                        <a:t>primine</a:t>
                      </a:r>
                      <a:r>
                        <a:rPr sz="1300" spc="-70" dirty="0">
                          <a:latin typeface="Arial"/>
                          <a:cs typeface="Arial"/>
                        </a:rPr>
                        <a:t> </a:t>
                      </a:r>
                      <a:r>
                        <a:rPr sz="1300" spc="-120" dirty="0">
                          <a:latin typeface="Arial"/>
                          <a:cs typeface="Arial"/>
                        </a:rPr>
                        <a:t>esas</a:t>
                      </a:r>
                      <a:r>
                        <a:rPr sz="1300" spc="-75" dirty="0">
                          <a:latin typeface="Arial"/>
                          <a:cs typeface="Arial"/>
                        </a:rPr>
                        <a:t> </a:t>
                      </a:r>
                      <a:r>
                        <a:rPr sz="1300" spc="-70" dirty="0">
                          <a:latin typeface="Arial"/>
                          <a:cs typeface="Arial"/>
                        </a:rPr>
                        <a:t>kazançları </a:t>
                      </a:r>
                      <a:r>
                        <a:rPr sz="1300" spc="-55" dirty="0">
                          <a:latin typeface="Arial"/>
                          <a:cs typeface="Arial"/>
                        </a:rPr>
                        <a:t>üzerinden</a:t>
                      </a:r>
                      <a:endParaRPr sz="1300">
                        <a:latin typeface="Arial"/>
                        <a:cs typeface="Arial"/>
                      </a:endParaRPr>
                    </a:p>
                    <a:p>
                      <a:pPr marL="82550">
                        <a:lnSpc>
                          <a:spcPct val="100000"/>
                        </a:lnSpc>
                        <a:spcBef>
                          <a:spcPts val="15"/>
                        </a:spcBef>
                      </a:pPr>
                      <a:r>
                        <a:rPr sz="1300" spc="-70" dirty="0">
                          <a:latin typeface="Arial"/>
                          <a:cs typeface="Arial"/>
                        </a:rPr>
                        <a:t>hesaplanan </a:t>
                      </a:r>
                      <a:r>
                        <a:rPr sz="1300" spc="-45" dirty="0">
                          <a:latin typeface="Arial"/>
                          <a:cs typeface="Arial"/>
                        </a:rPr>
                        <a:t>sigorta </a:t>
                      </a:r>
                      <a:r>
                        <a:rPr sz="1300" spc="-20" dirty="0">
                          <a:latin typeface="Arial"/>
                          <a:cs typeface="Arial"/>
                        </a:rPr>
                        <a:t>primi </a:t>
                      </a:r>
                      <a:r>
                        <a:rPr sz="1300" spc="-60" dirty="0">
                          <a:latin typeface="Arial"/>
                          <a:cs typeface="Arial"/>
                        </a:rPr>
                        <a:t>işveren payının </a:t>
                      </a:r>
                      <a:r>
                        <a:rPr sz="1300" spc="-55" dirty="0">
                          <a:latin typeface="Arial"/>
                          <a:cs typeface="Arial"/>
                        </a:rPr>
                        <a:t>tamamının </a:t>
                      </a:r>
                      <a:r>
                        <a:rPr sz="1300" spc="-70" dirty="0">
                          <a:latin typeface="Arial"/>
                          <a:cs typeface="Arial"/>
                        </a:rPr>
                        <a:t>İşsizlik </a:t>
                      </a:r>
                      <a:r>
                        <a:rPr sz="1300" spc="-75" dirty="0">
                          <a:latin typeface="Arial"/>
                          <a:cs typeface="Arial"/>
                        </a:rPr>
                        <a:t>Sigortası Fonundan karşılanmasına </a:t>
                      </a:r>
                      <a:r>
                        <a:rPr sz="1300" spc="-55" dirty="0">
                          <a:latin typeface="Arial"/>
                          <a:cs typeface="Arial"/>
                        </a:rPr>
                        <a:t>imkân</a:t>
                      </a:r>
                      <a:r>
                        <a:rPr sz="1300" spc="-254" dirty="0">
                          <a:latin typeface="Arial"/>
                          <a:cs typeface="Arial"/>
                        </a:rPr>
                        <a:t> </a:t>
                      </a:r>
                      <a:r>
                        <a:rPr sz="1300" spc="-55" dirty="0">
                          <a:latin typeface="Arial"/>
                          <a:cs typeface="Arial"/>
                        </a:rPr>
                        <a:t>sağlanmıştır</a:t>
                      </a:r>
                      <a:r>
                        <a:rPr sz="1300" spc="-55" dirty="0">
                          <a:solidFill>
                            <a:srgbClr val="0D0D0D"/>
                          </a:solidFill>
                          <a:latin typeface="Times New Roman"/>
                          <a:cs typeface="Times New Roman"/>
                        </a:rPr>
                        <a:t>.</a:t>
                      </a: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08204">
                <a:tc gridSpan="11">
                  <a:txBody>
                    <a:bodyPr/>
                    <a:lstStyle/>
                    <a:p>
                      <a:pPr marL="85725">
                        <a:lnSpc>
                          <a:spcPts val="1660"/>
                        </a:lnSpc>
                      </a:pPr>
                      <a:r>
                        <a:rPr sz="1400" b="1" spc="-85" dirty="0">
                          <a:latin typeface="Trebuchet MS"/>
                          <a:cs typeface="Trebuchet MS"/>
                        </a:rPr>
                        <a:t>TEŞVİKTEN </a:t>
                      </a:r>
                      <a:r>
                        <a:rPr sz="1400" b="1" spc="-40" dirty="0">
                          <a:latin typeface="Trebuchet MS"/>
                          <a:cs typeface="Trebuchet MS"/>
                        </a:rPr>
                        <a:t>YARARLANMA</a:t>
                      </a:r>
                      <a:r>
                        <a:rPr sz="1400" b="1" spc="-150" dirty="0">
                          <a:latin typeface="Trebuchet MS"/>
                          <a:cs typeface="Trebuchet MS"/>
                        </a:rPr>
                        <a:t> </a:t>
                      </a:r>
                      <a:r>
                        <a:rPr sz="1400" b="1" spc="-75" dirty="0">
                          <a:latin typeface="Trebuchet MS"/>
                          <a:cs typeface="Trebuchet MS"/>
                        </a:rPr>
                        <a:t>ŞARTLARI</a:t>
                      </a:r>
                      <a:endParaRPr sz="14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91058">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1915">
                        <a:lnSpc>
                          <a:spcPts val="1500"/>
                        </a:lnSpc>
                      </a:pPr>
                      <a:r>
                        <a:rPr sz="1300" b="1" spc="-75" dirty="0">
                          <a:latin typeface="Trebuchet MS"/>
                          <a:cs typeface="Trebuchet MS"/>
                        </a:rPr>
                        <a:t>İşyeri</a:t>
                      </a:r>
                      <a:r>
                        <a:rPr sz="1300" b="1" spc="-125" dirty="0">
                          <a:latin typeface="Trebuchet MS"/>
                          <a:cs typeface="Trebuchet MS"/>
                        </a:rPr>
                        <a:t> </a:t>
                      </a:r>
                      <a:r>
                        <a:rPr sz="1300" b="1" spc="-80" dirty="0">
                          <a:latin typeface="Trebuchet MS"/>
                          <a:cs typeface="Trebuchet MS"/>
                        </a:rPr>
                        <a:t>Yönünden;</a:t>
                      </a:r>
                      <a:endParaRPr sz="1300">
                        <a:latin typeface="Trebuchet MS"/>
                        <a:cs typeface="Trebuchet MS"/>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88265">
                        <a:lnSpc>
                          <a:spcPts val="1500"/>
                        </a:lnSpc>
                      </a:pPr>
                      <a:r>
                        <a:rPr sz="1300" b="1" spc="-65" dirty="0">
                          <a:latin typeface="Trebuchet MS"/>
                          <a:cs typeface="Trebuchet MS"/>
                        </a:rPr>
                        <a:t>Sigortalı</a:t>
                      </a:r>
                      <a:r>
                        <a:rPr sz="1300" b="1" spc="-114" dirty="0">
                          <a:latin typeface="Trebuchet MS"/>
                          <a:cs typeface="Trebuchet MS"/>
                        </a:rPr>
                        <a:t> </a:t>
                      </a:r>
                      <a:r>
                        <a:rPr sz="1300" b="1" spc="-85" dirty="0">
                          <a:latin typeface="Trebuchet MS"/>
                          <a:cs typeface="Trebuchet MS"/>
                        </a:rPr>
                        <a:t>Yönünden;</a:t>
                      </a:r>
                      <a:endParaRPr sz="1300">
                        <a:latin typeface="Trebuchet MS"/>
                        <a:cs typeface="Trebuchet MS"/>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91058">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1915">
                        <a:lnSpc>
                          <a:spcPts val="1500"/>
                        </a:lnSpc>
                      </a:pPr>
                      <a:r>
                        <a:rPr sz="1300" spc="-60" dirty="0">
                          <a:latin typeface="Arial"/>
                          <a:cs typeface="Arial"/>
                        </a:rPr>
                        <a:t>Aylık </a:t>
                      </a:r>
                      <a:r>
                        <a:rPr sz="1300" spc="-15" dirty="0">
                          <a:latin typeface="Arial"/>
                          <a:cs typeface="Arial"/>
                        </a:rPr>
                        <a:t>prim </a:t>
                      </a:r>
                      <a:r>
                        <a:rPr sz="1300" spc="-70" dirty="0">
                          <a:latin typeface="Arial"/>
                          <a:cs typeface="Arial"/>
                        </a:rPr>
                        <a:t>ve </a:t>
                      </a:r>
                      <a:r>
                        <a:rPr sz="1300" spc="-45" dirty="0">
                          <a:latin typeface="Arial"/>
                          <a:cs typeface="Arial"/>
                        </a:rPr>
                        <a:t>hizmet </a:t>
                      </a:r>
                      <a:r>
                        <a:rPr sz="1300" spc="-65" dirty="0">
                          <a:latin typeface="Arial"/>
                          <a:cs typeface="Arial"/>
                        </a:rPr>
                        <a:t>belgesi </a:t>
                      </a:r>
                      <a:r>
                        <a:rPr sz="1300" spc="-70" dirty="0">
                          <a:latin typeface="Arial"/>
                          <a:cs typeface="Arial"/>
                        </a:rPr>
                        <a:t>Kuruma </a:t>
                      </a:r>
                      <a:r>
                        <a:rPr sz="1300" spc="-90" dirty="0">
                          <a:latin typeface="Arial"/>
                          <a:cs typeface="Arial"/>
                        </a:rPr>
                        <a:t>yasal </a:t>
                      </a:r>
                      <a:r>
                        <a:rPr sz="1300" spc="-65" dirty="0">
                          <a:latin typeface="Arial"/>
                          <a:cs typeface="Arial"/>
                        </a:rPr>
                        <a:t>süresinde </a:t>
                      </a:r>
                      <a:r>
                        <a:rPr sz="1300" spc="-40" dirty="0">
                          <a:latin typeface="Arial"/>
                          <a:cs typeface="Arial"/>
                        </a:rPr>
                        <a:t>verilmiş</a:t>
                      </a:r>
                      <a:r>
                        <a:rPr sz="1300" spc="-225" dirty="0">
                          <a:latin typeface="Arial"/>
                          <a:cs typeface="Arial"/>
                        </a:rPr>
                        <a:t> </a:t>
                      </a:r>
                      <a:r>
                        <a:rPr sz="1300" spc="-45" dirty="0">
                          <a:latin typeface="Arial"/>
                          <a:cs typeface="Arial"/>
                        </a:rPr>
                        <a:t>olmalı,</a:t>
                      </a:r>
                      <a:endParaRPr sz="130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625475">
                        <a:lnSpc>
                          <a:spcPts val="1500"/>
                        </a:lnSpc>
                      </a:pPr>
                      <a:r>
                        <a:rPr sz="1300" spc="-35" dirty="0">
                          <a:latin typeface="Arial"/>
                          <a:cs typeface="Arial"/>
                        </a:rPr>
                        <a:t>01/03/2011 </a:t>
                      </a:r>
                      <a:r>
                        <a:rPr sz="1300" spc="-25" dirty="0">
                          <a:latin typeface="Arial"/>
                          <a:cs typeface="Arial"/>
                        </a:rPr>
                        <a:t>ila </a:t>
                      </a:r>
                      <a:r>
                        <a:rPr sz="1300" spc="-35" dirty="0">
                          <a:latin typeface="Arial"/>
                          <a:cs typeface="Arial"/>
                        </a:rPr>
                        <a:t>31/12/2020 </a:t>
                      </a:r>
                      <a:r>
                        <a:rPr sz="1300" spc="-10" dirty="0">
                          <a:latin typeface="Arial"/>
                          <a:cs typeface="Arial"/>
                        </a:rPr>
                        <a:t>tarihleri </a:t>
                      </a:r>
                      <a:r>
                        <a:rPr sz="1300" spc="-75" dirty="0">
                          <a:latin typeface="Arial"/>
                          <a:cs typeface="Arial"/>
                        </a:rPr>
                        <a:t>arasında </a:t>
                      </a:r>
                      <a:r>
                        <a:rPr sz="1300" spc="-70" dirty="0">
                          <a:latin typeface="Arial"/>
                          <a:cs typeface="Arial"/>
                        </a:rPr>
                        <a:t>işe </a:t>
                      </a:r>
                      <a:r>
                        <a:rPr sz="1300" spc="-75" dirty="0">
                          <a:latin typeface="Arial"/>
                          <a:cs typeface="Arial"/>
                        </a:rPr>
                        <a:t>alınmış</a:t>
                      </a:r>
                      <a:r>
                        <a:rPr sz="1300" spc="-265" dirty="0">
                          <a:latin typeface="Arial"/>
                          <a:cs typeface="Arial"/>
                        </a:rPr>
                        <a:t> </a:t>
                      </a:r>
                      <a:r>
                        <a:rPr sz="1300" spc="-40" dirty="0">
                          <a:latin typeface="Arial"/>
                          <a:cs typeface="Arial"/>
                        </a:rPr>
                        <a:t>olmalı,</a:t>
                      </a:r>
                      <a:endParaRPr sz="130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91058">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1915">
                        <a:lnSpc>
                          <a:spcPts val="1530"/>
                        </a:lnSpc>
                      </a:pPr>
                      <a:r>
                        <a:rPr sz="1300" spc="-40" dirty="0">
                          <a:latin typeface="Arial"/>
                          <a:cs typeface="Arial"/>
                        </a:rPr>
                        <a:t>Primler </a:t>
                      </a:r>
                      <a:r>
                        <a:rPr sz="1300" spc="-80" dirty="0">
                          <a:latin typeface="Arial"/>
                          <a:cs typeface="Arial"/>
                        </a:rPr>
                        <a:t>yasal </a:t>
                      </a:r>
                      <a:r>
                        <a:rPr sz="1300" spc="-75" dirty="0">
                          <a:latin typeface="Arial"/>
                          <a:cs typeface="Arial"/>
                        </a:rPr>
                        <a:t>süresi </a:t>
                      </a:r>
                      <a:r>
                        <a:rPr sz="1300" spc="-45" dirty="0">
                          <a:latin typeface="Arial"/>
                          <a:cs typeface="Arial"/>
                        </a:rPr>
                        <a:t>içinde</a:t>
                      </a:r>
                      <a:r>
                        <a:rPr sz="1300" spc="-114" dirty="0">
                          <a:latin typeface="Arial"/>
                          <a:cs typeface="Arial"/>
                        </a:rPr>
                        <a:t> </a:t>
                      </a:r>
                      <a:r>
                        <a:rPr sz="1300" spc="-45" dirty="0">
                          <a:latin typeface="Arial"/>
                          <a:cs typeface="Arial"/>
                        </a:rPr>
                        <a:t>ödenmeli,</a:t>
                      </a:r>
                      <a:endParaRPr sz="130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625475">
                        <a:lnSpc>
                          <a:spcPts val="1530"/>
                        </a:lnSpc>
                      </a:pPr>
                      <a:r>
                        <a:rPr sz="1300" spc="-75" dirty="0">
                          <a:latin typeface="Arial"/>
                          <a:cs typeface="Arial"/>
                        </a:rPr>
                        <a:t>18 yaşından </a:t>
                      </a:r>
                      <a:r>
                        <a:rPr sz="1300" spc="-55" dirty="0">
                          <a:latin typeface="Arial"/>
                          <a:cs typeface="Arial"/>
                        </a:rPr>
                        <a:t>büyük</a:t>
                      </a:r>
                      <a:r>
                        <a:rPr sz="1300" spc="-110" dirty="0">
                          <a:latin typeface="Arial"/>
                          <a:cs typeface="Arial"/>
                        </a:rPr>
                        <a:t> </a:t>
                      </a:r>
                      <a:r>
                        <a:rPr sz="1300" spc="-40" dirty="0">
                          <a:latin typeface="Arial"/>
                          <a:cs typeface="Arial"/>
                        </a:rPr>
                        <a:t>olmalı,</a:t>
                      </a:r>
                      <a:endParaRPr sz="130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191058">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1915">
                        <a:lnSpc>
                          <a:spcPts val="1500"/>
                        </a:lnSpc>
                      </a:pPr>
                      <a:r>
                        <a:rPr sz="1300" spc="-70" dirty="0">
                          <a:latin typeface="Arial"/>
                          <a:cs typeface="Arial"/>
                        </a:rPr>
                        <a:t>Kayıt </a:t>
                      </a:r>
                      <a:r>
                        <a:rPr sz="1300" spc="-80" dirty="0">
                          <a:latin typeface="Arial"/>
                          <a:cs typeface="Arial"/>
                        </a:rPr>
                        <a:t>dışı </a:t>
                      </a:r>
                      <a:r>
                        <a:rPr sz="1300" spc="-45" dirty="0">
                          <a:latin typeface="Arial"/>
                          <a:cs typeface="Arial"/>
                        </a:rPr>
                        <a:t>sigortalı</a:t>
                      </a:r>
                      <a:r>
                        <a:rPr sz="1300" spc="-75" dirty="0">
                          <a:latin typeface="Arial"/>
                          <a:cs typeface="Arial"/>
                        </a:rPr>
                        <a:t> </a:t>
                      </a:r>
                      <a:r>
                        <a:rPr sz="1300" spc="-55" dirty="0">
                          <a:latin typeface="Arial"/>
                          <a:cs typeface="Arial"/>
                        </a:rPr>
                        <a:t>çalıştırılmamalı,</a:t>
                      </a:r>
                      <a:endParaRPr sz="130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625475">
                        <a:lnSpc>
                          <a:spcPts val="1500"/>
                        </a:lnSpc>
                      </a:pPr>
                      <a:r>
                        <a:rPr sz="1300" spc="-85" dirty="0">
                          <a:latin typeface="Arial"/>
                          <a:cs typeface="Arial"/>
                        </a:rPr>
                        <a:t>İşe </a:t>
                      </a:r>
                      <a:r>
                        <a:rPr sz="1300" spc="-65" dirty="0">
                          <a:latin typeface="Arial"/>
                          <a:cs typeface="Arial"/>
                        </a:rPr>
                        <a:t>alındığı </a:t>
                      </a:r>
                      <a:r>
                        <a:rPr sz="1300" spc="-15" dirty="0">
                          <a:latin typeface="Arial"/>
                          <a:cs typeface="Arial"/>
                        </a:rPr>
                        <a:t>tarihten </a:t>
                      </a:r>
                      <a:r>
                        <a:rPr sz="1300" spc="-60" dirty="0">
                          <a:latin typeface="Arial"/>
                          <a:cs typeface="Arial"/>
                        </a:rPr>
                        <a:t>önceki </a:t>
                      </a:r>
                      <a:r>
                        <a:rPr sz="1300" spc="-25" dirty="0">
                          <a:latin typeface="Arial"/>
                          <a:cs typeface="Arial"/>
                        </a:rPr>
                        <a:t>altı </a:t>
                      </a:r>
                      <a:r>
                        <a:rPr sz="1300" spc="-55" dirty="0">
                          <a:latin typeface="Arial"/>
                          <a:cs typeface="Arial"/>
                        </a:rPr>
                        <a:t>aylık dönemde</a:t>
                      </a:r>
                      <a:r>
                        <a:rPr sz="1300" spc="-265" dirty="0">
                          <a:latin typeface="Arial"/>
                          <a:cs typeface="Arial"/>
                        </a:rPr>
                        <a:t> </a:t>
                      </a:r>
                      <a:r>
                        <a:rPr sz="1300" spc="-80" dirty="0">
                          <a:latin typeface="Arial"/>
                          <a:cs typeface="Arial"/>
                        </a:rPr>
                        <a:t>işsiz </a:t>
                      </a:r>
                      <a:r>
                        <a:rPr sz="1300" spc="-40" dirty="0">
                          <a:latin typeface="Arial"/>
                          <a:cs typeface="Arial"/>
                        </a:rPr>
                        <a:t>olmalı,</a:t>
                      </a:r>
                      <a:endParaRPr sz="130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191058">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1915">
                        <a:lnSpc>
                          <a:spcPts val="1500"/>
                        </a:lnSpc>
                      </a:pPr>
                      <a:r>
                        <a:rPr sz="1300" spc="-70" dirty="0">
                          <a:latin typeface="Arial"/>
                          <a:cs typeface="Arial"/>
                        </a:rPr>
                        <a:t>Borcu </a:t>
                      </a:r>
                      <a:r>
                        <a:rPr sz="1300" spc="-75" dirty="0">
                          <a:latin typeface="Arial"/>
                          <a:cs typeface="Arial"/>
                        </a:rPr>
                        <a:t>varsa, </a:t>
                      </a:r>
                      <a:r>
                        <a:rPr sz="1300" spc="-45" dirty="0">
                          <a:latin typeface="Arial"/>
                          <a:cs typeface="Arial"/>
                        </a:rPr>
                        <a:t>bu </a:t>
                      </a:r>
                      <a:r>
                        <a:rPr sz="1300" spc="-40" dirty="0">
                          <a:latin typeface="Arial"/>
                          <a:cs typeface="Arial"/>
                        </a:rPr>
                        <a:t>borçlar </a:t>
                      </a:r>
                      <a:r>
                        <a:rPr sz="1300" spc="-55" dirty="0">
                          <a:latin typeface="Arial"/>
                          <a:cs typeface="Arial"/>
                        </a:rPr>
                        <a:t>yapılandırılmış </a:t>
                      </a:r>
                      <a:r>
                        <a:rPr sz="1300" spc="-85" dirty="0">
                          <a:latin typeface="Arial"/>
                          <a:cs typeface="Arial"/>
                        </a:rPr>
                        <a:t>veya </a:t>
                      </a:r>
                      <a:r>
                        <a:rPr sz="1300" spc="-30" dirty="0">
                          <a:latin typeface="Arial"/>
                          <a:cs typeface="Arial"/>
                        </a:rPr>
                        <a:t>taksitlendirilmiş</a:t>
                      </a:r>
                      <a:r>
                        <a:rPr sz="1300" spc="-200" dirty="0">
                          <a:latin typeface="Arial"/>
                          <a:cs typeface="Arial"/>
                        </a:rPr>
                        <a:t> </a:t>
                      </a:r>
                      <a:r>
                        <a:rPr sz="1300" spc="-40" dirty="0">
                          <a:latin typeface="Arial"/>
                          <a:cs typeface="Arial"/>
                        </a:rPr>
                        <a:t>olmalı,</a:t>
                      </a:r>
                      <a:endParaRPr sz="130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625475">
                        <a:lnSpc>
                          <a:spcPts val="1500"/>
                        </a:lnSpc>
                      </a:pPr>
                      <a:r>
                        <a:rPr sz="1300" spc="-55" dirty="0">
                          <a:latin typeface="Arial"/>
                          <a:cs typeface="Arial"/>
                        </a:rPr>
                        <a:t>Ortalama </a:t>
                      </a:r>
                      <a:r>
                        <a:rPr sz="1300" spc="-45" dirty="0">
                          <a:latin typeface="Arial"/>
                          <a:cs typeface="Arial"/>
                        </a:rPr>
                        <a:t>sigortalı </a:t>
                      </a:r>
                      <a:r>
                        <a:rPr sz="1300" spc="-95" dirty="0">
                          <a:latin typeface="Arial"/>
                          <a:cs typeface="Arial"/>
                        </a:rPr>
                        <a:t>sayısına </a:t>
                      </a:r>
                      <a:r>
                        <a:rPr sz="1300" spc="-50" dirty="0">
                          <a:latin typeface="Arial"/>
                          <a:cs typeface="Arial"/>
                        </a:rPr>
                        <a:t>ilave</a:t>
                      </a:r>
                      <a:r>
                        <a:rPr sz="1300" spc="-114" dirty="0">
                          <a:latin typeface="Arial"/>
                          <a:cs typeface="Arial"/>
                        </a:rPr>
                        <a:t> </a:t>
                      </a:r>
                      <a:r>
                        <a:rPr sz="1300" spc="-50" dirty="0">
                          <a:latin typeface="Arial"/>
                          <a:cs typeface="Arial"/>
                        </a:rPr>
                        <a:t>çalıştırılmalı,</a:t>
                      </a:r>
                      <a:endParaRPr sz="130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374768">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1915">
                        <a:lnSpc>
                          <a:spcPts val="1505"/>
                        </a:lnSpc>
                      </a:pPr>
                      <a:r>
                        <a:rPr sz="1300" spc="-50" dirty="0">
                          <a:latin typeface="Arial"/>
                          <a:cs typeface="Arial"/>
                        </a:rPr>
                        <a:t>Prim, </a:t>
                      </a:r>
                      <a:r>
                        <a:rPr sz="1300" spc="-25" dirty="0">
                          <a:latin typeface="Arial"/>
                          <a:cs typeface="Arial"/>
                        </a:rPr>
                        <a:t>idari </a:t>
                      </a:r>
                      <a:r>
                        <a:rPr sz="1300" spc="-60" dirty="0">
                          <a:latin typeface="Arial"/>
                          <a:cs typeface="Arial"/>
                        </a:rPr>
                        <a:t>para </a:t>
                      </a:r>
                      <a:r>
                        <a:rPr sz="1300" spc="-110" dirty="0">
                          <a:latin typeface="Arial"/>
                          <a:cs typeface="Arial"/>
                        </a:rPr>
                        <a:t>cezası </a:t>
                      </a:r>
                      <a:r>
                        <a:rPr sz="1300" spc="-70" dirty="0">
                          <a:latin typeface="Arial"/>
                          <a:cs typeface="Arial"/>
                        </a:rPr>
                        <a:t>ve </a:t>
                      </a:r>
                      <a:r>
                        <a:rPr sz="1300" spc="-45" dirty="0">
                          <a:latin typeface="Arial"/>
                          <a:cs typeface="Arial"/>
                        </a:rPr>
                        <a:t>bunlara </a:t>
                      </a:r>
                      <a:r>
                        <a:rPr sz="1300" spc="-35" dirty="0">
                          <a:latin typeface="Arial"/>
                          <a:cs typeface="Arial"/>
                        </a:rPr>
                        <a:t>ilişkin </a:t>
                      </a:r>
                      <a:r>
                        <a:rPr sz="1300" spc="-70" dirty="0">
                          <a:latin typeface="Arial"/>
                          <a:cs typeface="Arial"/>
                        </a:rPr>
                        <a:t>gecikme </a:t>
                      </a:r>
                      <a:r>
                        <a:rPr sz="1300" spc="-90" dirty="0">
                          <a:latin typeface="Arial"/>
                          <a:cs typeface="Arial"/>
                        </a:rPr>
                        <a:t>zammı </a:t>
                      </a:r>
                      <a:r>
                        <a:rPr sz="1300" spc="-70" dirty="0">
                          <a:latin typeface="Arial"/>
                          <a:cs typeface="Arial"/>
                        </a:rPr>
                        <a:t>ve </a:t>
                      </a:r>
                      <a:r>
                        <a:rPr sz="1300" spc="-110" dirty="0">
                          <a:latin typeface="Arial"/>
                          <a:cs typeface="Arial"/>
                        </a:rPr>
                        <a:t>cezası</a:t>
                      </a:r>
                      <a:r>
                        <a:rPr sz="1300" spc="-45" dirty="0">
                          <a:latin typeface="Arial"/>
                          <a:cs typeface="Arial"/>
                        </a:rPr>
                        <a:t> </a:t>
                      </a:r>
                      <a:r>
                        <a:rPr sz="1300" spc="-50" dirty="0">
                          <a:latin typeface="Arial"/>
                          <a:cs typeface="Arial"/>
                        </a:rPr>
                        <a:t>borcu</a:t>
                      </a:r>
                      <a:endParaRPr sz="1300">
                        <a:latin typeface="Arial"/>
                        <a:cs typeface="Arial"/>
                      </a:endParaRPr>
                    </a:p>
                    <a:p>
                      <a:pPr marL="81915">
                        <a:lnSpc>
                          <a:spcPct val="100000"/>
                        </a:lnSpc>
                        <a:spcBef>
                          <a:spcPts val="15"/>
                        </a:spcBef>
                      </a:pPr>
                      <a:r>
                        <a:rPr sz="1300" spc="-50" dirty="0">
                          <a:latin typeface="Arial"/>
                          <a:cs typeface="Arial"/>
                        </a:rPr>
                        <a:t>bulunmamalı,</a:t>
                      </a:r>
                      <a:endParaRPr sz="130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191058">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10">
                  <a:txBody>
                    <a:bodyPr/>
                    <a:lstStyle/>
                    <a:p>
                      <a:pPr marL="81915">
                        <a:lnSpc>
                          <a:spcPts val="1500"/>
                        </a:lnSpc>
                      </a:pPr>
                      <a:r>
                        <a:rPr sz="1300" spc="-75" dirty="0">
                          <a:latin typeface="Arial"/>
                          <a:cs typeface="Arial"/>
                        </a:rPr>
                        <a:t>Yararlanma </a:t>
                      </a:r>
                      <a:r>
                        <a:rPr sz="1300" spc="-45" dirty="0">
                          <a:latin typeface="Arial"/>
                          <a:cs typeface="Arial"/>
                        </a:rPr>
                        <a:t>süreleri erkeklere </a:t>
                      </a:r>
                      <a:r>
                        <a:rPr sz="1300" spc="-70" dirty="0">
                          <a:latin typeface="Arial"/>
                          <a:cs typeface="Arial"/>
                        </a:rPr>
                        <a:t>ve </a:t>
                      </a:r>
                      <a:r>
                        <a:rPr sz="1300" spc="-55" dirty="0">
                          <a:latin typeface="Arial"/>
                          <a:cs typeface="Arial"/>
                        </a:rPr>
                        <a:t>kadınlara, </a:t>
                      </a:r>
                      <a:r>
                        <a:rPr sz="1300" spc="-70" dirty="0">
                          <a:latin typeface="Arial"/>
                          <a:cs typeface="Arial"/>
                        </a:rPr>
                        <a:t>sahip </a:t>
                      </a:r>
                      <a:r>
                        <a:rPr sz="1300" spc="-50" dirty="0">
                          <a:latin typeface="Arial"/>
                          <a:cs typeface="Arial"/>
                        </a:rPr>
                        <a:t>olunan belgelere </a:t>
                      </a:r>
                      <a:r>
                        <a:rPr sz="1300" spc="-70" dirty="0">
                          <a:latin typeface="Arial"/>
                          <a:cs typeface="Arial"/>
                        </a:rPr>
                        <a:t>ve </a:t>
                      </a:r>
                      <a:r>
                        <a:rPr sz="1300" spc="-105" dirty="0">
                          <a:latin typeface="Arial"/>
                          <a:cs typeface="Arial"/>
                        </a:rPr>
                        <a:t>yaşa </a:t>
                      </a:r>
                      <a:r>
                        <a:rPr sz="1300" spc="-55" dirty="0">
                          <a:latin typeface="Arial"/>
                          <a:cs typeface="Arial"/>
                        </a:rPr>
                        <a:t>göre</a:t>
                      </a:r>
                      <a:r>
                        <a:rPr sz="1300" spc="-260" dirty="0">
                          <a:latin typeface="Arial"/>
                          <a:cs typeface="Arial"/>
                        </a:rPr>
                        <a:t> </a:t>
                      </a:r>
                      <a:r>
                        <a:rPr sz="1300" spc="-50" dirty="0">
                          <a:latin typeface="Arial"/>
                          <a:cs typeface="Arial"/>
                        </a:rPr>
                        <a:t>değişmektedir.</a:t>
                      </a:r>
                      <a:endParaRPr sz="13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183710">
                <a:tc gridSpan="11">
                  <a:txBody>
                    <a:bodyPr/>
                    <a:lstStyle/>
                    <a:p>
                      <a:pPr marL="85725">
                        <a:lnSpc>
                          <a:spcPts val="1500"/>
                        </a:lnSpc>
                      </a:pPr>
                      <a:r>
                        <a:rPr sz="1300" b="1" spc="-85" dirty="0">
                          <a:latin typeface="Trebuchet MS"/>
                          <a:cs typeface="Trebuchet MS"/>
                        </a:rPr>
                        <a:t>NOTLAR</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BCD5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183710">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10">
                  <a:txBody>
                    <a:bodyPr/>
                    <a:lstStyle/>
                    <a:p>
                      <a:pPr marL="81915">
                        <a:lnSpc>
                          <a:spcPts val="1500"/>
                        </a:lnSpc>
                      </a:pPr>
                      <a:r>
                        <a:rPr sz="1300" spc="-75" dirty="0">
                          <a:latin typeface="Arial"/>
                          <a:cs typeface="Arial"/>
                        </a:rPr>
                        <a:t>5335</a:t>
                      </a:r>
                      <a:r>
                        <a:rPr sz="1300" spc="-90" dirty="0">
                          <a:latin typeface="Arial"/>
                          <a:cs typeface="Arial"/>
                        </a:rPr>
                        <a:t> </a:t>
                      </a:r>
                      <a:r>
                        <a:rPr sz="1300" spc="-70" dirty="0">
                          <a:latin typeface="Arial"/>
                          <a:cs typeface="Arial"/>
                        </a:rPr>
                        <a:t>sayılı </a:t>
                      </a:r>
                      <a:r>
                        <a:rPr sz="1300" spc="-75" dirty="0">
                          <a:latin typeface="Arial"/>
                          <a:cs typeface="Arial"/>
                        </a:rPr>
                        <a:t>Kanunun</a:t>
                      </a:r>
                      <a:r>
                        <a:rPr sz="1300" spc="-85" dirty="0">
                          <a:latin typeface="Arial"/>
                          <a:cs typeface="Arial"/>
                        </a:rPr>
                        <a:t> </a:t>
                      </a:r>
                      <a:r>
                        <a:rPr sz="1300" spc="-75" dirty="0">
                          <a:latin typeface="Arial"/>
                          <a:cs typeface="Arial"/>
                        </a:rPr>
                        <a:t>30</a:t>
                      </a:r>
                      <a:r>
                        <a:rPr sz="1300" spc="-90" dirty="0">
                          <a:latin typeface="Arial"/>
                          <a:cs typeface="Arial"/>
                        </a:rPr>
                        <a:t> </a:t>
                      </a:r>
                      <a:r>
                        <a:rPr sz="1300" spc="-60" dirty="0">
                          <a:latin typeface="Arial"/>
                          <a:cs typeface="Arial"/>
                        </a:rPr>
                        <a:t>uncu</a:t>
                      </a:r>
                      <a:r>
                        <a:rPr sz="1300" spc="-85" dirty="0">
                          <a:latin typeface="Arial"/>
                          <a:cs typeface="Arial"/>
                        </a:rPr>
                        <a:t> </a:t>
                      </a:r>
                      <a:r>
                        <a:rPr sz="1300" spc="-55" dirty="0">
                          <a:latin typeface="Arial"/>
                          <a:cs typeface="Arial"/>
                        </a:rPr>
                        <a:t>maddesinin</a:t>
                      </a:r>
                      <a:r>
                        <a:rPr sz="1300" spc="-80" dirty="0">
                          <a:latin typeface="Arial"/>
                          <a:cs typeface="Arial"/>
                        </a:rPr>
                        <a:t> </a:t>
                      </a:r>
                      <a:r>
                        <a:rPr sz="1300" spc="-30" dirty="0">
                          <a:latin typeface="Arial"/>
                          <a:cs typeface="Arial"/>
                        </a:rPr>
                        <a:t>ikinci</a:t>
                      </a:r>
                      <a:r>
                        <a:rPr sz="1300" spc="-70" dirty="0">
                          <a:latin typeface="Arial"/>
                          <a:cs typeface="Arial"/>
                        </a:rPr>
                        <a:t> </a:t>
                      </a:r>
                      <a:r>
                        <a:rPr sz="1300" spc="-60" dirty="0">
                          <a:latin typeface="Arial"/>
                          <a:cs typeface="Arial"/>
                        </a:rPr>
                        <a:t>fıkrası</a:t>
                      </a:r>
                      <a:r>
                        <a:rPr sz="1300" spc="-70" dirty="0">
                          <a:latin typeface="Arial"/>
                          <a:cs typeface="Arial"/>
                        </a:rPr>
                        <a:t> </a:t>
                      </a:r>
                      <a:r>
                        <a:rPr sz="1300" spc="-85" dirty="0">
                          <a:latin typeface="Arial"/>
                          <a:cs typeface="Arial"/>
                        </a:rPr>
                        <a:t>kapsamına</a:t>
                      </a:r>
                      <a:r>
                        <a:rPr sz="1300" spc="-80" dirty="0">
                          <a:latin typeface="Arial"/>
                          <a:cs typeface="Arial"/>
                        </a:rPr>
                        <a:t> </a:t>
                      </a:r>
                      <a:r>
                        <a:rPr sz="1300" spc="-45" dirty="0">
                          <a:latin typeface="Arial"/>
                          <a:cs typeface="Arial"/>
                        </a:rPr>
                        <a:t>giren</a:t>
                      </a:r>
                      <a:r>
                        <a:rPr sz="1300" spc="-85" dirty="0">
                          <a:latin typeface="Arial"/>
                          <a:cs typeface="Arial"/>
                        </a:rPr>
                        <a:t> </a:t>
                      </a:r>
                      <a:r>
                        <a:rPr sz="1300" spc="-40" dirty="0">
                          <a:latin typeface="Arial"/>
                          <a:cs typeface="Arial"/>
                        </a:rPr>
                        <a:t>kurum</a:t>
                      </a:r>
                      <a:r>
                        <a:rPr sz="1300" spc="-70" dirty="0">
                          <a:latin typeface="Arial"/>
                          <a:cs typeface="Arial"/>
                        </a:rPr>
                        <a:t> ve</a:t>
                      </a:r>
                      <a:r>
                        <a:rPr sz="1300" spc="-80" dirty="0">
                          <a:latin typeface="Arial"/>
                          <a:cs typeface="Arial"/>
                        </a:rPr>
                        <a:t> </a:t>
                      </a:r>
                      <a:r>
                        <a:rPr sz="1300" spc="-40" dirty="0">
                          <a:latin typeface="Arial"/>
                          <a:cs typeface="Arial"/>
                        </a:rPr>
                        <a:t>kuruluşlar</a:t>
                      </a:r>
                      <a:r>
                        <a:rPr sz="1300" spc="-85" dirty="0">
                          <a:latin typeface="Arial"/>
                          <a:cs typeface="Arial"/>
                        </a:rPr>
                        <a:t> </a:t>
                      </a:r>
                      <a:r>
                        <a:rPr sz="1300" spc="-40" dirty="0">
                          <a:latin typeface="Arial"/>
                          <a:cs typeface="Arial"/>
                        </a:rPr>
                        <a:t>teşvikten </a:t>
                      </a:r>
                      <a:r>
                        <a:rPr sz="1300" spc="-65" dirty="0">
                          <a:latin typeface="Arial"/>
                          <a:cs typeface="Arial"/>
                        </a:rPr>
                        <a:t>yararlanamaz.</a:t>
                      </a:r>
                      <a:endParaRPr sz="13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374768">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10">
                  <a:txBody>
                    <a:bodyPr/>
                    <a:lstStyle/>
                    <a:p>
                      <a:pPr marL="81915">
                        <a:lnSpc>
                          <a:spcPts val="1505"/>
                        </a:lnSpc>
                      </a:pPr>
                      <a:r>
                        <a:rPr sz="1300" spc="-70" dirty="0">
                          <a:latin typeface="Arial"/>
                          <a:cs typeface="Arial"/>
                        </a:rPr>
                        <a:t>2886,</a:t>
                      </a:r>
                      <a:r>
                        <a:rPr sz="1300" spc="-10" dirty="0">
                          <a:latin typeface="Arial"/>
                          <a:cs typeface="Arial"/>
                        </a:rPr>
                        <a:t> </a:t>
                      </a:r>
                      <a:r>
                        <a:rPr sz="1300" spc="-70" dirty="0">
                          <a:latin typeface="Arial"/>
                          <a:cs typeface="Arial"/>
                        </a:rPr>
                        <a:t>4734</a:t>
                      </a:r>
                      <a:r>
                        <a:rPr sz="1300" spc="-30" dirty="0">
                          <a:latin typeface="Arial"/>
                          <a:cs typeface="Arial"/>
                        </a:rPr>
                        <a:t> </a:t>
                      </a:r>
                      <a:r>
                        <a:rPr sz="1300" spc="-70" dirty="0">
                          <a:latin typeface="Arial"/>
                          <a:cs typeface="Arial"/>
                        </a:rPr>
                        <a:t>sayılı</a:t>
                      </a:r>
                      <a:r>
                        <a:rPr sz="1300" spc="-5" dirty="0">
                          <a:latin typeface="Arial"/>
                          <a:cs typeface="Arial"/>
                        </a:rPr>
                        <a:t> </a:t>
                      </a:r>
                      <a:r>
                        <a:rPr sz="1300" spc="-65" dirty="0">
                          <a:latin typeface="Arial"/>
                          <a:cs typeface="Arial"/>
                        </a:rPr>
                        <a:t>Kanunlar</a:t>
                      </a:r>
                      <a:r>
                        <a:rPr sz="1300" spc="-25" dirty="0">
                          <a:latin typeface="Arial"/>
                          <a:cs typeface="Arial"/>
                        </a:rPr>
                        <a:t> ile</a:t>
                      </a:r>
                      <a:r>
                        <a:rPr sz="1300" spc="-15" dirty="0">
                          <a:latin typeface="Arial"/>
                          <a:cs typeface="Arial"/>
                        </a:rPr>
                        <a:t> </a:t>
                      </a:r>
                      <a:r>
                        <a:rPr sz="1300" spc="-75" dirty="0">
                          <a:latin typeface="Arial"/>
                          <a:cs typeface="Arial"/>
                        </a:rPr>
                        <a:t>4734</a:t>
                      </a:r>
                      <a:r>
                        <a:rPr sz="1300" spc="-30" dirty="0">
                          <a:latin typeface="Arial"/>
                          <a:cs typeface="Arial"/>
                        </a:rPr>
                        <a:t> </a:t>
                      </a:r>
                      <a:r>
                        <a:rPr sz="1300" spc="-70" dirty="0">
                          <a:latin typeface="Arial"/>
                          <a:cs typeface="Arial"/>
                        </a:rPr>
                        <a:t>sayılı</a:t>
                      </a:r>
                      <a:r>
                        <a:rPr sz="1300" spc="-5" dirty="0">
                          <a:latin typeface="Arial"/>
                          <a:cs typeface="Arial"/>
                        </a:rPr>
                        <a:t> </a:t>
                      </a:r>
                      <a:r>
                        <a:rPr sz="1300" spc="-75" dirty="0">
                          <a:latin typeface="Arial"/>
                          <a:cs typeface="Arial"/>
                        </a:rPr>
                        <a:t>Kanunun</a:t>
                      </a:r>
                      <a:r>
                        <a:rPr sz="1300" spc="-25" dirty="0">
                          <a:latin typeface="Arial"/>
                          <a:cs typeface="Arial"/>
                        </a:rPr>
                        <a:t> </a:t>
                      </a:r>
                      <a:r>
                        <a:rPr sz="1300" spc="-55" dirty="0">
                          <a:latin typeface="Arial"/>
                          <a:cs typeface="Arial"/>
                        </a:rPr>
                        <a:t>3.</a:t>
                      </a:r>
                      <a:r>
                        <a:rPr sz="1300" spc="-35" dirty="0">
                          <a:latin typeface="Arial"/>
                          <a:cs typeface="Arial"/>
                        </a:rPr>
                        <a:t> </a:t>
                      </a:r>
                      <a:r>
                        <a:rPr sz="1300" spc="-65" dirty="0">
                          <a:latin typeface="Arial"/>
                          <a:cs typeface="Arial"/>
                        </a:rPr>
                        <a:t>maddesi</a:t>
                      </a:r>
                      <a:r>
                        <a:rPr sz="1300" spc="-10" dirty="0">
                          <a:latin typeface="Arial"/>
                          <a:cs typeface="Arial"/>
                        </a:rPr>
                        <a:t> </a:t>
                      </a:r>
                      <a:r>
                        <a:rPr sz="1300" spc="-80" dirty="0">
                          <a:latin typeface="Arial"/>
                          <a:cs typeface="Arial"/>
                        </a:rPr>
                        <a:t>kapsamında</a:t>
                      </a:r>
                      <a:r>
                        <a:rPr sz="1300" spc="-20" dirty="0">
                          <a:latin typeface="Arial"/>
                          <a:cs typeface="Arial"/>
                        </a:rPr>
                        <a:t> </a:t>
                      </a:r>
                      <a:r>
                        <a:rPr sz="1300" spc="-55" dirty="0">
                          <a:latin typeface="Arial"/>
                          <a:cs typeface="Arial"/>
                        </a:rPr>
                        <a:t>alım</a:t>
                      </a:r>
                      <a:r>
                        <a:rPr sz="1300" spc="-15" dirty="0">
                          <a:latin typeface="Arial"/>
                          <a:cs typeface="Arial"/>
                        </a:rPr>
                        <a:t> </a:t>
                      </a:r>
                      <a:r>
                        <a:rPr sz="1300" spc="-70" dirty="0">
                          <a:latin typeface="Arial"/>
                          <a:cs typeface="Arial"/>
                        </a:rPr>
                        <a:t>ve</a:t>
                      </a:r>
                      <a:r>
                        <a:rPr sz="1300" spc="-20" dirty="0">
                          <a:latin typeface="Arial"/>
                          <a:cs typeface="Arial"/>
                        </a:rPr>
                        <a:t> </a:t>
                      </a:r>
                      <a:r>
                        <a:rPr sz="1300" spc="-70" dirty="0">
                          <a:latin typeface="Arial"/>
                          <a:cs typeface="Arial"/>
                        </a:rPr>
                        <a:t>yapım</a:t>
                      </a:r>
                      <a:r>
                        <a:rPr sz="1300" spc="-10" dirty="0">
                          <a:latin typeface="Arial"/>
                          <a:cs typeface="Arial"/>
                        </a:rPr>
                        <a:t> </a:t>
                      </a:r>
                      <a:r>
                        <a:rPr sz="1300" spc="-50" dirty="0">
                          <a:latin typeface="Arial"/>
                          <a:cs typeface="Arial"/>
                        </a:rPr>
                        <a:t>işi</a:t>
                      </a:r>
                      <a:r>
                        <a:rPr sz="1300" spc="-10" dirty="0">
                          <a:latin typeface="Arial"/>
                          <a:cs typeface="Arial"/>
                        </a:rPr>
                        <a:t> </a:t>
                      </a:r>
                      <a:r>
                        <a:rPr sz="1300" spc="-45" dirty="0">
                          <a:latin typeface="Arial"/>
                          <a:cs typeface="Arial"/>
                        </a:rPr>
                        <a:t>üstlenen</a:t>
                      </a:r>
                      <a:r>
                        <a:rPr sz="1300" spc="-20" dirty="0">
                          <a:latin typeface="Arial"/>
                          <a:cs typeface="Arial"/>
                        </a:rPr>
                        <a:t> </a:t>
                      </a:r>
                      <a:r>
                        <a:rPr sz="1300" spc="-50" dirty="0">
                          <a:latin typeface="Arial"/>
                          <a:cs typeface="Arial"/>
                        </a:rPr>
                        <a:t>işverenler</a:t>
                      </a:r>
                      <a:r>
                        <a:rPr sz="1300" spc="-20" dirty="0">
                          <a:latin typeface="Arial"/>
                          <a:cs typeface="Arial"/>
                        </a:rPr>
                        <a:t> </a:t>
                      </a:r>
                      <a:r>
                        <a:rPr sz="1300" spc="-15" dirty="0">
                          <a:latin typeface="Arial"/>
                          <a:cs typeface="Arial"/>
                        </a:rPr>
                        <a:t>ile </a:t>
                      </a:r>
                      <a:r>
                        <a:rPr sz="1300" spc="-60" dirty="0">
                          <a:latin typeface="Arial"/>
                          <a:cs typeface="Arial"/>
                        </a:rPr>
                        <a:t>uluslararası</a:t>
                      </a:r>
                      <a:r>
                        <a:rPr sz="1300" spc="-10" dirty="0">
                          <a:latin typeface="Arial"/>
                          <a:cs typeface="Arial"/>
                        </a:rPr>
                        <a:t> </a:t>
                      </a:r>
                      <a:r>
                        <a:rPr sz="1300" spc="-70" dirty="0">
                          <a:latin typeface="Arial"/>
                          <a:cs typeface="Arial"/>
                        </a:rPr>
                        <a:t>anlaşmalara</a:t>
                      </a:r>
                      <a:r>
                        <a:rPr sz="1300" spc="-20" dirty="0">
                          <a:latin typeface="Arial"/>
                          <a:cs typeface="Arial"/>
                        </a:rPr>
                        <a:t> </a:t>
                      </a:r>
                      <a:r>
                        <a:rPr sz="1300" spc="-45" dirty="0">
                          <a:latin typeface="Arial"/>
                          <a:cs typeface="Arial"/>
                        </a:rPr>
                        <a:t>istinaden</a:t>
                      </a:r>
                      <a:r>
                        <a:rPr sz="1300" spc="-20" dirty="0">
                          <a:latin typeface="Arial"/>
                          <a:cs typeface="Arial"/>
                        </a:rPr>
                        <a:t> </a:t>
                      </a:r>
                      <a:r>
                        <a:rPr sz="1300" spc="-55" dirty="0">
                          <a:latin typeface="Arial"/>
                          <a:cs typeface="Arial"/>
                        </a:rPr>
                        <a:t>alım</a:t>
                      </a:r>
                      <a:r>
                        <a:rPr sz="1300" spc="15" dirty="0">
                          <a:latin typeface="Arial"/>
                          <a:cs typeface="Arial"/>
                        </a:rPr>
                        <a:t> </a:t>
                      </a:r>
                      <a:r>
                        <a:rPr sz="1300" spc="-70" dirty="0">
                          <a:latin typeface="Arial"/>
                          <a:cs typeface="Arial"/>
                        </a:rPr>
                        <a:t>ve</a:t>
                      </a:r>
                      <a:r>
                        <a:rPr sz="1300" spc="-15" dirty="0">
                          <a:latin typeface="Arial"/>
                          <a:cs typeface="Arial"/>
                        </a:rPr>
                        <a:t> </a:t>
                      </a:r>
                      <a:r>
                        <a:rPr sz="1300" spc="-70" dirty="0">
                          <a:latin typeface="Arial"/>
                          <a:cs typeface="Arial"/>
                        </a:rPr>
                        <a:t>yapım</a:t>
                      </a:r>
                      <a:r>
                        <a:rPr sz="1300" spc="-10" dirty="0">
                          <a:latin typeface="Arial"/>
                          <a:cs typeface="Arial"/>
                        </a:rPr>
                        <a:t> </a:t>
                      </a:r>
                      <a:r>
                        <a:rPr sz="1300" spc="-45" dirty="0">
                          <a:latin typeface="Arial"/>
                          <a:cs typeface="Arial"/>
                        </a:rPr>
                        <a:t>işi</a:t>
                      </a:r>
                      <a:endParaRPr sz="1300">
                        <a:latin typeface="Arial"/>
                        <a:cs typeface="Arial"/>
                      </a:endParaRPr>
                    </a:p>
                    <a:p>
                      <a:pPr marL="81915">
                        <a:lnSpc>
                          <a:spcPct val="100000"/>
                        </a:lnSpc>
                        <a:spcBef>
                          <a:spcPts val="15"/>
                        </a:spcBef>
                      </a:pPr>
                      <a:r>
                        <a:rPr sz="1300" spc="-45" dirty="0">
                          <a:latin typeface="Arial"/>
                          <a:cs typeface="Arial"/>
                        </a:rPr>
                        <a:t>üstlenen</a:t>
                      </a:r>
                      <a:r>
                        <a:rPr sz="1300" spc="-85" dirty="0">
                          <a:latin typeface="Arial"/>
                          <a:cs typeface="Arial"/>
                        </a:rPr>
                        <a:t> </a:t>
                      </a:r>
                      <a:r>
                        <a:rPr sz="1300" spc="-45" dirty="0">
                          <a:latin typeface="Arial"/>
                          <a:cs typeface="Arial"/>
                        </a:rPr>
                        <a:t>işverenler,</a:t>
                      </a:r>
                      <a:r>
                        <a:rPr sz="1300" spc="-95" dirty="0">
                          <a:latin typeface="Arial"/>
                          <a:cs typeface="Arial"/>
                        </a:rPr>
                        <a:t> </a:t>
                      </a:r>
                      <a:r>
                        <a:rPr sz="1300" spc="-40" dirty="0">
                          <a:latin typeface="Arial"/>
                          <a:cs typeface="Arial"/>
                        </a:rPr>
                        <a:t>ihale</a:t>
                      </a:r>
                      <a:r>
                        <a:rPr sz="1300" spc="-80" dirty="0">
                          <a:latin typeface="Arial"/>
                          <a:cs typeface="Arial"/>
                        </a:rPr>
                        <a:t> </a:t>
                      </a:r>
                      <a:r>
                        <a:rPr sz="1300" spc="-65" dirty="0">
                          <a:latin typeface="Arial"/>
                          <a:cs typeface="Arial"/>
                        </a:rPr>
                        <a:t>konusu</a:t>
                      </a:r>
                      <a:r>
                        <a:rPr sz="1300" spc="-85" dirty="0">
                          <a:latin typeface="Arial"/>
                          <a:cs typeface="Arial"/>
                        </a:rPr>
                        <a:t> </a:t>
                      </a:r>
                      <a:r>
                        <a:rPr sz="1300" spc="-65" dirty="0">
                          <a:latin typeface="Arial"/>
                          <a:cs typeface="Arial"/>
                        </a:rPr>
                        <a:t>iş</a:t>
                      </a:r>
                      <a:r>
                        <a:rPr sz="1300" spc="-80" dirty="0">
                          <a:latin typeface="Arial"/>
                          <a:cs typeface="Arial"/>
                        </a:rPr>
                        <a:t> </a:t>
                      </a:r>
                      <a:r>
                        <a:rPr sz="1300" spc="-50" dirty="0">
                          <a:latin typeface="Arial"/>
                          <a:cs typeface="Arial"/>
                        </a:rPr>
                        <a:t>döneminde</a:t>
                      </a:r>
                      <a:r>
                        <a:rPr sz="1300" spc="-80" dirty="0">
                          <a:latin typeface="Arial"/>
                          <a:cs typeface="Arial"/>
                        </a:rPr>
                        <a:t> </a:t>
                      </a:r>
                      <a:r>
                        <a:rPr sz="1300" spc="-45" dirty="0">
                          <a:latin typeface="Arial"/>
                          <a:cs typeface="Arial"/>
                        </a:rPr>
                        <a:t>bu</a:t>
                      </a:r>
                      <a:r>
                        <a:rPr sz="1300" spc="-85" dirty="0">
                          <a:latin typeface="Arial"/>
                          <a:cs typeface="Arial"/>
                        </a:rPr>
                        <a:t> </a:t>
                      </a:r>
                      <a:r>
                        <a:rPr sz="1300" spc="-40" dirty="0">
                          <a:latin typeface="Arial"/>
                          <a:cs typeface="Arial"/>
                        </a:rPr>
                        <a:t>teşvikten</a:t>
                      </a:r>
                      <a:r>
                        <a:rPr sz="1300" spc="-80" dirty="0">
                          <a:latin typeface="Arial"/>
                          <a:cs typeface="Arial"/>
                        </a:rPr>
                        <a:t> </a:t>
                      </a:r>
                      <a:r>
                        <a:rPr sz="1300" spc="-65" dirty="0">
                          <a:latin typeface="Arial"/>
                          <a:cs typeface="Arial"/>
                        </a:rPr>
                        <a:t>yararlanamaz.</a:t>
                      </a:r>
                      <a:endParaRPr sz="13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352723">
                <a:tc gridSpan="11">
                  <a:txBody>
                    <a:bodyPr/>
                    <a:lstStyle/>
                    <a:p>
                      <a:pPr marL="9525" algn="ctr">
                        <a:lnSpc>
                          <a:spcPts val="1360"/>
                        </a:lnSpc>
                      </a:pPr>
                      <a:r>
                        <a:rPr sz="1150" b="1" spc="-35" dirty="0">
                          <a:latin typeface="Trebuchet MS"/>
                          <a:cs typeface="Trebuchet MS"/>
                        </a:rPr>
                        <a:t>RAKAMLARLA </a:t>
                      </a:r>
                      <a:r>
                        <a:rPr sz="1150" b="1" spc="-55" dirty="0">
                          <a:latin typeface="Trebuchet MS"/>
                          <a:cs typeface="Trebuchet MS"/>
                        </a:rPr>
                        <a:t>TEŞVİK</a:t>
                      </a:r>
                      <a:r>
                        <a:rPr sz="1150" b="1" spc="-175" dirty="0">
                          <a:latin typeface="Trebuchet MS"/>
                          <a:cs typeface="Trebuchet MS"/>
                        </a:rPr>
                        <a:t> </a:t>
                      </a:r>
                      <a:r>
                        <a:rPr sz="1150" b="1" spc="-55" dirty="0">
                          <a:latin typeface="Trebuchet MS"/>
                          <a:cs typeface="Trebuchet MS"/>
                        </a:rPr>
                        <a:t>ÖRNEKLERİ</a:t>
                      </a:r>
                      <a:endParaRPr sz="1150">
                        <a:latin typeface="Trebuchet MS"/>
                        <a:cs typeface="Trebuchet MS"/>
                      </a:endParaRPr>
                    </a:p>
                    <a:p>
                      <a:pPr marL="9525" algn="ctr">
                        <a:lnSpc>
                          <a:spcPct val="100000"/>
                        </a:lnSpc>
                        <a:spcBef>
                          <a:spcPts val="55"/>
                        </a:spcBef>
                      </a:pPr>
                      <a:r>
                        <a:rPr sz="1150" b="1" spc="-80" dirty="0">
                          <a:latin typeface="Trebuchet MS"/>
                          <a:cs typeface="Trebuchet MS"/>
                        </a:rPr>
                        <a:t>(2017 </a:t>
                      </a:r>
                      <a:r>
                        <a:rPr sz="1150" b="1" spc="-50" dirty="0">
                          <a:latin typeface="Trebuchet MS"/>
                          <a:cs typeface="Trebuchet MS"/>
                        </a:rPr>
                        <a:t>Rakamlarına</a:t>
                      </a:r>
                      <a:r>
                        <a:rPr sz="1150" b="1" spc="-90" dirty="0">
                          <a:latin typeface="Trebuchet MS"/>
                          <a:cs typeface="Trebuchet MS"/>
                        </a:rPr>
                        <a:t> </a:t>
                      </a:r>
                      <a:r>
                        <a:rPr sz="1150" b="1" spc="-50" dirty="0">
                          <a:latin typeface="Trebuchet MS"/>
                          <a:cs typeface="Trebuchet MS"/>
                        </a:rPr>
                        <a:t>Göre)</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ACB8C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171462">
                <a:tc gridSpan="4">
                  <a:txBody>
                    <a:bodyPr/>
                    <a:lstStyle/>
                    <a:p>
                      <a:pPr marL="9525" algn="ctr">
                        <a:lnSpc>
                          <a:spcPts val="1355"/>
                        </a:lnSpc>
                      </a:pPr>
                      <a:r>
                        <a:rPr sz="1150" b="1" spc="-60" dirty="0">
                          <a:latin typeface="Trebuchet MS"/>
                          <a:cs typeface="Trebuchet MS"/>
                        </a:rPr>
                        <a:t>SPEK </a:t>
                      </a:r>
                      <a:r>
                        <a:rPr sz="1150" b="1" spc="-95" dirty="0">
                          <a:latin typeface="Trebuchet MS"/>
                          <a:cs typeface="Trebuchet MS"/>
                        </a:rPr>
                        <a:t>ALT</a:t>
                      </a:r>
                      <a:r>
                        <a:rPr sz="1150" b="1" spc="-100" dirty="0">
                          <a:latin typeface="Trebuchet MS"/>
                          <a:cs typeface="Trebuchet MS"/>
                        </a:rPr>
                        <a:t> </a:t>
                      </a:r>
                      <a:r>
                        <a:rPr sz="1150" b="1" spc="-15" dirty="0">
                          <a:latin typeface="Trebuchet MS"/>
                          <a:cs typeface="Trebuchet MS"/>
                        </a:rPr>
                        <a:t>SINIRINDAN</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7">
                  <a:txBody>
                    <a:bodyPr/>
                    <a:lstStyle/>
                    <a:p>
                      <a:pPr marL="8255" algn="ctr">
                        <a:lnSpc>
                          <a:spcPts val="1355"/>
                        </a:lnSpc>
                      </a:pPr>
                      <a:r>
                        <a:rPr sz="1150" b="1" spc="-60" dirty="0">
                          <a:latin typeface="Trebuchet MS"/>
                          <a:cs typeface="Trebuchet MS"/>
                        </a:rPr>
                        <a:t>SPEK ÜST</a:t>
                      </a:r>
                      <a:r>
                        <a:rPr sz="1150" b="1" spc="-100" dirty="0">
                          <a:latin typeface="Trebuchet MS"/>
                          <a:cs typeface="Trebuchet MS"/>
                        </a:rPr>
                        <a:t> </a:t>
                      </a:r>
                      <a:r>
                        <a:rPr sz="1150" b="1" spc="-15" dirty="0">
                          <a:latin typeface="Trebuchet MS"/>
                          <a:cs typeface="Trebuchet MS"/>
                        </a:rPr>
                        <a:t>SINIRINDAN</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955536">
                <a:tc gridSpan="2">
                  <a:txBody>
                    <a:bodyPr/>
                    <a:lstStyle/>
                    <a:p>
                      <a:pPr marL="462280">
                        <a:lnSpc>
                          <a:spcPts val="1500"/>
                        </a:lnSpc>
                      </a:pPr>
                      <a:r>
                        <a:rPr sz="1300" b="1" spc="-75" dirty="0">
                          <a:latin typeface="Trebuchet MS"/>
                          <a:cs typeface="Trebuchet MS"/>
                        </a:rPr>
                        <a:t>TEŞVİKSİZ</a:t>
                      </a:r>
                      <a:endParaRPr sz="1300">
                        <a:latin typeface="Trebuchet MS"/>
                        <a:cs typeface="Trebuchet MS"/>
                      </a:endParaRPr>
                    </a:p>
                    <a:p>
                      <a:pPr marL="179070" marR="165735" algn="ctr">
                        <a:lnSpc>
                          <a:spcPct val="101099"/>
                        </a:lnSpc>
                      </a:pPr>
                      <a:r>
                        <a:rPr sz="1300" b="1" spc="-85" dirty="0">
                          <a:latin typeface="Trebuchet MS"/>
                          <a:cs typeface="Trebuchet MS"/>
                        </a:rPr>
                        <a:t>ÖDENECEK</a:t>
                      </a:r>
                      <a:r>
                        <a:rPr sz="1300" b="1" spc="-160" dirty="0">
                          <a:latin typeface="Trebuchet MS"/>
                          <a:cs typeface="Trebuchet MS"/>
                        </a:rPr>
                        <a:t> </a:t>
                      </a:r>
                      <a:r>
                        <a:rPr sz="1300" b="1" spc="-90" dirty="0">
                          <a:latin typeface="Trebuchet MS"/>
                          <a:cs typeface="Trebuchet MS"/>
                        </a:rPr>
                        <a:t>TUTAR  </a:t>
                      </a:r>
                      <a:r>
                        <a:rPr sz="1300" b="1" spc="-85" dirty="0">
                          <a:latin typeface="Trebuchet MS"/>
                          <a:cs typeface="Trebuchet MS"/>
                        </a:rPr>
                        <a:t>(%34,5)</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a:txBody>
                    <a:bodyPr/>
                    <a:lstStyle/>
                    <a:p>
                      <a:pPr marL="4445" algn="ctr">
                        <a:lnSpc>
                          <a:spcPts val="1500"/>
                        </a:lnSpc>
                      </a:pPr>
                      <a:r>
                        <a:rPr sz="1300" b="1" spc="-85" dirty="0">
                          <a:latin typeface="Trebuchet MS"/>
                          <a:cs typeface="Trebuchet MS"/>
                        </a:rPr>
                        <a:t>TEŞVİK</a:t>
                      </a:r>
                      <a:endParaRPr sz="1300">
                        <a:latin typeface="Trebuchet MS"/>
                        <a:cs typeface="Trebuchet MS"/>
                      </a:endParaRPr>
                    </a:p>
                    <a:p>
                      <a:pPr marL="645160" marR="631825" indent="2540" algn="ctr">
                        <a:lnSpc>
                          <a:spcPct val="101099"/>
                        </a:lnSpc>
                      </a:pPr>
                      <a:r>
                        <a:rPr sz="1300" b="1" spc="5" dirty="0">
                          <a:latin typeface="Trebuchet MS"/>
                          <a:cs typeface="Trebuchet MS"/>
                        </a:rPr>
                        <a:t>T</a:t>
                      </a:r>
                      <a:r>
                        <a:rPr sz="1300" b="1" dirty="0">
                          <a:latin typeface="Trebuchet MS"/>
                          <a:cs typeface="Trebuchet MS"/>
                        </a:rPr>
                        <a:t>UTA</a:t>
                      </a:r>
                      <a:r>
                        <a:rPr sz="1300" b="1" spc="5" dirty="0">
                          <a:latin typeface="Trebuchet MS"/>
                          <a:cs typeface="Trebuchet MS"/>
                        </a:rPr>
                        <a:t>R</a:t>
                      </a:r>
                      <a:r>
                        <a:rPr sz="1300" b="1" dirty="0">
                          <a:latin typeface="Trebuchet MS"/>
                          <a:cs typeface="Trebuchet MS"/>
                        </a:rPr>
                        <a:t>I  </a:t>
                      </a:r>
                      <a:r>
                        <a:rPr sz="1300" b="1" spc="-10" dirty="0">
                          <a:latin typeface="Trebuchet MS"/>
                          <a:cs typeface="Trebuchet MS"/>
                        </a:rPr>
                        <a:t>(</a:t>
                      </a:r>
                      <a:r>
                        <a:rPr sz="1300" b="1" spc="10" dirty="0">
                          <a:latin typeface="Trebuchet MS"/>
                          <a:cs typeface="Trebuchet MS"/>
                        </a:rPr>
                        <a:t>%</a:t>
                      </a:r>
                      <a:r>
                        <a:rPr sz="1300" b="1" spc="-10" dirty="0">
                          <a:latin typeface="Trebuchet MS"/>
                          <a:cs typeface="Trebuchet MS"/>
                        </a:rPr>
                        <a:t>20</a:t>
                      </a:r>
                      <a:r>
                        <a:rPr sz="1300" b="1" dirty="0">
                          <a:latin typeface="Trebuchet MS"/>
                          <a:cs typeface="Trebuchet MS"/>
                        </a:rPr>
                        <a:t>,</a:t>
                      </a:r>
                      <a:r>
                        <a:rPr sz="1300" b="1" spc="-5" dirty="0">
                          <a:latin typeface="Trebuchet MS"/>
                          <a:cs typeface="Trebuchet MS"/>
                        </a:rPr>
                        <a:t>5</a:t>
                      </a:r>
                      <a:r>
                        <a:rPr sz="1300" b="1" dirty="0">
                          <a:latin typeface="Trebuchet MS"/>
                          <a:cs typeface="Trebuchet MS"/>
                        </a:rPr>
                        <a:t>)</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340995">
                        <a:lnSpc>
                          <a:spcPts val="1500"/>
                        </a:lnSpc>
                      </a:pPr>
                      <a:r>
                        <a:rPr sz="1300" b="1" spc="-85" dirty="0">
                          <a:latin typeface="Trebuchet MS"/>
                          <a:cs typeface="Trebuchet MS"/>
                        </a:rPr>
                        <a:t>TEŞVİK</a:t>
                      </a:r>
                      <a:r>
                        <a:rPr sz="1300" b="1" spc="-130" dirty="0">
                          <a:latin typeface="Trebuchet MS"/>
                          <a:cs typeface="Trebuchet MS"/>
                        </a:rPr>
                        <a:t> </a:t>
                      </a:r>
                      <a:r>
                        <a:rPr sz="1300" b="1" spc="-40" dirty="0">
                          <a:latin typeface="Trebuchet MS"/>
                          <a:cs typeface="Trebuchet MS"/>
                        </a:rPr>
                        <a:t>SONRASI</a:t>
                      </a:r>
                      <a:endParaRPr sz="1300">
                        <a:latin typeface="Trebuchet MS"/>
                        <a:cs typeface="Trebuchet MS"/>
                      </a:endParaRPr>
                    </a:p>
                    <a:p>
                      <a:pPr marL="706120" marR="272415" indent="-426720">
                        <a:lnSpc>
                          <a:spcPct val="101099"/>
                        </a:lnSpc>
                      </a:pPr>
                      <a:r>
                        <a:rPr sz="1300" b="1" spc="-85" dirty="0">
                          <a:latin typeface="Trebuchet MS"/>
                          <a:cs typeface="Trebuchet MS"/>
                        </a:rPr>
                        <a:t>ÖDENECEK</a:t>
                      </a:r>
                      <a:r>
                        <a:rPr sz="1300" b="1" spc="-155" dirty="0">
                          <a:latin typeface="Trebuchet MS"/>
                          <a:cs typeface="Trebuchet MS"/>
                        </a:rPr>
                        <a:t> </a:t>
                      </a:r>
                      <a:r>
                        <a:rPr sz="1300" b="1" spc="-90" dirty="0">
                          <a:latin typeface="Trebuchet MS"/>
                          <a:cs typeface="Trebuchet MS"/>
                        </a:rPr>
                        <a:t>TUTAR  </a:t>
                      </a:r>
                      <a:r>
                        <a:rPr sz="1300" b="1" spc="-65" dirty="0">
                          <a:latin typeface="Trebuchet MS"/>
                          <a:cs typeface="Trebuchet MS"/>
                        </a:rPr>
                        <a:t>(%14)</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gridSpan="2">
                  <a:txBody>
                    <a:bodyPr/>
                    <a:lstStyle/>
                    <a:p>
                      <a:pPr marL="283845">
                        <a:lnSpc>
                          <a:spcPts val="1500"/>
                        </a:lnSpc>
                      </a:pPr>
                      <a:r>
                        <a:rPr sz="1300" b="1" spc="-75" dirty="0">
                          <a:latin typeface="Trebuchet MS"/>
                          <a:cs typeface="Trebuchet MS"/>
                        </a:rPr>
                        <a:t>TEŞVİKSİZ</a:t>
                      </a:r>
                      <a:r>
                        <a:rPr sz="1300" b="1" spc="-125" dirty="0">
                          <a:latin typeface="Trebuchet MS"/>
                          <a:cs typeface="Trebuchet MS"/>
                        </a:rPr>
                        <a:t> </a:t>
                      </a:r>
                      <a:r>
                        <a:rPr sz="1300" b="1" spc="-80" dirty="0">
                          <a:latin typeface="Trebuchet MS"/>
                          <a:cs typeface="Trebuchet MS"/>
                        </a:rPr>
                        <a:t>ÖDENECEK</a:t>
                      </a:r>
                      <a:endParaRPr sz="1300">
                        <a:latin typeface="Trebuchet MS"/>
                        <a:cs typeface="Trebuchet MS"/>
                      </a:endParaRPr>
                    </a:p>
                    <a:p>
                      <a:pPr marL="749935" marR="737235" indent="1270" algn="ctr">
                        <a:lnSpc>
                          <a:spcPct val="101099"/>
                        </a:lnSpc>
                      </a:pPr>
                      <a:r>
                        <a:rPr sz="1300" b="1" spc="-90" dirty="0">
                          <a:latin typeface="Trebuchet MS"/>
                          <a:cs typeface="Trebuchet MS"/>
                        </a:rPr>
                        <a:t>TUTAR  </a:t>
                      </a:r>
                      <a:r>
                        <a:rPr sz="1300" b="1" spc="-10" dirty="0">
                          <a:latin typeface="Trebuchet MS"/>
                          <a:cs typeface="Trebuchet MS"/>
                        </a:rPr>
                        <a:t>(</a:t>
                      </a:r>
                      <a:r>
                        <a:rPr sz="1300" b="1" spc="10" dirty="0">
                          <a:latin typeface="Trebuchet MS"/>
                          <a:cs typeface="Trebuchet MS"/>
                        </a:rPr>
                        <a:t>%</a:t>
                      </a:r>
                      <a:r>
                        <a:rPr sz="1300" b="1" spc="-10" dirty="0">
                          <a:latin typeface="Trebuchet MS"/>
                          <a:cs typeface="Trebuchet MS"/>
                        </a:rPr>
                        <a:t>34</a:t>
                      </a:r>
                      <a:r>
                        <a:rPr sz="1300" b="1" dirty="0">
                          <a:latin typeface="Trebuchet MS"/>
                          <a:cs typeface="Trebuchet MS"/>
                        </a:rPr>
                        <a:t>,</a:t>
                      </a:r>
                      <a:r>
                        <a:rPr sz="1300" b="1" spc="-5" dirty="0">
                          <a:latin typeface="Trebuchet MS"/>
                          <a:cs typeface="Trebuchet MS"/>
                        </a:rPr>
                        <a:t>5</a:t>
                      </a:r>
                      <a:r>
                        <a:rPr sz="1300" b="1" dirty="0">
                          <a:latin typeface="Trebuchet MS"/>
                          <a:cs typeface="Trebuchet MS"/>
                        </a:rPr>
                        <a:t>)</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gridSpan="2">
                  <a:txBody>
                    <a:bodyPr/>
                    <a:lstStyle/>
                    <a:p>
                      <a:pPr marL="10160" algn="ctr">
                        <a:lnSpc>
                          <a:spcPts val="1500"/>
                        </a:lnSpc>
                      </a:pPr>
                      <a:r>
                        <a:rPr sz="1300" b="1" spc="-85" dirty="0">
                          <a:latin typeface="Trebuchet MS"/>
                          <a:cs typeface="Trebuchet MS"/>
                        </a:rPr>
                        <a:t>TEŞVİK</a:t>
                      </a:r>
                      <a:endParaRPr sz="1300">
                        <a:latin typeface="Trebuchet MS"/>
                        <a:cs typeface="Trebuchet MS"/>
                      </a:endParaRPr>
                    </a:p>
                    <a:p>
                      <a:pPr marL="859155" marR="840105" indent="2540" algn="ctr">
                        <a:lnSpc>
                          <a:spcPct val="101099"/>
                        </a:lnSpc>
                      </a:pPr>
                      <a:r>
                        <a:rPr sz="1300" b="1" spc="5" dirty="0">
                          <a:latin typeface="Trebuchet MS"/>
                          <a:cs typeface="Trebuchet MS"/>
                        </a:rPr>
                        <a:t>T</a:t>
                      </a:r>
                      <a:r>
                        <a:rPr sz="1300" b="1" dirty="0">
                          <a:latin typeface="Trebuchet MS"/>
                          <a:cs typeface="Trebuchet MS"/>
                        </a:rPr>
                        <a:t>UTA</a:t>
                      </a:r>
                      <a:r>
                        <a:rPr sz="1300" b="1" spc="5" dirty="0">
                          <a:latin typeface="Trebuchet MS"/>
                          <a:cs typeface="Trebuchet MS"/>
                        </a:rPr>
                        <a:t>R</a:t>
                      </a:r>
                      <a:r>
                        <a:rPr sz="1300" b="1" dirty="0">
                          <a:latin typeface="Trebuchet MS"/>
                          <a:cs typeface="Trebuchet MS"/>
                        </a:rPr>
                        <a:t>I  </a:t>
                      </a:r>
                      <a:r>
                        <a:rPr sz="1300" b="1" spc="-10" dirty="0">
                          <a:latin typeface="Trebuchet MS"/>
                          <a:cs typeface="Trebuchet MS"/>
                        </a:rPr>
                        <a:t>(</a:t>
                      </a:r>
                      <a:r>
                        <a:rPr sz="1300" b="1" spc="10" dirty="0">
                          <a:latin typeface="Trebuchet MS"/>
                          <a:cs typeface="Trebuchet MS"/>
                        </a:rPr>
                        <a:t>%</a:t>
                      </a:r>
                      <a:r>
                        <a:rPr sz="1300" b="1" spc="-10" dirty="0">
                          <a:latin typeface="Trebuchet MS"/>
                          <a:cs typeface="Trebuchet MS"/>
                        </a:rPr>
                        <a:t>20</a:t>
                      </a:r>
                      <a:r>
                        <a:rPr sz="1300" b="1" dirty="0">
                          <a:latin typeface="Trebuchet MS"/>
                          <a:cs typeface="Trebuchet MS"/>
                        </a:rPr>
                        <a:t>,</a:t>
                      </a:r>
                      <a:r>
                        <a:rPr sz="1300" b="1" spc="-5" dirty="0">
                          <a:latin typeface="Trebuchet MS"/>
                          <a:cs typeface="Trebuchet MS"/>
                        </a:rPr>
                        <a:t>5</a:t>
                      </a:r>
                      <a:r>
                        <a:rPr sz="1300" b="1" dirty="0">
                          <a:latin typeface="Trebuchet MS"/>
                          <a:cs typeface="Trebuchet MS"/>
                        </a:rPr>
                        <a:t>)</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gridSpan="3">
                  <a:txBody>
                    <a:bodyPr/>
                    <a:lstStyle/>
                    <a:p>
                      <a:pPr marL="158115">
                        <a:lnSpc>
                          <a:spcPts val="1500"/>
                        </a:lnSpc>
                      </a:pPr>
                      <a:r>
                        <a:rPr sz="1300" b="1" spc="-85" dirty="0">
                          <a:latin typeface="Trebuchet MS"/>
                          <a:cs typeface="Trebuchet MS"/>
                        </a:rPr>
                        <a:t>TEŞVİK </a:t>
                      </a:r>
                      <a:r>
                        <a:rPr sz="1300" b="1" spc="-40" dirty="0">
                          <a:latin typeface="Trebuchet MS"/>
                          <a:cs typeface="Trebuchet MS"/>
                        </a:rPr>
                        <a:t>SONRASI</a:t>
                      </a:r>
                      <a:r>
                        <a:rPr sz="1300" b="1" spc="-180" dirty="0">
                          <a:latin typeface="Trebuchet MS"/>
                          <a:cs typeface="Trebuchet MS"/>
                        </a:rPr>
                        <a:t> </a:t>
                      </a:r>
                      <a:r>
                        <a:rPr sz="1300" b="1" spc="-80" dirty="0">
                          <a:latin typeface="Trebuchet MS"/>
                          <a:cs typeface="Trebuchet MS"/>
                        </a:rPr>
                        <a:t>ÖDENECEK</a:t>
                      </a:r>
                      <a:endParaRPr sz="1300">
                        <a:latin typeface="Trebuchet MS"/>
                        <a:cs typeface="Trebuchet MS"/>
                      </a:endParaRPr>
                    </a:p>
                    <a:p>
                      <a:pPr marL="870585" marR="852169" algn="ctr">
                        <a:lnSpc>
                          <a:spcPct val="101099"/>
                        </a:lnSpc>
                      </a:pPr>
                      <a:r>
                        <a:rPr sz="1300" b="1" spc="5" dirty="0">
                          <a:latin typeface="Trebuchet MS"/>
                          <a:cs typeface="Trebuchet MS"/>
                        </a:rPr>
                        <a:t>T</a:t>
                      </a:r>
                      <a:r>
                        <a:rPr sz="1300" b="1" dirty="0">
                          <a:latin typeface="Trebuchet MS"/>
                          <a:cs typeface="Trebuchet MS"/>
                        </a:rPr>
                        <a:t>UTAR  </a:t>
                      </a:r>
                      <a:r>
                        <a:rPr sz="1300" b="1" spc="-65" dirty="0">
                          <a:latin typeface="Trebuchet MS"/>
                          <a:cs typeface="Trebuchet MS"/>
                        </a:rPr>
                        <a:t>(%14)</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171462">
                <a:tc gridSpan="2">
                  <a:txBody>
                    <a:bodyPr/>
                    <a:lstStyle/>
                    <a:p>
                      <a:pPr marL="6985" algn="ctr">
                        <a:lnSpc>
                          <a:spcPts val="1355"/>
                        </a:lnSpc>
                      </a:pPr>
                      <a:r>
                        <a:rPr sz="1150" b="1" spc="-85" dirty="0">
                          <a:latin typeface="Trebuchet MS"/>
                          <a:cs typeface="Trebuchet MS"/>
                        </a:rPr>
                        <a:t>761</a:t>
                      </a:r>
                      <a:r>
                        <a:rPr sz="1150" b="1" spc="-80" dirty="0">
                          <a:latin typeface="Trebuchet MS"/>
                          <a:cs typeface="Trebuchet MS"/>
                        </a:rPr>
                        <a:t> </a:t>
                      </a:r>
                      <a:r>
                        <a:rPr sz="1150" b="1" spc="-125" dirty="0">
                          <a:latin typeface="Trebuchet MS"/>
                          <a:cs typeface="Trebuchet MS"/>
                        </a:rPr>
                        <a:t>TL</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a:txBody>
                    <a:bodyPr/>
                    <a:lstStyle/>
                    <a:p>
                      <a:pPr marL="7620" algn="ctr">
                        <a:lnSpc>
                          <a:spcPts val="1355"/>
                        </a:lnSpc>
                      </a:pPr>
                      <a:r>
                        <a:rPr sz="1150" b="1" spc="-85" dirty="0">
                          <a:latin typeface="Trebuchet MS"/>
                          <a:cs typeface="Trebuchet MS"/>
                        </a:rPr>
                        <a:t>416</a:t>
                      </a:r>
                      <a:r>
                        <a:rPr sz="1150" b="1" spc="-80" dirty="0">
                          <a:latin typeface="Trebuchet MS"/>
                          <a:cs typeface="Trebuchet MS"/>
                        </a:rPr>
                        <a:t> </a:t>
                      </a:r>
                      <a:r>
                        <a:rPr sz="1150" b="1" spc="-125" dirty="0">
                          <a:latin typeface="Trebuchet MS"/>
                          <a:cs typeface="Trebuchet MS"/>
                        </a:rPr>
                        <a:t>TL</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8890" algn="ctr">
                        <a:lnSpc>
                          <a:spcPts val="1355"/>
                        </a:lnSpc>
                      </a:pPr>
                      <a:r>
                        <a:rPr sz="1150" b="1" spc="-85" dirty="0">
                          <a:latin typeface="Trebuchet MS"/>
                          <a:cs typeface="Trebuchet MS"/>
                        </a:rPr>
                        <a:t>345</a:t>
                      </a:r>
                      <a:r>
                        <a:rPr sz="1150" b="1" spc="-80" dirty="0">
                          <a:latin typeface="Trebuchet MS"/>
                          <a:cs typeface="Trebuchet MS"/>
                        </a:rPr>
                        <a:t> </a:t>
                      </a:r>
                      <a:r>
                        <a:rPr sz="1150" b="1" spc="-125" dirty="0">
                          <a:latin typeface="Trebuchet MS"/>
                          <a:cs typeface="Trebuchet MS"/>
                        </a:rPr>
                        <a:t>TL</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2">
                  <a:txBody>
                    <a:bodyPr/>
                    <a:lstStyle/>
                    <a:p>
                      <a:pPr marL="11430" algn="ctr">
                        <a:lnSpc>
                          <a:spcPts val="1355"/>
                        </a:lnSpc>
                      </a:pPr>
                      <a:r>
                        <a:rPr sz="1150" b="1" spc="-85" dirty="0">
                          <a:latin typeface="Trebuchet MS"/>
                          <a:cs typeface="Trebuchet MS"/>
                        </a:rPr>
                        <a:t>5708</a:t>
                      </a:r>
                      <a:r>
                        <a:rPr sz="1150" b="1" spc="-80" dirty="0">
                          <a:latin typeface="Trebuchet MS"/>
                          <a:cs typeface="Trebuchet MS"/>
                        </a:rPr>
                        <a:t> </a:t>
                      </a:r>
                      <a:r>
                        <a:rPr sz="1150" b="1" spc="-125" dirty="0">
                          <a:latin typeface="Trebuchet MS"/>
                          <a:cs typeface="Trebuchet MS"/>
                        </a:rPr>
                        <a:t>TL</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2">
                  <a:txBody>
                    <a:bodyPr/>
                    <a:lstStyle/>
                    <a:p>
                      <a:pPr marL="10160" algn="ctr">
                        <a:lnSpc>
                          <a:spcPts val="1355"/>
                        </a:lnSpc>
                      </a:pPr>
                      <a:r>
                        <a:rPr sz="1150" b="1" spc="-85" dirty="0">
                          <a:latin typeface="Trebuchet MS"/>
                          <a:cs typeface="Trebuchet MS"/>
                        </a:rPr>
                        <a:t>3120</a:t>
                      </a:r>
                      <a:r>
                        <a:rPr sz="1150" b="1" spc="-80" dirty="0">
                          <a:latin typeface="Trebuchet MS"/>
                          <a:cs typeface="Trebuchet MS"/>
                        </a:rPr>
                        <a:t> </a:t>
                      </a:r>
                      <a:r>
                        <a:rPr sz="1150" b="1" spc="-125" dirty="0">
                          <a:latin typeface="Trebuchet MS"/>
                          <a:cs typeface="Trebuchet MS"/>
                        </a:rPr>
                        <a:t>TL</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3">
                  <a:txBody>
                    <a:bodyPr/>
                    <a:lstStyle/>
                    <a:p>
                      <a:pPr marL="15240" algn="ctr">
                        <a:lnSpc>
                          <a:spcPts val="1355"/>
                        </a:lnSpc>
                      </a:pPr>
                      <a:r>
                        <a:rPr sz="1150" b="1" spc="-85" dirty="0">
                          <a:latin typeface="Trebuchet MS"/>
                          <a:cs typeface="Trebuchet MS"/>
                        </a:rPr>
                        <a:t>2588</a:t>
                      </a:r>
                      <a:r>
                        <a:rPr sz="1150" b="1" spc="-80" dirty="0">
                          <a:latin typeface="Trebuchet MS"/>
                          <a:cs typeface="Trebuchet MS"/>
                        </a:rPr>
                        <a:t> </a:t>
                      </a:r>
                      <a:r>
                        <a:rPr sz="1150" b="1" spc="-125" dirty="0">
                          <a:latin typeface="Trebuchet MS"/>
                          <a:cs typeface="Trebuchet MS"/>
                        </a:rPr>
                        <a:t>TL</a:t>
                      </a:r>
                      <a:endParaRPr sz="115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0"/>
                  </a:ext>
                </a:extLst>
              </a:tr>
            </a:tbl>
          </a:graphicData>
        </a:graphic>
      </p:graphicFrame>
      <p:sp>
        <p:nvSpPr>
          <p:cNvPr id="5" name="object 5"/>
          <p:cNvSpPr/>
          <p:nvPr/>
        </p:nvSpPr>
        <p:spPr>
          <a:xfrm>
            <a:off x="425750" y="3080568"/>
            <a:ext cx="132820" cy="13266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235534" y="3052246"/>
            <a:ext cx="117896" cy="11775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25750" y="3305650"/>
            <a:ext cx="132820" cy="13266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235534" y="3277328"/>
            <a:ext cx="117896" cy="11775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25750" y="3527750"/>
            <a:ext cx="132820" cy="132664"/>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6235534" y="3499429"/>
            <a:ext cx="117896" cy="117758"/>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425750" y="3764012"/>
            <a:ext cx="132820" cy="131918"/>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235534" y="3734945"/>
            <a:ext cx="117896" cy="11850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425750" y="3989094"/>
            <a:ext cx="132820" cy="132664"/>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425750" y="4396776"/>
            <a:ext cx="132820" cy="132664"/>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425750" y="4837251"/>
            <a:ext cx="132820" cy="131918"/>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425750" y="5044446"/>
            <a:ext cx="132820" cy="13266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5077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72228" y="277368"/>
            <a:ext cx="6845046" cy="19621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886705" y="489584"/>
            <a:ext cx="6096635" cy="1169035"/>
          </a:xfrm>
          <a:prstGeom prst="rect">
            <a:avLst/>
          </a:prstGeom>
        </p:spPr>
        <p:txBody>
          <a:bodyPr vert="horz" wrap="square" lIns="0" tIns="38100" rIns="0" bIns="0" rtlCol="0">
            <a:spAutoFit/>
          </a:bodyPr>
          <a:lstStyle/>
          <a:p>
            <a:pPr marL="241300" marR="5080" indent="-228600" algn="just">
              <a:lnSpc>
                <a:spcPct val="91700"/>
              </a:lnSpc>
              <a:spcBef>
                <a:spcPts val="300"/>
              </a:spcBef>
              <a:buChar char="•"/>
              <a:tabLst>
                <a:tab pos="241300" algn="l"/>
              </a:tabLst>
            </a:pPr>
            <a:r>
              <a:rPr sz="2000" spc="-80" dirty="0">
                <a:latin typeface="Arial"/>
                <a:cs typeface="Arial"/>
              </a:rPr>
              <a:t>İşverenler </a:t>
            </a:r>
            <a:r>
              <a:rPr sz="2000" spc="-60" dirty="0">
                <a:latin typeface="Arial"/>
                <a:cs typeface="Arial"/>
              </a:rPr>
              <a:t>bu </a:t>
            </a:r>
            <a:r>
              <a:rPr sz="2000" spc="-65" dirty="0">
                <a:latin typeface="Arial"/>
                <a:cs typeface="Arial"/>
              </a:rPr>
              <a:t>teşvikten </a:t>
            </a:r>
            <a:r>
              <a:rPr sz="2000" spc="-40" dirty="0">
                <a:latin typeface="Arial"/>
                <a:cs typeface="Arial"/>
              </a:rPr>
              <a:t>tercih </a:t>
            </a:r>
            <a:r>
              <a:rPr sz="2000" spc="-75" dirty="0">
                <a:latin typeface="Arial"/>
                <a:cs typeface="Arial"/>
              </a:rPr>
              <a:t>edecekleri </a:t>
            </a:r>
            <a:r>
              <a:rPr sz="2000" spc="-80" dirty="0">
                <a:latin typeface="Arial"/>
                <a:cs typeface="Arial"/>
              </a:rPr>
              <a:t>herhangi </a:t>
            </a:r>
            <a:r>
              <a:rPr sz="2000" spc="-10" dirty="0">
                <a:latin typeface="Arial"/>
                <a:cs typeface="Arial"/>
              </a:rPr>
              <a:t>bir  </a:t>
            </a:r>
            <a:r>
              <a:rPr sz="2000" spc="-70" dirty="0">
                <a:latin typeface="Arial"/>
                <a:cs typeface="Arial"/>
              </a:rPr>
              <a:t>kategori </a:t>
            </a:r>
            <a:r>
              <a:rPr sz="2000" spc="-80" dirty="0">
                <a:latin typeface="Arial"/>
                <a:cs typeface="Arial"/>
              </a:rPr>
              <a:t>üzerinden </a:t>
            </a:r>
            <a:r>
              <a:rPr sz="2000" spc="-65" dirty="0">
                <a:latin typeface="Arial"/>
                <a:cs typeface="Arial"/>
              </a:rPr>
              <a:t>yararlanabilmektedirler. </a:t>
            </a:r>
            <a:r>
              <a:rPr sz="2000" spc="-155" dirty="0">
                <a:latin typeface="Arial"/>
                <a:cs typeface="Arial"/>
              </a:rPr>
              <a:t>Bu </a:t>
            </a:r>
            <a:r>
              <a:rPr sz="2000" spc="-70" dirty="0">
                <a:latin typeface="Arial"/>
                <a:cs typeface="Arial"/>
              </a:rPr>
              <a:t>durumda,  </a:t>
            </a:r>
            <a:r>
              <a:rPr sz="2000" spc="-95" dirty="0">
                <a:latin typeface="Arial"/>
                <a:cs typeface="Arial"/>
              </a:rPr>
              <a:t>işveren </a:t>
            </a:r>
            <a:r>
              <a:rPr sz="2000" spc="-60" dirty="0">
                <a:latin typeface="Arial"/>
                <a:cs typeface="Arial"/>
              </a:rPr>
              <a:t>lehine </a:t>
            </a:r>
            <a:r>
              <a:rPr sz="2000" spc="-70" dirty="0">
                <a:latin typeface="Arial"/>
                <a:cs typeface="Arial"/>
              </a:rPr>
              <a:t>olan </a:t>
            </a:r>
            <a:r>
              <a:rPr sz="2000" spc="-85" dirty="0">
                <a:latin typeface="Arial"/>
                <a:cs typeface="Arial"/>
              </a:rPr>
              <a:t>mesleki </a:t>
            </a:r>
            <a:r>
              <a:rPr sz="2000" spc="-30" dirty="0">
                <a:latin typeface="Arial"/>
                <a:cs typeface="Arial"/>
              </a:rPr>
              <a:t>yeterlilik </a:t>
            </a:r>
            <a:r>
              <a:rPr sz="2000" spc="-105" dirty="0">
                <a:latin typeface="Arial"/>
                <a:cs typeface="Arial"/>
              </a:rPr>
              <a:t>belgesi </a:t>
            </a:r>
            <a:r>
              <a:rPr sz="2000" spc="-75" dirty="0">
                <a:latin typeface="Arial"/>
                <a:cs typeface="Arial"/>
              </a:rPr>
              <a:t>kategorisi  </a:t>
            </a:r>
            <a:r>
              <a:rPr sz="2000" spc="-90" dirty="0">
                <a:latin typeface="Arial"/>
                <a:cs typeface="Arial"/>
              </a:rPr>
              <a:t>seçilerek </a:t>
            </a:r>
            <a:r>
              <a:rPr sz="2000" spc="-100" dirty="0">
                <a:latin typeface="Arial"/>
                <a:cs typeface="Arial"/>
              </a:rPr>
              <a:t>48 </a:t>
            </a:r>
            <a:r>
              <a:rPr sz="2000" spc="-145" dirty="0">
                <a:latin typeface="Arial"/>
                <a:cs typeface="Arial"/>
              </a:rPr>
              <a:t>ay </a:t>
            </a:r>
            <a:r>
              <a:rPr sz="2000" spc="-90" dirty="0">
                <a:latin typeface="Arial"/>
                <a:cs typeface="Arial"/>
              </a:rPr>
              <a:t>süreyle </a:t>
            </a:r>
            <a:r>
              <a:rPr sz="2000" spc="-60" dirty="0">
                <a:latin typeface="Arial"/>
                <a:cs typeface="Arial"/>
              </a:rPr>
              <a:t>bu </a:t>
            </a:r>
            <a:r>
              <a:rPr sz="2000" spc="-70" dirty="0">
                <a:latin typeface="Arial"/>
                <a:cs typeface="Arial"/>
              </a:rPr>
              <a:t>destekten</a:t>
            </a:r>
            <a:r>
              <a:rPr sz="2000" spc="-210" dirty="0">
                <a:latin typeface="Arial"/>
                <a:cs typeface="Arial"/>
              </a:rPr>
              <a:t> </a:t>
            </a:r>
            <a:r>
              <a:rPr sz="2000" spc="-85" dirty="0">
                <a:latin typeface="Arial"/>
                <a:cs typeface="Arial"/>
              </a:rPr>
              <a:t>yararlanılacaktır.</a:t>
            </a:r>
            <a:endParaRPr sz="2000">
              <a:latin typeface="Arial"/>
              <a:cs typeface="Arial"/>
            </a:endParaRPr>
          </a:p>
        </p:txBody>
      </p:sp>
      <p:sp>
        <p:nvSpPr>
          <p:cNvPr id="4" name="object 4"/>
          <p:cNvSpPr/>
          <p:nvPr/>
        </p:nvSpPr>
        <p:spPr>
          <a:xfrm>
            <a:off x="455676" y="230124"/>
            <a:ext cx="4655058" cy="204444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20953" y="487171"/>
            <a:ext cx="4124960" cy="1448435"/>
          </a:xfrm>
          <a:prstGeom prst="rect">
            <a:avLst/>
          </a:prstGeom>
        </p:spPr>
        <p:txBody>
          <a:bodyPr vert="horz" wrap="square" lIns="0" tIns="38100" rIns="0" bIns="0" rtlCol="0">
            <a:spAutoFit/>
          </a:bodyPr>
          <a:lstStyle/>
          <a:p>
            <a:pPr marL="12700" marR="5080" indent="2540" algn="ctr">
              <a:lnSpc>
                <a:spcPct val="91700"/>
              </a:lnSpc>
              <a:spcBef>
                <a:spcPts val="300"/>
              </a:spcBef>
            </a:pPr>
            <a:r>
              <a:rPr sz="2000" b="1" i="1" spc="-160" dirty="0">
                <a:solidFill>
                  <a:srgbClr val="FFFFFF"/>
                </a:solidFill>
                <a:latin typeface="Arial"/>
                <a:cs typeface="Arial"/>
              </a:rPr>
              <a:t>Hem </a:t>
            </a:r>
            <a:r>
              <a:rPr sz="2000" b="1" i="1" spc="-150" dirty="0">
                <a:solidFill>
                  <a:srgbClr val="FFFFFF"/>
                </a:solidFill>
                <a:latin typeface="Arial"/>
                <a:cs typeface="Arial"/>
              </a:rPr>
              <a:t>mesleki </a:t>
            </a:r>
            <a:r>
              <a:rPr sz="2000" b="1" i="1" spc="-100" dirty="0">
                <a:solidFill>
                  <a:srgbClr val="FFFFFF"/>
                </a:solidFill>
                <a:latin typeface="Arial"/>
                <a:cs typeface="Arial"/>
              </a:rPr>
              <a:t>yeterlik </a:t>
            </a:r>
            <a:r>
              <a:rPr sz="2000" b="1" i="1" spc="-150" dirty="0">
                <a:solidFill>
                  <a:srgbClr val="FFFFFF"/>
                </a:solidFill>
                <a:latin typeface="Arial"/>
                <a:cs typeface="Arial"/>
              </a:rPr>
              <a:t>belgesine </a:t>
            </a:r>
            <a:r>
              <a:rPr sz="2000" b="1" i="1" spc="-160" dirty="0">
                <a:solidFill>
                  <a:srgbClr val="FFFFFF"/>
                </a:solidFill>
                <a:latin typeface="Arial"/>
                <a:cs typeface="Arial"/>
              </a:rPr>
              <a:t>sahip  hem </a:t>
            </a:r>
            <a:r>
              <a:rPr sz="2000" b="1" i="1" spc="-145" dirty="0">
                <a:solidFill>
                  <a:srgbClr val="FFFFFF"/>
                </a:solidFill>
                <a:latin typeface="Arial"/>
                <a:cs typeface="Arial"/>
              </a:rPr>
              <a:t>de </a:t>
            </a:r>
            <a:r>
              <a:rPr sz="2000" b="1" i="1" spc="-155" dirty="0">
                <a:solidFill>
                  <a:srgbClr val="FFFFFF"/>
                </a:solidFill>
                <a:latin typeface="Arial"/>
                <a:cs typeface="Arial"/>
              </a:rPr>
              <a:t>mesleki </a:t>
            </a:r>
            <a:r>
              <a:rPr sz="2000" b="1" i="1" spc="-100" dirty="0">
                <a:solidFill>
                  <a:srgbClr val="FFFFFF"/>
                </a:solidFill>
                <a:latin typeface="Arial"/>
                <a:cs typeface="Arial"/>
              </a:rPr>
              <a:t>eğitim </a:t>
            </a:r>
            <a:r>
              <a:rPr sz="2000" b="1" i="1" spc="-140" dirty="0">
                <a:solidFill>
                  <a:srgbClr val="FFFFFF"/>
                </a:solidFill>
                <a:latin typeface="Arial"/>
                <a:cs typeface="Arial"/>
              </a:rPr>
              <a:t>veren  </a:t>
            </a:r>
            <a:r>
              <a:rPr sz="2000" b="1" i="1" spc="-170" dirty="0">
                <a:solidFill>
                  <a:srgbClr val="FFFFFF"/>
                </a:solidFill>
                <a:latin typeface="Arial"/>
                <a:cs typeface="Arial"/>
              </a:rPr>
              <a:t>yüksekokuldan </a:t>
            </a:r>
            <a:r>
              <a:rPr sz="2000" b="1" i="1" spc="-180" dirty="0">
                <a:solidFill>
                  <a:srgbClr val="FFFFFF"/>
                </a:solidFill>
                <a:latin typeface="Arial"/>
                <a:cs typeface="Arial"/>
              </a:rPr>
              <a:t>mezun </a:t>
            </a:r>
            <a:r>
              <a:rPr sz="2000" b="1" i="1" spc="-120" dirty="0">
                <a:solidFill>
                  <a:srgbClr val="FFFFFF"/>
                </a:solidFill>
                <a:latin typeface="Arial"/>
                <a:cs typeface="Arial"/>
              </a:rPr>
              <a:t>olan </a:t>
            </a:r>
            <a:r>
              <a:rPr sz="2000" b="1" i="1" spc="-105" dirty="0">
                <a:solidFill>
                  <a:srgbClr val="FFFFFF"/>
                </a:solidFill>
                <a:latin typeface="Arial"/>
                <a:cs typeface="Arial"/>
              </a:rPr>
              <a:t>bir </a:t>
            </a:r>
            <a:r>
              <a:rPr sz="2000" b="1" i="1" spc="-110" dirty="0">
                <a:solidFill>
                  <a:srgbClr val="FFFFFF"/>
                </a:solidFill>
                <a:latin typeface="Arial"/>
                <a:cs typeface="Arial"/>
              </a:rPr>
              <a:t>sigortalı  </a:t>
            </a:r>
            <a:r>
              <a:rPr sz="2000" b="1" i="1" spc="-145" dirty="0">
                <a:solidFill>
                  <a:srgbClr val="FFFFFF"/>
                </a:solidFill>
                <a:latin typeface="Arial"/>
                <a:cs typeface="Arial"/>
              </a:rPr>
              <a:t>için </a:t>
            </a:r>
            <a:r>
              <a:rPr sz="2000" b="1" i="1" spc="-130" dirty="0">
                <a:solidFill>
                  <a:srgbClr val="FFFFFF"/>
                </a:solidFill>
                <a:latin typeface="Arial"/>
                <a:cs typeface="Arial"/>
              </a:rPr>
              <a:t>hangi </a:t>
            </a:r>
            <a:r>
              <a:rPr sz="2000" b="1" i="1" spc="-145" dirty="0">
                <a:solidFill>
                  <a:srgbClr val="FFFFFF"/>
                </a:solidFill>
                <a:latin typeface="Arial"/>
                <a:cs typeface="Arial"/>
              </a:rPr>
              <a:t>teşvik </a:t>
            </a:r>
            <a:r>
              <a:rPr sz="2000" b="1" i="1" spc="-165" dirty="0">
                <a:solidFill>
                  <a:srgbClr val="FFFFFF"/>
                </a:solidFill>
                <a:latin typeface="Arial"/>
                <a:cs typeface="Arial"/>
              </a:rPr>
              <a:t>süresinin</a:t>
            </a:r>
            <a:r>
              <a:rPr sz="2000" b="1" i="1" spc="-85" dirty="0">
                <a:solidFill>
                  <a:srgbClr val="FFFFFF"/>
                </a:solidFill>
                <a:latin typeface="Arial"/>
                <a:cs typeface="Arial"/>
              </a:rPr>
              <a:t> </a:t>
            </a:r>
            <a:r>
              <a:rPr sz="2000" b="1" i="1" spc="-180" dirty="0">
                <a:solidFill>
                  <a:srgbClr val="FFFFFF"/>
                </a:solidFill>
                <a:latin typeface="Arial"/>
                <a:cs typeface="Arial"/>
              </a:rPr>
              <a:t>seçilmesi</a:t>
            </a:r>
            <a:endParaRPr sz="2000">
              <a:latin typeface="Arial"/>
              <a:cs typeface="Arial"/>
            </a:endParaRPr>
          </a:p>
          <a:p>
            <a:pPr marL="3175" algn="ctr">
              <a:lnSpc>
                <a:spcPts val="2195"/>
              </a:lnSpc>
            </a:pPr>
            <a:r>
              <a:rPr sz="2000" b="1" i="1" spc="-135" dirty="0">
                <a:solidFill>
                  <a:srgbClr val="FFFFFF"/>
                </a:solidFill>
                <a:latin typeface="Arial"/>
                <a:cs typeface="Arial"/>
              </a:rPr>
              <a:t>işverenlerimizin </a:t>
            </a:r>
            <a:r>
              <a:rPr sz="2000" b="1" i="1" spc="-120" dirty="0">
                <a:solidFill>
                  <a:srgbClr val="FFFFFF"/>
                </a:solidFill>
                <a:latin typeface="Arial"/>
                <a:cs typeface="Arial"/>
              </a:rPr>
              <a:t>lehine </a:t>
            </a:r>
            <a:r>
              <a:rPr sz="2000" b="1" i="1" spc="-125" dirty="0">
                <a:solidFill>
                  <a:srgbClr val="FFFFFF"/>
                </a:solidFill>
                <a:latin typeface="Arial"/>
                <a:cs typeface="Arial"/>
              </a:rPr>
              <a:t>olacaktır?</a:t>
            </a:r>
            <a:endParaRPr sz="2000">
              <a:latin typeface="Arial"/>
              <a:cs typeface="Arial"/>
            </a:endParaRPr>
          </a:p>
        </p:txBody>
      </p:sp>
      <p:sp>
        <p:nvSpPr>
          <p:cNvPr id="6" name="object 6"/>
          <p:cNvSpPr/>
          <p:nvPr/>
        </p:nvSpPr>
        <p:spPr>
          <a:xfrm>
            <a:off x="5125211" y="2389632"/>
            <a:ext cx="6764274" cy="196215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138420" y="2928366"/>
            <a:ext cx="6016625" cy="889000"/>
          </a:xfrm>
          <a:prstGeom prst="rect">
            <a:avLst/>
          </a:prstGeom>
        </p:spPr>
        <p:txBody>
          <a:bodyPr vert="horz" wrap="square" lIns="0" tIns="38735" rIns="0" bIns="0" rtlCol="0">
            <a:spAutoFit/>
          </a:bodyPr>
          <a:lstStyle/>
          <a:p>
            <a:pPr marL="241300" marR="5080" indent="-228600" algn="just">
              <a:lnSpc>
                <a:spcPct val="91500"/>
              </a:lnSpc>
              <a:spcBef>
                <a:spcPts val="305"/>
              </a:spcBef>
              <a:buChar char="•"/>
              <a:tabLst>
                <a:tab pos="241935" algn="l"/>
              </a:tabLst>
            </a:pPr>
            <a:r>
              <a:rPr sz="2000" spc="-80" dirty="0">
                <a:latin typeface="Arial"/>
                <a:cs typeface="Arial"/>
              </a:rPr>
              <a:t>Ortalama </a:t>
            </a:r>
            <a:r>
              <a:rPr sz="2000" spc="-70" dirty="0">
                <a:latin typeface="Arial"/>
                <a:cs typeface="Arial"/>
              </a:rPr>
              <a:t>sigortalı </a:t>
            </a:r>
            <a:r>
              <a:rPr sz="2000" spc="-130" dirty="0">
                <a:latin typeface="Arial"/>
                <a:cs typeface="Arial"/>
              </a:rPr>
              <a:t>sayısının </a:t>
            </a:r>
            <a:r>
              <a:rPr sz="2000" spc="-25" dirty="0">
                <a:latin typeface="Arial"/>
                <a:cs typeface="Arial"/>
              </a:rPr>
              <a:t>tespiti </a:t>
            </a:r>
            <a:r>
              <a:rPr sz="2000" spc="-125" dirty="0">
                <a:latin typeface="Arial"/>
                <a:cs typeface="Arial"/>
              </a:rPr>
              <a:t>sırasında </a:t>
            </a:r>
            <a:r>
              <a:rPr sz="2000" spc="-100" dirty="0">
                <a:latin typeface="Arial"/>
                <a:cs typeface="Arial"/>
              </a:rPr>
              <a:t>gerek </a:t>
            </a:r>
            <a:r>
              <a:rPr sz="2000" spc="-114" dirty="0">
                <a:latin typeface="Arial"/>
                <a:cs typeface="Arial"/>
              </a:rPr>
              <a:t>asıl  </a:t>
            </a:r>
            <a:r>
              <a:rPr sz="2000" spc="-90" dirty="0">
                <a:latin typeface="Arial"/>
                <a:cs typeface="Arial"/>
              </a:rPr>
              <a:t>işveren, </a:t>
            </a:r>
            <a:r>
              <a:rPr sz="2000" spc="-125" dirty="0">
                <a:latin typeface="Arial"/>
                <a:cs typeface="Arial"/>
              </a:rPr>
              <a:t>gerekse </a:t>
            </a:r>
            <a:r>
              <a:rPr sz="2000" spc="-10" dirty="0">
                <a:latin typeface="Arial"/>
                <a:cs typeface="Arial"/>
              </a:rPr>
              <a:t>alt </a:t>
            </a:r>
            <a:r>
              <a:rPr sz="2000" spc="-90" dirty="0">
                <a:latin typeface="Arial"/>
                <a:cs typeface="Arial"/>
              </a:rPr>
              <a:t>işverenlerce </a:t>
            </a:r>
            <a:r>
              <a:rPr sz="2000" spc="-80" dirty="0">
                <a:latin typeface="Arial"/>
                <a:cs typeface="Arial"/>
              </a:rPr>
              <a:t>çalıştırılan </a:t>
            </a:r>
            <a:r>
              <a:rPr sz="2000" spc="-60" dirty="0">
                <a:latin typeface="Arial"/>
                <a:cs typeface="Arial"/>
              </a:rPr>
              <a:t>sigortalılar  </a:t>
            </a:r>
            <a:r>
              <a:rPr sz="2000" spc="-70" dirty="0">
                <a:latin typeface="Arial"/>
                <a:cs typeface="Arial"/>
              </a:rPr>
              <a:t>dikkate</a:t>
            </a:r>
            <a:r>
              <a:rPr sz="2000" spc="-114" dirty="0">
                <a:latin typeface="Arial"/>
                <a:cs typeface="Arial"/>
              </a:rPr>
              <a:t> </a:t>
            </a:r>
            <a:r>
              <a:rPr sz="2000" spc="-80" dirty="0">
                <a:latin typeface="Arial"/>
                <a:cs typeface="Arial"/>
              </a:rPr>
              <a:t>alınmaktadır</a:t>
            </a:r>
            <a:r>
              <a:rPr sz="2000" b="1" spc="-80" dirty="0">
                <a:latin typeface="Trebuchet MS"/>
                <a:cs typeface="Trebuchet MS"/>
              </a:rPr>
              <a:t>.</a:t>
            </a:r>
            <a:endParaRPr sz="2000">
              <a:latin typeface="Trebuchet MS"/>
              <a:cs typeface="Trebuchet MS"/>
            </a:endParaRPr>
          </a:p>
        </p:txBody>
      </p:sp>
      <p:sp>
        <p:nvSpPr>
          <p:cNvPr id="8" name="object 8"/>
          <p:cNvSpPr/>
          <p:nvPr/>
        </p:nvSpPr>
        <p:spPr>
          <a:xfrm>
            <a:off x="455676" y="2484120"/>
            <a:ext cx="4734306" cy="19438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912672" y="2969209"/>
            <a:ext cx="3822700" cy="890905"/>
          </a:xfrm>
          <a:prstGeom prst="rect">
            <a:avLst/>
          </a:prstGeom>
        </p:spPr>
        <p:txBody>
          <a:bodyPr vert="horz" wrap="square" lIns="0" tIns="13335" rIns="0" bIns="0" rtlCol="0">
            <a:spAutoFit/>
          </a:bodyPr>
          <a:lstStyle/>
          <a:p>
            <a:pPr algn="ctr">
              <a:lnSpc>
                <a:spcPts val="2305"/>
              </a:lnSpc>
              <a:spcBef>
                <a:spcPts val="105"/>
              </a:spcBef>
            </a:pPr>
            <a:r>
              <a:rPr sz="2000" b="1" spc="-95" dirty="0">
                <a:solidFill>
                  <a:srgbClr val="FFFFFF"/>
                </a:solidFill>
                <a:latin typeface="Trebuchet MS"/>
                <a:cs typeface="Trebuchet MS"/>
              </a:rPr>
              <a:t>sigortalı </a:t>
            </a:r>
            <a:r>
              <a:rPr sz="2000" b="1" spc="-100" dirty="0">
                <a:solidFill>
                  <a:srgbClr val="FFFFFF"/>
                </a:solidFill>
                <a:latin typeface="Trebuchet MS"/>
                <a:cs typeface="Trebuchet MS"/>
              </a:rPr>
              <a:t>sayısının </a:t>
            </a:r>
            <a:r>
              <a:rPr sz="2000" b="1" spc="-110" dirty="0">
                <a:solidFill>
                  <a:srgbClr val="FFFFFF"/>
                </a:solidFill>
                <a:latin typeface="Trebuchet MS"/>
                <a:cs typeface="Trebuchet MS"/>
              </a:rPr>
              <a:t>tespitinde</a:t>
            </a:r>
            <a:r>
              <a:rPr sz="2000" b="1" spc="-340" dirty="0">
                <a:solidFill>
                  <a:srgbClr val="FFFFFF"/>
                </a:solidFill>
                <a:latin typeface="Trebuchet MS"/>
                <a:cs typeface="Trebuchet MS"/>
              </a:rPr>
              <a:t> </a:t>
            </a:r>
            <a:r>
              <a:rPr sz="2000" b="1" spc="-95" dirty="0">
                <a:solidFill>
                  <a:srgbClr val="FFFFFF"/>
                </a:solidFill>
                <a:latin typeface="Trebuchet MS"/>
                <a:cs typeface="Trebuchet MS"/>
              </a:rPr>
              <a:t>alt</a:t>
            </a:r>
            <a:endParaRPr sz="2000">
              <a:latin typeface="Trebuchet MS"/>
              <a:cs typeface="Trebuchet MS"/>
            </a:endParaRPr>
          </a:p>
          <a:p>
            <a:pPr algn="ctr">
              <a:lnSpc>
                <a:spcPts val="2205"/>
              </a:lnSpc>
            </a:pPr>
            <a:r>
              <a:rPr sz="2000" b="1" spc="-130" dirty="0">
                <a:solidFill>
                  <a:srgbClr val="FFFFFF"/>
                </a:solidFill>
                <a:latin typeface="Trebuchet MS"/>
                <a:cs typeface="Trebuchet MS"/>
              </a:rPr>
              <a:t>işverenler </a:t>
            </a:r>
            <a:r>
              <a:rPr sz="2000" b="1" spc="-110" dirty="0">
                <a:solidFill>
                  <a:srgbClr val="FFFFFF"/>
                </a:solidFill>
                <a:latin typeface="Trebuchet MS"/>
                <a:cs typeface="Trebuchet MS"/>
              </a:rPr>
              <a:t>tarafından</a:t>
            </a:r>
            <a:r>
              <a:rPr sz="2000" b="1" spc="-220" dirty="0">
                <a:solidFill>
                  <a:srgbClr val="FFFFFF"/>
                </a:solidFill>
                <a:latin typeface="Trebuchet MS"/>
                <a:cs typeface="Trebuchet MS"/>
              </a:rPr>
              <a:t> </a:t>
            </a:r>
            <a:r>
              <a:rPr sz="2000" b="1" spc="-110" dirty="0">
                <a:solidFill>
                  <a:srgbClr val="FFFFFF"/>
                </a:solidFill>
                <a:latin typeface="Trebuchet MS"/>
                <a:cs typeface="Trebuchet MS"/>
              </a:rPr>
              <a:t>çalıştırılan</a:t>
            </a:r>
            <a:endParaRPr sz="2000">
              <a:latin typeface="Trebuchet MS"/>
              <a:cs typeface="Trebuchet MS"/>
            </a:endParaRPr>
          </a:p>
          <a:p>
            <a:pPr algn="ctr">
              <a:lnSpc>
                <a:spcPts val="2300"/>
              </a:lnSpc>
            </a:pPr>
            <a:r>
              <a:rPr sz="2000" b="1" spc="-100" dirty="0">
                <a:solidFill>
                  <a:srgbClr val="FFFFFF"/>
                </a:solidFill>
                <a:latin typeface="Trebuchet MS"/>
                <a:cs typeface="Trebuchet MS"/>
              </a:rPr>
              <a:t>sigortalılar </a:t>
            </a:r>
            <a:r>
              <a:rPr sz="2000" b="1" spc="-125" dirty="0">
                <a:solidFill>
                  <a:srgbClr val="FFFFFF"/>
                </a:solidFill>
                <a:latin typeface="Trebuchet MS"/>
                <a:cs typeface="Trebuchet MS"/>
              </a:rPr>
              <a:t>dikkate </a:t>
            </a:r>
            <a:r>
              <a:rPr sz="2000" b="1" spc="-105" dirty="0">
                <a:solidFill>
                  <a:srgbClr val="FFFFFF"/>
                </a:solidFill>
                <a:latin typeface="Trebuchet MS"/>
                <a:cs typeface="Trebuchet MS"/>
              </a:rPr>
              <a:t>alınmakta</a:t>
            </a:r>
            <a:r>
              <a:rPr sz="2000" b="1" spc="-254" dirty="0">
                <a:solidFill>
                  <a:srgbClr val="FFFFFF"/>
                </a:solidFill>
                <a:latin typeface="Trebuchet MS"/>
                <a:cs typeface="Trebuchet MS"/>
              </a:rPr>
              <a:t> </a:t>
            </a:r>
            <a:r>
              <a:rPr sz="2000" b="1" spc="-85" dirty="0">
                <a:solidFill>
                  <a:srgbClr val="FFFFFF"/>
                </a:solidFill>
                <a:latin typeface="Trebuchet MS"/>
                <a:cs typeface="Trebuchet MS"/>
              </a:rPr>
              <a:t>mıdır?</a:t>
            </a:r>
            <a:endParaRPr sz="2000">
              <a:latin typeface="Trebuchet MS"/>
              <a:cs typeface="Trebuchet MS"/>
            </a:endParaRPr>
          </a:p>
        </p:txBody>
      </p:sp>
      <p:sp>
        <p:nvSpPr>
          <p:cNvPr id="10" name="object 10"/>
          <p:cNvSpPr/>
          <p:nvPr/>
        </p:nvSpPr>
        <p:spPr>
          <a:xfrm>
            <a:off x="5044440" y="4520196"/>
            <a:ext cx="6845046" cy="1962150"/>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5058917" y="4733035"/>
            <a:ext cx="6097905" cy="890269"/>
          </a:xfrm>
          <a:prstGeom prst="rect">
            <a:avLst/>
          </a:prstGeom>
        </p:spPr>
        <p:txBody>
          <a:bodyPr vert="horz" wrap="square" lIns="0" tIns="38100" rIns="0" bIns="0" rtlCol="0">
            <a:spAutoFit/>
          </a:bodyPr>
          <a:lstStyle/>
          <a:p>
            <a:pPr marL="241300" marR="5080" indent="-228600" algn="just">
              <a:lnSpc>
                <a:spcPct val="91800"/>
              </a:lnSpc>
              <a:spcBef>
                <a:spcPts val="300"/>
              </a:spcBef>
              <a:buChar char="•"/>
              <a:tabLst>
                <a:tab pos="241300" algn="l"/>
              </a:tabLst>
            </a:pPr>
            <a:r>
              <a:rPr sz="2000" spc="-170" dirty="0">
                <a:latin typeface="Arial"/>
                <a:cs typeface="Arial"/>
              </a:rPr>
              <a:t>Yabancı</a:t>
            </a:r>
            <a:r>
              <a:rPr sz="2000" spc="215" dirty="0">
                <a:latin typeface="Arial"/>
                <a:cs typeface="Arial"/>
              </a:rPr>
              <a:t> </a:t>
            </a:r>
            <a:r>
              <a:rPr sz="2000" spc="-50" dirty="0">
                <a:latin typeface="Arial"/>
                <a:cs typeface="Arial"/>
              </a:rPr>
              <a:t>uyruklu </a:t>
            </a:r>
            <a:r>
              <a:rPr sz="2000" spc="-60" dirty="0">
                <a:latin typeface="Arial"/>
                <a:cs typeface="Arial"/>
              </a:rPr>
              <a:t>sigortalılar </a:t>
            </a:r>
            <a:r>
              <a:rPr sz="2000" spc="-50" dirty="0">
                <a:latin typeface="Arial"/>
                <a:cs typeface="Arial"/>
              </a:rPr>
              <a:t>için </a:t>
            </a:r>
            <a:r>
              <a:rPr sz="2000" spc="-55" dirty="0">
                <a:latin typeface="Arial"/>
                <a:cs typeface="Arial"/>
              </a:rPr>
              <a:t>"Eğitim </a:t>
            </a:r>
            <a:r>
              <a:rPr sz="2000" spc="-125" dirty="0">
                <a:latin typeface="Arial"/>
                <a:cs typeface="Arial"/>
              </a:rPr>
              <a:t>Belgesi  </a:t>
            </a:r>
            <a:r>
              <a:rPr sz="2000" spc="-75" dirty="0">
                <a:latin typeface="Arial"/>
                <a:cs typeface="Arial"/>
              </a:rPr>
              <a:t>Yoktur/Uyuşmamaktadır" </a:t>
            </a:r>
            <a:r>
              <a:rPr sz="2000" spc="-125" dirty="0">
                <a:latin typeface="Arial"/>
                <a:cs typeface="Arial"/>
              </a:rPr>
              <a:t>seçeneği </a:t>
            </a:r>
            <a:r>
              <a:rPr sz="2000" spc="-80" dirty="0">
                <a:latin typeface="Arial"/>
                <a:cs typeface="Arial"/>
              </a:rPr>
              <a:t>üzerinden </a:t>
            </a:r>
            <a:r>
              <a:rPr sz="2000" spc="-105" dirty="0">
                <a:latin typeface="Arial"/>
                <a:cs typeface="Arial"/>
              </a:rPr>
              <a:t>24 </a:t>
            </a:r>
            <a:r>
              <a:rPr sz="2000" spc="-150" dirty="0">
                <a:latin typeface="Arial"/>
                <a:cs typeface="Arial"/>
              </a:rPr>
              <a:t>ay </a:t>
            </a:r>
            <a:r>
              <a:rPr sz="2000" spc="-105" dirty="0">
                <a:latin typeface="Arial"/>
                <a:cs typeface="Arial"/>
              </a:rPr>
              <a:t>süre  </a:t>
            </a:r>
            <a:r>
              <a:rPr sz="2000" spc="-35" dirty="0">
                <a:latin typeface="Arial"/>
                <a:cs typeface="Arial"/>
              </a:rPr>
              <a:t>ile </a:t>
            </a:r>
            <a:r>
              <a:rPr sz="2000" spc="-60" dirty="0">
                <a:latin typeface="Arial"/>
                <a:cs typeface="Arial"/>
              </a:rPr>
              <a:t>bu </a:t>
            </a:r>
            <a:r>
              <a:rPr sz="2000" spc="-65" dirty="0">
                <a:latin typeface="Arial"/>
                <a:cs typeface="Arial"/>
              </a:rPr>
              <a:t>teşvikten </a:t>
            </a:r>
            <a:r>
              <a:rPr sz="2000" spc="-90" dirty="0">
                <a:latin typeface="Arial"/>
                <a:cs typeface="Arial"/>
              </a:rPr>
              <a:t>yararlanılması</a:t>
            </a:r>
            <a:r>
              <a:rPr sz="2000" spc="-265" dirty="0">
                <a:latin typeface="Arial"/>
                <a:cs typeface="Arial"/>
              </a:rPr>
              <a:t> </a:t>
            </a:r>
            <a:r>
              <a:rPr sz="2000" spc="-75" dirty="0">
                <a:latin typeface="Arial"/>
                <a:cs typeface="Arial"/>
              </a:rPr>
              <a:t>mümkündür.</a:t>
            </a:r>
            <a:endParaRPr sz="2000">
              <a:latin typeface="Arial"/>
              <a:cs typeface="Arial"/>
            </a:endParaRPr>
          </a:p>
        </p:txBody>
      </p:sp>
      <p:sp>
        <p:nvSpPr>
          <p:cNvPr id="12" name="object 12"/>
          <p:cNvSpPr/>
          <p:nvPr/>
        </p:nvSpPr>
        <p:spPr>
          <a:xfrm>
            <a:off x="455676" y="4492752"/>
            <a:ext cx="4655058" cy="2042922"/>
          </a:xfrm>
          <a:prstGeom prst="rect">
            <a:avLst/>
          </a:prstGeom>
          <a:blipFill>
            <a:blip r:embed="rId7" cstate="print"/>
            <a:stretch>
              <a:fillRect/>
            </a:stretch>
          </a:blipFill>
        </p:spPr>
        <p:txBody>
          <a:bodyPr wrap="square" lIns="0" tIns="0" rIns="0" bIns="0" rtlCol="0"/>
          <a:lstStyle/>
          <a:p>
            <a:endParaRPr/>
          </a:p>
        </p:txBody>
      </p:sp>
      <p:sp>
        <p:nvSpPr>
          <p:cNvPr id="13" name="object 13"/>
          <p:cNvSpPr txBox="1"/>
          <p:nvPr/>
        </p:nvSpPr>
        <p:spPr>
          <a:xfrm>
            <a:off x="1019657" y="5167071"/>
            <a:ext cx="3531235" cy="612140"/>
          </a:xfrm>
          <a:prstGeom prst="rect">
            <a:avLst/>
          </a:prstGeom>
        </p:spPr>
        <p:txBody>
          <a:bodyPr vert="horz" wrap="square" lIns="0" tIns="13335" rIns="0" bIns="0" rtlCol="0">
            <a:spAutoFit/>
          </a:bodyPr>
          <a:lstStyle/>
          <a:p>
            <a:pPr algn="ctr">
              <a:lnSpc>
                <a:spcPts val="2305"/>
              </a:lnSpc>
              <a:spcBef>
                <a:spcPts val="105"/>
              </a:spcBef>
            </a:pPr>
            <a:r>
              <a:rPr sz="2000" b="1" i="1" spc="-245" dirty="0">
                <a:solidFill>
                  <a:srgbClr val="FFFFFF"/>
                </a:solidFill>
                <a:latin typeface="Arial"/>
                <a:cs typeface="Arial"/>
              </a:rPr>
              <a:t>Bu </a:t>
            </a:r>
            <a:r>
              <a:rPr sz="2000" b="1" i="1" spc="-135" dirty="0">
                <a:solidFill>
                  <a:srgbClr val="FFFFFF"/>
                </a:solidFill>
                <a:latin typeface="Arial"/>
                <a:cs typeface="Arial"/>
              </a:rPr>
              <a:t>destekten </a:t>
            </a:r>
            <a:r>
              <a:rPr sz="2000" b="1" i="1" spc="-100" dirty="0">
                <a:solidFill>
                  <a:srgbClr val="FFFFFF"/>
                </a:solidFill>
                <a:latin typeface="Arial"/>
                <a:cs typeface="Arial"/>
              </a:rPr>
              <a:t>yararlanma</a:t>
            </a:r>
            <a:r>
              <a:rPr sz="2000" b="1" i="1" spc="-330" dirty="0">
                <a:solidFill>
                  <a:srgbClr val="FFFFFF"/>
                </a:solidFill>
                <a:latin typeface="Arial"/>
                <a:cs typeface="Arial"/>
              </a:rPr>
              <a:t> </a:t>
            </a:r>
            <a:r>
              <a:rPr sz="2000" b="1" i="1" spc="-135" dirty="0">
                <a:solidFill>
                  <a:srgbClr val="FFFFFF"/>
                </a:solidFill>
                <a:latin typeface="Arial"/>
                <a:cs typeface="Arial"/>
              </a:rPr>
              <a:t>süreleri</a:t>
            </a:r>
            <a:endParaRPr sz="2000">
              <a:latin typeface="Arial"/>
              <a:cs typeface="Arial"/>
            </a:endParaRPr>
          </a:p>
          <a:p>
            <a:pPr algn="ctr">
              <a:lnSpc>
                <a:spcPts val="2305"/>
              </a:lnSpc>
            </a:pPr>
            <a:r>
              <a:rPr sz="2000" b="1" i="1" spc="-155" dirty="0">
                <a:solidFill>
                  <a:srgbClr val="FFFFFF"/>
                </a:solidFill>
                <a:latin typeface="Arial"/>
                <a:cs typeface="Arial"/>
              </a:rPr>
              <a:t>nedir?</a:t>
            </a:r>
            <a:endParaRPr sz="2000">
              <a:latin typeface="Arial"/>
              <a:cs typeface="Arial"/>
            </a:endParaRPr>
          </a:p>
        </p:txBody>
      </p:sp>
    </p:spTree>
    <p:extLst>
      <p:ext uri="{BB962C8B-B14F-4D97-AF65-F5344CB8AC3E}">
        <p14:creationId xmlns:p14="http://schemas.microsoft.com/office/powerpoint/2010/main" val="396712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999414999"/>
              </p:ext>
            </p:extLst>
          </p:nvPr>
        </p:nvGraphicFramePr>
        <p:xfrm>
          <a:off x="190146" y="56552"/>
          <a:ext cx="11668120" cy="6221722"/>
        </p:xfrm>
        <a:graphic>
          <a:graphicData uri="http://schemas.openxmlformats.org/drawingml/2006/table">
            <a:tbl>
              <a:tblPr firstRow="1" bandRow="1">
                <a:tableStyleId>{2D5ABB26-0587-4C30-8999-92F81FD0307C}</a:tableStyleId>
              </a:tblPr>
              <a:tblGrid>
                <a:gridCol w="295275">
                  <a:extLst>
                    <a:ext uri="{9D8B030D-6E8A-4147-A177-3AD203B41FA5}">
                      <a16:colId xmlns:a16="http://schemas.microsoft.com/office/drawing/2014/main" val="20000"/>
                    </a:ext>
                  </a:extLst>
                </a:gridCol>
                <a:gridCol w="1302385">
                  <a:extLst>
                    <a:ext uri="{9D8B030D-6E8A-4147-A177-3AD203B41FA5}">
                      <a16:colId xmlns:a16="http://schemas.microsoft.com/office/drawing/2014/main" val="20001"/>
                    </a:ext>
                  </a:extLst>
                </a:gridCol>
                <a:gridCol w="1805304">
                  <a:extLst>
                    <a:ext uri="{9D8B030D-6E8A-4147-A177-3AD203B41FA5}">
                      <a16:colId xmlns:a16="http://schemas.microsoft.com/office/drawing/2014/main" val="20002"/>
                    </a:ext>
                  </a:extLst>
                </a:gridCol>
                <a:gridCol w="1807210">
                  <a:extLst>
                    <a:ext uri="{9D8B030D-6E8A-4147-A177-3AD203B41FA5}">
                      <a16:colId xmlns:a16="http://schemas.microsoft.com/office/drawing/2014/main" val="20003"/>
                    </a:ext>
                  </a:extLst>
                </a:gridCol>
                <a:gridCol w="323850">
                  <a:extLst>
                    <a:ext uri="{9D8B030D-6E8A-4147-A177-3AD203B41FA5}">
                      <a16:colId xmlns:a16="http://schemas.microsoft.com/office/drawing/2014/main" val="20004"/>
                    </a:ext>
                  </a:extLst>
                </a:gridCol>
                <a:gridCol w="1694179">
                  <a:extLst>
                    <a:ext uri="{9D8B030D-6E8A-4147-A177-3AD203B41FA5}">
                      <a16:colId xmlns:a16="http://schemas.microsoft.com/office/drawing/2014/main" val="20005"/>
                    </a:ext>
                  </a:extLst>
                </a:gridCol>
                <a:gridCol w="1170940">
                  <a:extLst>
                    <a:ext uri="{9D8B030D-6E8A-4147-A177-3AD203B41FA5}">
                      <a16:colId xmlns:a16="http://schemas.microsoft.com/office/drawing/2014/main" val="20006"/>
                    </a:ext>
                  </a:extLst>
                </a:gridCol>
                <a:gridCol w="1061084">
                  <a:extLst>
                    <a:ext uri="{9D8B030D-6E8A-4147-A177-3AD203B41FA5}">
                      <a16:colId xmlns:a16="http://schemas.microsoft.com/office/drawing/2014/main" val="20007"/>
                    </a:ext>
                  </a:extLst>
                </a:gridCol>
                <a:gridCol w="534034">
                  <a:extLst>
                    <a:ext uri="{9D8B030D-6E8A-4147-A177-3AD203B41FA5}">
                      <a16:colId xmlns:a16="http://schemas.microsoft.com/office/drawing/2014/main" val="20008"/>
                    </a:ext>
                  </a:extLst>
                </a:gridCol>
                <a:gridCol w="104775">
                  <a:extLst>
                    <a:ext uri="{9D8B030D-6E8A-4147-A177-3AD203B41FA5}">
                      <a16:colId xmlns:a16="http://schemas.microsoft.com/office/drawing/2014/main" val="20009"/>
                    </a:ext>
                  </a:extLst>
                </a:gridCol>
                <a:gridCol w="1569084">
                  <a:extLst>
                    <a:ext uri="{9D8B030D-6E8A-4147-A177-3AD203B41FA5}">
                      <a16:colId xmlns:a16="http://schemas.microsoft.com/office/drawing/2014/main" val="20010"/>
                    </a:ext>
                  </a:extLst>
                </a:gridCol>
              </a:tblGrid>
              <a:tr h="628015">
                <a:tc gridSpan="2">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gridSpan="7">
                  <a:txBody>
                    <a:bodyPr/>
                    <a:lstStyle/>
                    <a:p>
                      <a:pPr>
                        <a:lnSpc>
                          <a:spcPct val="100000"/>
                        </a:lnSpc>
                        <a:spcBef>
                          <a:spcPts val="35"/>
                        </a:spcBef>
                      </a:pPr>
                      <a:endParaRPr sz="1350" dirty="0">
                        <a:latin typeface="Times New Roman"/>
                        <a:cs typeface="Times New Roman"/>
                      </a:endParaRPr>
                    </a:p>
                  </a:txBody>
                  <a:tcPr marL="0" marR="0" marT="4445"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419734">
                <a:tc rowSpan="2" gridSpan="2">
                  <a:txBody>
                    <a:bodyPr/>
                    <a:lstStyle/>
                    <a:p>
                      <a:pPr marL="474980">
                        <a:lnSpc>
                          <a:spcPct val="100000"/>
                        </a:lnSpc>
                        <a:spcBef>
                          <a:spcPts val="1165"/>
                        </a:spcBef>
                      </a:pPr>
                      <a:r>
                        <a:rPr sz="1750" b="1" dirty="0">
                          <a:solidFill>
                            <a:srgbClr val="FFFFFF"/>
                          </a:solidFill>
                          <a:latin typeface="Trebuchet MS"/>
                          <a:cs typeface="Trebuchet MS"/>
                        </a:rPr>
                        <a:t>7</a:t>
                      </a:r>
                      <a:endParaRPr sz="1750">
                        <a:latin typeface="Trebuchet MS"/>
                        <a:cs typeface="Trebuchet MS"/>
                      </a:endParaRPr>
                    </a:p>
                  </a:txBody>
                  <a:tcPr marL="0" marR="0" marT="147955"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gridSpan="7">
                  <a:txBody>
                    <a:bodyPr/>
                    <a:lstStyle/>
                    <a:p>
                      <a:pPr>
                        <a:lnSpc>
                          <a:spcPct val="100000"/>
                        </a:lnSpc>
                        <a:spcBef>
                          <a:spcPts val="30"/>
                        </a:spcBef>
                      </a:pPr>
                      <a:endParaRPr sz="2000" dirty="0">
                        <a:solidFill>
                          <a:srgbClr val="FF0000"/>
                        </a:solidFill>
                        <a:latin typeface="Times New Roman"/>
                        <a:cs typeface="Times New Roman"/>
                      </a:endParaRPr>
                    </a:p>
                    <a:p>
                      <a:pPr marL="82550">
                        <a:lnSpc>
                          <a:spcPct val="100000"/>
                        </a:lnSpc>
                      </a:pPr>
                      <a:r>
                        <a:rPr sz="1800" b="1" spc="10" dirty="0">
                          <a:solidFill>
                            <a:srgbClr val="FF0000"/>
                          </a:solidFill>
                          <a:latin typeface="Trebuchet MS"/>
                          <a:cs typeface="Trebuchet MS"/>
                        </a:rPr>
                        <a:t>İŞBAŞI</a:t>
                      </a:r>
                      <a:r>
                        <a:rPr sz="1800" b="1" spc="-90" dirty="0">
                          <a:solidFill>
                            <a:srgbClr val="FF0000"/>
                          </a:solidFill>
                          <a:latin typeface="Trebuchet MS"/>
                          <a:cs typeface="Trebuchet MS"/>
                        </a:rPr>
                        <a:t> </a:t>
                      </a:r>
                      <a:r>
                        <a:rPr sz="1800" b="1" spc="25" dirty="0">
                          <a:solidFill>
                            <a:srgbClr val="FF0000"/>
                          </a:solidFill>
                          <a:latin typeface="Trebuchet MS"/>
                          <a:cs typeface="Trebuchet MS"/>
                        </a:rPr>
                        <a:t>EĞİTİM</a:t>
                      </a:r>
                      <a:r>
                        <a:rPr sz="1800" b="1" spc="-75" dirty="0">
                          <a:solidFill>
                            <a:srgbClr val="FF0000"/>
                          </a:solidFill>
                          <a:latin typeface="Trebuchet MS"/>
                          <a:cs typeface="Trebuchet MS"/>
                        </a:rPr>
                        <a:t> </a:t>
                      </a:r>
                      <a:r>
                        <a:rPr sz="1800" b="1" spc="40" dirty="0">
                          <a:solidFill>
                            <a:srgbClr val="FF0000"/>
                          </a:solidFill>
                          <a:latin typeface="Trebuchet MS"/>
                          <a:cs typeface="Trebuchet MS"/>
                        </a:rPr>
                        <a:t>PROGRAMINI</a:t>
                      </a:r>
                      <a:r>
                        <a:rPr sz="1800" b="1" spc="-65" dirty="0">
                          <a:solidFill>
                            <a:srgbClr val="FF0000"/>
                          </a:solidFill>
                          <a:latin typeface="Trebuchet MS"/>
                          <a:cs typeface="Trebuchet MS"/>
                        </a:rPr>
                        <a:t> </a:t>
                      </a:r>
                      <a:r>
                        <a:rPr sz="1800" b="1" spc="30" dirty="0">
                          <a:solidFill>
                            <a:srgbClr val="FF0000"/>
                          </a:solidFill>
                          <a:latin typeface="Trebuchet MS"/>
                          <a:cs typeface="Trebuchet MS"/>
                        </a:rPr>
                        <a:t>TAMAMLAYANLARIN</a:t>
                      </a:r>
                      <a:r>
                        <a:rPr sz="1800" b="1" spc="-80" dirty="0">
                          <a:solidFill>
                            <a:srgbClr val="FF0000"/>
                          </a:solidFill>
                          <a:latin typeface="Trebuchet MS"/>
                          <a:cs typeface="Trebuchet MS"/>
                        </a:rPr>
                        <a:t> </a:t>
                      </a:r>
                      <a:r>
                        <a:rPr sz="1800" b="1" spc="35" dirty="0">
                          <a:solidFill>
                            <a:srgbClr val="FF0000"/>
                          </a:solidFill>
                          <a:latin typeface="Trebuchet MS"/>
                          <a:cs typeface="Trebuchet MS"/>
                        </a:rPr>
                        <a:t>İSTİHDAMINA</a:t>
                      </a:r>
                      <a:r>
                        <a:rPr sz="1800" b="1" spc="-90" dirty="0">
                          <a:solidFill>
                            <a:srgbClr val="FF0000"/>
                          </a:solidFill>
                          <a:latin typeface="Trebuchet MS"/>
                          <a:cs typeface="Trebuchet MS"/>
                        </a:rPr>
                        <a:t> </a:t>
                      </a:r>
                      <a:r>
                        <a:rPr sz="1800" b="1" spc="-25" dirty="0">
                          <a:solidFill>
                            <a:srgbClr val="FF0000"/>
                          </a:solidFill>
                          <a:latin typeface="Trebuchet MS"/>
                          <a:cs typeface="Trebuchet MS"/>
                        </a:rPr>
                        <a:t>YÖNELİK</a:t>
                      </a:r>
                      <a:r>
                        <a:rPr sz="1800" b="1" spc="-90" dirty="0">
                          <a:solidFill>
                            <a:srgbClr val="FF0000"/>
                          </a:solidFill>
                          <a:latin typeface="Trebuchet MS"/>
                          <a:cs typeface="Trebuchet MS"/>
                        </a:rPr>
                        <a:t> </a:t>
                      </a:r>
                      <a:r>
                        <a:rPr sz="1800" b="1" spc="-20" dirty="0">
                          <a:solidFill>
                            <a:srgbClr val="FF0000"/>
                          </a:solidFill>
                          <a:latin typeface="Trebuchet MS"/>
                          <a:cs typeface="Trebuchet MS"/>
                        </a:rPr>
                        <a:t>TEŞVİK</a:t>
                      </a:r>
                      <a:endParaRPr sz="1800" dirty="0">
                        <a:solidFill>
                          <a:srgbClr val="FF0000"/>
                        </a:solidFill>
                        <a:latin typeface="Trebuchet MS"/>
                        <a:cs typeface="Trebuchet MS"/>
                      </a:endParaRPr>
                    </a:p>
                  </a:txBody>
                  <a:tcPr marL="0" marR="0" marT="3810"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2">
                  <a:txBody>
                    <a:bodyPr/>
                    <a:lstStyle/>
                    <a:p>
                      <a:pPr marL="80010">
                        <a:lnSpc>
                          <a:spcPct val="100000"/>
                        </a:lnSpc>
                        <a:spcBef>
                          <a:spcPts val="55"/>
                        </a:spcBef>
                      </a:pPr>
                      <a:r>
                        <a:rPr sz="1300" b="1" spc="-40" dirty="0">
                          <a:latin typeface="Trebuchet MS"/>
                          <a:cs typeface="Trebuchet MS"/>
                        </a:rPr>
                        <a:t>BELGE </a:t>
                      </a:r>
                      <a:r>
                        <a:rPr sz="1300" b="1" spc="35" dirty="0">
                          <a:latin typeface="Trebuchet MS"/>
                          <a:cs typeface="Trebuchet MS"/>
                        </a:rPr>
                        <a:t>KANUN</a:t>
                      </a:r>
                      <a:r>
                        <a:rPr sz="1300" b="1" spc="-155" dirty="0">
                          <a:latin typeface="Trebuchet MS"/>
                          <a:cs typeface="Trebuchet MS"/>
                        </a:rPr>
                        <a:t> </a:t>
                      </a:r>
                      <a:r>
                        <a:rPr sz="1300" b="1" spc="50" dirty="0">
                          <a:latin typeface="Trebuchet MS"/>
                          <a:cs typeface="Trebuchet MS"/>
                        </a:rPr>
                        <a:t>NO</a:t>
                      </a:r>
                      <a:endParaRPr sz="1300">
                        <a:latin typeface="Trebuchet MS"/>
                        <a:cs typeface="Trebuchet MS"/>
                      </a:endParaRPr>
                    </a:p>
                  </a:txBody>
                  <a:tcPr marL="0" marR="0" marT="6985" marB="0">
                    <a:lnL w="9525">
                      <a:solidFill>
                        <a:srgbClr val="000000"/>
                      </a:solidFill>
                      <a:prstDash val="solid"/>
                    </a:lnL>
                    <a:lnR w="9525">
                      <a:solidFill>
                        <a:srgbClr val="B4C5E7"/>
                      </a:solidFill>
                      <a:prstDash val="solid"/>
                    </a:lnR>
                    <a:lnT w="28575">
                      <a:solidFill>
                        <a:srgbClr val="8EAADB"/>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77495">
                <a:tc gridSpan="2" vMerge="1">
                  <a:txBody>
                    <a:bodyPr/>
                    <a:lstStyle/>
                    <a:p>
                      <a:endParaRPr/>
                    </a:p>
                  </a:txBody>
                  <a:tcPr marL="0" marR="0" marT="147955"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gridSpan="7" vMerge="1">
                  <a:txBody>
                    <a:bodyPr/>
                    <a:lstStyle/>
                    <a:p>
                      <a:endParaRPr/>
                    </a:p>
                  </a:txBody>
                  <a:tcPr marL="0" marR="0" marT="3810"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R="2540" algn="ctr">
                        <a:lnSpc>
                          <a:spcPts val="1535"/>
                        </a:lnSpc>
                      </a:pPr>
                      <a:r>
                        <a:rPr sz="1300" b="1" spc="-55" dirty="0">
                          <a:latin typeface="Trebuchet MS"/>
                          <a:cs typeface="Trebuchet MS"/>
                        </a:rPr>
                        <a:t>6645</a:t>
                      </a:r>
                      <a:endParaRPr sz="1300">
                        <a:latin typeface="Trebuchet MS"/>
                        <a:cs typeface="Trebuchet MS"/>
                      </a:endParaRPr>
                    </a:p>
                  </a:txBody>
                  <a:tcPr marL="0" marR="0" marT="0" marB="0">
                    <a:lnL w="9525">
                      <a:solidFill>
                        <a:srgbClr val="000000"/>
                      </a:solidFill>
                      <a:prstDash val="solid"/>
                    </a:lnL>
                    <a:lnR w="9525">
                      <a:solidFill>
                        <a:srgbClr val="B4C5E7"/>
                      </a:solidFill>
                      <a:prstDash val="solid"/>
                    </a:lnR>
                    <a:lnT w="9525">
                      <a:solidFill>
                        <a:srgbClr val="000000"/>
                      </a:solidFill>
                      <a:prstDash val="solid"/>
                    </a:lnT>
                    <a:lnB w="9525">
                      <a:solidFill>
                        <a:srgbClr val="B4C5E7"/>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08279">
                <a:tc rowSpan="2" gridSpan="2">
                  <a:txBody>
                    <a:bodyPr/>
                    <a:lstStyle/>
                    <a:p>
                      <a:pPr marL="85725">
                        <a:lnSpc>
                          <a:spcPts val="1535"/>
                        </a:lnSpc>
                      </a:pPr>
                      <a:r>
                        <a:rPr sz="1300" b="1" spc="-25" dirty="0">
                          <a:latin typeface="Trebuchet MS"/>
                          <a:cs typeface="Trebuchet MS"/>
                        </a:rPr>
                        <a:t>YASAL</a:t>
                      </a:r>
                      <a:r>
                        <a:rPr sz="1300" b="1" spc="-100" dirty="0">
                          <a:latin typeface="Trebuchet MS"/>
                          <a:cs typeface="Trebuchet MS"/>
                        </a:rPr>
                        <a:t> </a:t>
                      </a:r>
                      <a:r>
                        <a:rPr sz="1300" b="1" spc="15" dirty="0">
                          <a:latin typeface="Trebuchet MS"/>
                          <a:cs typeface="Trebuchet MS"/>
                        </a:rPr>
                        <a:t>DAYANAK</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rowSpan="2" hMerge="1">
                  <a:txBody>
                    <a:bodyPr/>
                    <a:lstStyle/>
                    <a:p>
                      <a:endParaRPr/>
                    </a:p>
                  </a:txBody>
                  <a:tcPr marL="0" marR="0" marT="0" marB="0"/>
                </a:tc>
                <a:tc rowSpan="2" gridSpan="5">
                  <a:txBody>
                    <a:bodyPr/>
                    <a:lstStyle/>
                    <a:p>
                      <a:pPr marL="82550">
                        <a:lnSpc>
                          <a:spcPts val="1535"/>
                        </a:lnSpc>
                      </a:pPr>
                      <a:r>
                        <a:rPr sz="1300" spc="-15" dirty="0">
                          <a:latin typeface="Arial"/>
                          <a:cs typeface="Arial"/>
                        </a:rPr>
                        <a:t>4447</a:t>
                      </a:r>
                      <a:r>
                        <a:rPr sz="1300" spc="-35" dirty="0">
                          <a:latin typeface="Arial"/>
                          <a:cs typeface="Arial"/>
                        </a:rPr>
                        <a:t> sayılı</a:t>
                      </a:r>
                      <a:r>
                        <a:rPr sz="1300" spc="-40" dirty="0">
                          <a:latin typeface="Arial"/>
                          <a:cs typeface="Arial"/>
                        </a:rPr>
                        <a:t> </a:t>
                      </a:r>
                      <a:r>
                        <a:rPr sz="1300" spc="-25" dirty="0">
                          <a:latin typeface="Arial"/>
                          <a:cs typeface="Arial"/>
                        </a:rPr>
                        <a:t>İşsizlik</a:t>
                      </a:r>
                      <a:r>
                        <a:rPr sz="1300" spc="-40" dirty="0">
                          <a:latin typeface="Arial"/>
                          <a:cs typeface="Arial"/>
                        </a:rPr>
                        <a:t> </a:t>
                      </a:r>
                      <a:r>
                        <a:rPr sz="1300" spc="-30" dirty="0">
                          <a:latin typeface="Arial"/>
                          <a:cs typeface="Arial"/>
                        </a:rPr>
                        <a:t>Sigortası</a:t>
                      </a:r>
                      <a:r>
                        <a:rPr sz="1300" spc="-65" dirty="0">
                          <a:latin typeface="Arial"/>
                          <a:cs typeface="Arial"/>
                        </a:rPr>
                        <a:t> </a:t>
                      </a:r>
                      <a:r>
                        <a:rPr sz="1300" spc="-5" dirty="0">
                          <a:latin typeface="Arial"/>
                          <a:cs typeface="Arial"/>
                        </a:rPr>
                        <a:t>Kanununun</a:t>
                      </a:r>
                      <a:r>
                        <a:rPr sz="1300" spc="-60" dirty="0">
                          <a:latin typeface="Arial"/>
                          <a:cs typeface="Arial"/>
                        </a:rPr>
                        <a:t> </a:t>
                      </a:r>
                      <a:r>
                        <a:rPr sz="1300" spc="-20" dirty="0">
                          <a:latin typeface="Arial"/>
                          <a:cs typeface="Arial"/>
                        </a:rPr>
                        <a:t>geçici</a:t>
                      </a:r>
                      <a:r>
                        <a:rPr sz="1300" spc="-35" dirty="0">
                          <a:latin typeface="Arial"/>
                          <a:cs typeface="Arial"/>
                        </a:rPr>
                        <a:t> </a:t>
                      </a:r>
                      <a:r>
                        <a:rPr sz="1300" spc="-15" dirty="0">
                          <a:latin typeface="Arial"/>
                          <a:cs typeface="Arial"/>
                        </a:rPr>
                        <a:t>15</a:t>
                      </a:r>
                      <a:r>
                        <a:rPr sz="1300" spc="-35" dirty="0">
                          <a:latin typeface="Arial"/>
                          <a:cs typeface="Arial"/>
                        </a:rPr>
                        <a:t> </a:t>
                      </a:r>
                      <a:r>
                        <a:rPr sz="1300" spc="5" dirty="0">
                          <a:latin typeface="Arial"/>
                          <a:cs typeface="Arial"/>
                        </a:rPr>
                        <a:t>inci</a:t>
                      </a:r>
                      <a:r>
                        <a:rPr sz="1300" spc="-65" dirty="0">
                          <a:latin typeface="Arial"/>
                          <a:cs typeface="Arial"/>
                        </a:rPr>
                        <a:t> </a:t>
                      </a:r>
                      <a:r>
                        <a:rPr sz="1300" dirty="0">
                          <a:latin typeface="Arial"/>
                          <a:cs typeface="Arial"/>
                        </a:rPr>
                        <a:t>maddesi,</a:t>
                      </a:r>
                      <a:r>
                        <a:rPr sz="1300" spc="-60" dirty="0">
                          <a:latin typeface="Arial"/>
                          <a:cs typeface="Arial"/>
                        </a:rPr>
                        <a:t> </a:t>
                      </a:r>
                      <a:r>
                        <a:rPr sz="1300" spc="25" dirty="0">
                          <a:latin typeface="Arial"/>
                          <a:cs typeface="Arial"/>
                        </a:rPr>
                        <a:t>2016/1</a:t>
                      </a:r>
                      <a:r>
                        <a:rPr sz="1300" spc="-60" dirty="0">
                          <a:latin typeface="Arial"/>
                          <a:cs typeface="Arial"/>
                        </a:rPr>
                        <a:t> </a:t>
                      </a:r>
                      <a:r>
                        <a:rPr sz="1300" spc="-55" dirty="0">
                          <a:latin typeface="Arial"/>
                          <a:cs typeface="Arial"/>
                        </a:rPr>
                        <a:t>Sayılı</a:t>
                      </a:r>
                      <a:r>
                        <a:rPr sz="1300" spc="-40" dirty="0">
                          <a:latin typeface="Arial"/>
                          <a:cs typeface="Arial"/>
                        </a:rPr>
                        <a:t> </a:t>
                      </a:r>
                      <a:r>
                        <a:rPr sz="1300" spc="-25" dirty="0">
                          <a:latin typeface="Arial"/>
                          <a:cs typeface="Arial"/>
                        </a:rPr>
                        <a:t>Genelge.</a:t>
                      </a:r>
                      <a:endParaRPr sz="130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3">
                  <a:txBody>
                    <a:bodyPr/>
                    <a:lstStyle/>
                    <a:p>
                      <a:pPr marL="203200">
                        <a:lnSpc>
                          <a:spcPts val="1535"/>
                        </a:lnSpc>
                      </a:pPr>
                      <a:r>
                        <a:rPr sz="1300" b="1" spc="35" dirty="0">
                          <a:latin typeface="Trebuchet MS"/>
                          <a:cs typeface="Trebuchet MS"/>
                        </a:rPr>
                        <a:t>BAŞLAMA</a:t>
                      </a:r>
                      <a:r>
                        <a:rPr sz="1300" b="1" spc="-100" dirty="0">
                          <a:latin typeface="Trebuchet MS"/>
                          <a:cs typeface="Trebuchet MS"/>
                        </a:rPr>
                        <a:t> </a:t>
                      </a:r>
                      <a:r>
                        <a:rPr sz="1300" b="1" spc="-10" dirty="0">
                          <a:latin typeface="Trebuchet MS"/>
                          <a:cs typeface="Trebuchet MS"/>
                        </a:rPr>
                        <a:t>TARİHİ</a:t>
                      </a:r>
                      <a:endParaRPr sz="130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R="2540" algn="ctr">
                        <a:lnSpc>
                          <a:spcPts val="1535"/>
                        </a:lnSpc>
                      </a:pPr>
                      <a:r>
                        <a:rPr sz="1300" b="1" spc="-15" dirty="0">
                          <a:latin typeface="Trebuchet MS"/>
                          <a:cs typeface="Trebuchet MS"/>
                        </a:rPr>
                        <a:t>BİTİŞ</a:t>
                      </a:r>
                      <a:r>
                        <a:rPr sz="1300" b="1" spc="-85" dirty="0">
                          <a:latin typeface="Trebuchet MS"/>
                          <a:cs typeface="Trebuchet MS"/>
                        </a:rPr>
                        <a:t> </a:t>
                      </a:r>
                      <a:r>
                        <a:rPr sz="1300" b="1" spc="-10" dirty="0">
                          <a:latin typeface="Trebuchet MS"/>
                          <a:cs typeface="Trebuchet MS"/>
                        </a:rPr>
                        <a:t>TARİHİ</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3"/>
                  </a:ext>
                </a:extLst>
              </a:tr>
              <a:tr h="207645">
                <a:tc gridSpan="2"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hMerge="1" vMerge="1">
                  <a:txBody>
                    <a:bodyPr/>
                    <a:lstStyle/>
                    <a:p>
                      <a:endParaRPr/>
                    </a:p>
                  </a:txBody>
                  <a:tcPr marL="0" marR="0" marT="0" marB="0"/>
                </a:tc>
                <a:tc gridSpan="5"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3">
                  <a:txBody>
                    <a:bodyPr/>
                    <a:lstStyle/>
                    <a:p>
                      <a:pPr marL="440690">
                        <a:lnSpc>
                          <a:spcPts val="1535"/>
                        </a:lnSpc>
                      </a:pPr>
                      <a:r>
                        <a:rPr sz="1300" spc="-10" dirty="0">
                          <a:latin typeface="Arial"/>
                          <a:cs typeface="Arial"/>
                        </a:rPr>
                        <a:t>23.04.2015</a:t>
                      </a:r>
                      <a:endParaRPr sz="13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algn="ctr">
                        <a:lnSpc>
                          <a:spcPts val="1535"/>
                        </a:lnSpc>
                      </a:pPr>
                      <a:r>
                        <a:rPr sz="1300" dirty="0">
                          <a:latin typeface="Arial"/>
                          <a:cs typeface="Arial"/>
                        </a:rPr>
                        <a:t>-</a:t>
                      </a:r>
                      <a:endParaRPr sz="13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4"/>
                  </a:ext>
                </a:extLst>
              </a:tr>
              <a:tr h="611505">
                <a:tc gridSpan="2">
                  <a:txBody>
                    <a:bodyPr/>
                    <a:lstStyle/>
                    <a:p>
                      <a:pPr marL="85725">
                        <a:lnSpc>
                          <a:spcPts val="1535"/>
                        </a:lnSpc>
                      </a:pPr>
                      <a:r>
                        <a:rPr sz="1300" b="1" spc="20" dirty="0">
                          <a:latin typeface="Trebuchet MS"/>
                          <a:cs typeface="Trebuchet MS"/>
                        </a:rPr>
                        <a:t>AÇIKLAMA</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gridSpan="9">
                  <a:txBody>
                    <a:bodyPr/>
                    <a:lstStyle/>
                    <a:p>
                      <a:pPr marL="82550" marR="75565" algn="just">
                        <a:lnSpc>
                          <a:spcPts val="1590"/>
                        </a:lnSpc>
                        <a:spcBef>
                          <a:spcPts val="5"/>
                        </a:spcBef>
                      </a:pPr>
                      <a:r>
                        <a:rPr sz="1300" spc="-10" dirty="0">
                          <a:latin typeface="Arial"/>
                          <a:cs typeface="Arial"/>
                        </a:rPr>
                        <a:t>Türkiye </a:t>
                      </a:r>
                      <a:r>
                        <a:rPr sz="1300" spc="-50" dirty="0">
                          <a:latin typeface="Arial"/>
                          <a:cs typeface="Arial"/>
                        </a:rPr>
                        <a:t>İş </a:t>
                      </a:r>
                      <a:r>
                        <a:rPr sz="1300" dirty="0">
                          <a:latin typeface="Arial"/>
                          <a:cs typeface="Arial"/>
                        </a:rPr>
                        <a:t>Kurumu </a:t>
                      </a:r>
                      <a:r>
                        <a:rPr sz="1300" spc="5" dirty="0">
                          <a:latin typeface="Arial"/>
                          <a:cs typeface="Arial"/>
                        </a:rPr>
                        <a:t>tarafından </a:t>
                      </a:r>
                      <a:r>
                        <a:rPr sz="1300" spc="30" dirty="0">
                          <a:latin typeface="Arial"/>
                          <a:cs typeface="Arial"/>
                        </a:rPr>
                        <a:t>31/12/2017 </a:t>
                      </a:r>
                      <a:r>
                        <a:rPr sz="1300" spc="25" dirty="0">
                          <a:latin typeface="Arial"/>
                          <a:cs typeface="Arial"/>
                        </a:rPr>
                        <a:t>tarihine </a:t>
                      </a:r>
                      <a:r>
                        <a:rPr sz="1300" spc="-5" dirty="0">
                          <a:latin typeface="Arial"/>
                          <a:cs typeface="Arial"/>
                        </a:rPr>
                        <a:t>kadar </a:t>
                      </a:r>
                      <a:r>
                        <a:rPr sz="1300" spc="-10" dirty="0">
                          <a:latin typeface="Arial"/>
                          <a:cs typeface="Arial"/>
                        </a:rPr>
                        <a:t>başlatılan </a:t>
                      </a:r>
                      <a:r>
                        <a:rPr sz="1300" spc="-40" dirty="0">
                          <a:latin typeface="Arial"/>
                          <a:cs typeface="Arial"/>
                        </a:rPr>
                        <a:t>işbaşı </a:t>
                      </a:r>
                      <a:r>
                        <a:rPr sz="1300" spc="20" dirty="0">
                          <a:latin typeface="Arial"/>
                          <a:cs typeface="Arial"/>
                        </a:rPr>
                        <a:t>eğitim </a:t>
                      </a:r>
                      <a:r>
                        <a:rPr sz="1300" dirty="0">
                          <a:latin typeface="Arial"/>
                          <a:cs typeface="Arial"/>
                        </a:rPr>
                        <a:t>programlarını </a:t>
                      </a:r>
                      <a:r>
                        <a:rPr sz="1300" spc="5" dirty="0">
                          <a:latin typeface="Arial"/>
                          <a:cs typeface="Arial"/>
                        </a:rPr>
                        <a:t>tamamlayanları </a:t>
                      </a:r>
                      <a:r>
                        <a:rPr sz="1300" spc="-25" dirty="0">
                          <a:latin typeface="Arial"/>
                          <a:cs typeface="Arial"/>
                        </a:rPr>
                        <a:t>üç </a:t>
                      </a:r>
                      <a:r>
                        <a:rPr sz="1300" spc="-30" dirty="0">
                          <a:latin typeface="Arial"/>
                          <a:cs typeface="Arial"/>
                        </a:rPr>
                        <a:t>ay </a:t>
                      </a:r>
                      <a:r>
                        <a:rPr sz="1300" spc="-5" dirty="0">
                          <a:latin typeface="Arial"/>
                          <a:cs typeface="Arial"/>
                        </a:rPr>
                        <a:t>içinde </a:t>
                      </a:r>
                      <a:r>
                        <a:rPr sz="1300" spc="-30" dirty="0">
                          <a:latin typeface="Arial"/>
                          <a:cs typeface="Arial"/>
                        </a:rPr>
                        <a:t>işe </a:t>
                      </a:r>
                      <a:r>
                        <a:rPr sz="1300" spc="-15" dirty="0">
                          <a:latin typeface="Arial"/>
                          <a:cs typeface="Arial"/>
                        </a:rPr>
                        <a:t>alan </a:t>
                      </a:r>
                      <a:r>
                        <a:rPr sz="1300" spc="-20" dirty="0">
                          <a:latin typeface="Arial"/>
                          <a:cs typeface="Arial"/>
                        </a:rPr>
                        <a:t>özel  </a:t>
                      </a:r>
                      <a:r>
                        <a:rPr sz="1300" spc="10" dirty="0">
                          <a:latin typeface="Arial"/>
                          <a:cs typeface="Arial"/>
                        </a:rPr>
                        <a:t>sektör </a:t>
                      </a:r>
                      <a:r>
                        <a:rPr sz="1300" dirty="0">
                          <a:latin typeface="Arial"/>
                          <a:cs typeface="Arial"/>
                        </a:rPr>
                        <a:t>işverenlerine </a:t>
                      </a:r>
                      <a:r>
                        <a:rPr sz="1300" spc="-30" dirty="0">
                          <a:latin typeface="Arial"/>
                          <a:cs typeface="Arial"/>
                        </a:rPr>
                        <a:t>işe </a:t>
                      </a:r>
                      <a:r>
                        <a:rPr sz="1300" spc="-5" dirty="0">
                          <a:latin typeface="Arial"/>
                          <a:cs typeface="Arial"/>
                        </a:rPr>
                        <a:t>aldıkları </a:t>
                      </a:r>
                      <a:r>
                        <a:rPr sz="1300" spc="15" dirty="0">
                          <a:latin typeface="Arial"/>
                          <a:cs typeface="Arial"/>
                        </a:rPr>
                        <a:t>bu </a:t>
                      </a:r>
                      <a:r>
                        <a:rPr sz="1300" spc="5" dirty="0">
                          <a:latin typeface="Arial"/>
                          <a:cs typeface="Arial"/>
                        </a:rPr>
                        <a:t>sigortalılar için, </a:t>
                      </a:r>
                      <a:r>
                        <a:rPr sz="1300" dirty="0">
                          <a:latin typeface="Arial"/>
                          <a:cs typeface="Arial"/>
                        </a:rPr>
                        <a:t>sigorta </a:t>
                      </a:r>
                      <a:r>
                        <a:rPr sz="1300" spc="20" dirty="0">
                          <a:latin typeface="Arial"/>
                          <a:cs typeface="Arial"/>
                        </a:rPr>
                        <a:t>primine </a:t>
                      </a:r>
                      <a:r>
                        <a:rPr sz="1300" spc="-65" dirty="0">
                          <a:latin typeface="Arial"/>
                          <a:cs typeface="Arial"/>
                        </a:rPr>
                        <a:t>esas </a:t>
                      </a:r>
                      <a:r>
                        <a:rPr sz="1300" spc="-40" dirty="0">
                          <a:latin typeface="Arial"/>
                          <a:cs typeface="Arial"/>
                        </a:rPr>
                        <a:t>kazanç </a:t>
                      </a:r>
                      <a:r>
                        <a:rPr sz="1300" spc="25" dirty="0">
                          <a:latin typeface="Arial"/>
                          <a:cs typeface="Arial"/>
                        </a:rPr>
                        <a:t>alt </a:t>
                      </a:r>
                      <a:r>
                        <a:rPr sz="1300" spc="-30" dirty="0">
                          <a:latin typeface="Arial"/>
                          <a:cs typeface="Arial"/>
                        </a:rPr>
                        <a:t>sınırı </a:t>
                      </a:r>
                      <a:r>
                        <a:rPr sz="1300" spc="5" dirty="0">
                          <a:latin typeface="Arial"/>
                          <a:cs typeface="Arial"/>
                        </a:rPr>
                        <a:t>üzerinden </a:t>
                      </a:r>
                      <a:r>
                        <a:rPr sz="1300" spc="-25" dirty="0">
                          <a:latin typeface="Arial"/>
                          <a:cs typeface="Arial"/>
                        </a:rPr>
                        <a:t>hesaplanacak </a:t>
                      </a:r>
                      <a:r>
                        <a:rPr sz="1300" spc="15" dirty="0">
                          <a:latin typeface="Arial"/>
                          <a:cs typeface="Arial"/>
                        </a:rPr>
                        <a:t>sigorta </a:t>
                      </a:r>
                      <a:r>
                        <a:rPr sz="1300" spc="35" dirty="0">
                          <a:latin typeface="Arial"/>
                          <a:cs typeface="Arial"/>
                        </a:rPr>
                        <a:t>primi </a:t>
                      </a:r>
                      <a:r>
                        <a:rPr sz="1300" spc="-5" dirty="0">
                          <a:latin typeface="Arial"/>
                          <a:cs typeface="Arial"/>
                        </a:rPr>
                        <a:t>işveren  </a:t>
                      </a:r>
                      <a:r>
                        <a:rPr sz="1300" spc="-20" dirty="0">
                          <a:latin typeface="Arial"/>
                          <a:cs typeface="Arial"/>
                        </a:rPr>
                        <a:t>payının </a:t>
                      </a:r>
                      <a:r>
                        <a:rPr sz="1300" spc="5" dirty="0">
                          <a:latin typeface="Arial"/>
                          <a:cs typeface="Arial"/>
                        </a:rPr>
                        <a:t>tamamının </a:t>
                      </a:r>
                      <a:r>
                        <a:rPr sz="1300" spc="-25" dirty="0">
                          <a:latin typeface="Arial"/>
                          <a:cs typeface="Arial"/>
                        </a:rPr>
                        <a:t>İşsizlik Sigortası </a:t>
                      </a:r>
                      <a:r>
                        <a:rPr sz="1300" spc="-15" dirty="0">
                          <a:latin typeface="Arial"/>
                          <a:cs typeface="Arial"/>
                        </a:rPr>
                        <a:t>Fonundan </a:t>
                      </a:r>
                      <a:r>
                        <a:rPr sz="1300" spc="-25" dirty="0">
                          <a:latin typeface="Arial"/>
                          <a:cs typeface="Arial"/>
                        </a:rPr>
                        <a:t>karşılanmasına </a:t>
                      </a:r>
                      <a:r>
                        <a:rPr sz="1300" spc="5" dirty="0">
                          <a:latin typeface="Arial"/>
                          <a:cs typeface="Arial"/>
                        </a:rPr>
                        <a:t>imkân</a:t>
                      </a:r>
                      <a:r>
                        <a:rPr sz="1300" spc="-225" dirty="0">
                          <a:latin typeface="Arial"/>
                          <a:cs typeface="Arial"/>
                        </a:rPr>
                        <a:t> </a:t>
                      </a:r>
                      <a:r>
                        <a:rPr sz="1300" spc="-15" dirty="0">
                          <a:latin typeface="Arial"/>
                          <a:cs typeface="Arial"/>
                        </a:rPr>
                        <a:t>sağlanmıştır.</a:t>
                      </a:r>
                      <a:endParaRPr sz="1300" dirty="0">
                        <a:latin typeface="Arial"/>
                        <a:cs typeface="Arial"/>
                      </a:endParaRPr>
                    </a:p>
                  </a:txBody>
                  <a:tcPr marL="0" marR="0" marT="63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08279">
                <a:tc gridSpan="11">
                  <a:txBody>
                    <a:bodyPr/>
                    <a:lstStyle/>
                    <a:p>
                      <a:pPr marL="85725">
                        <a:lnSpc>
                          <a:spcPts val="1540"/>
                        </a:lnSpc>
                      </a:pPr>
                      <a:r>
                        <a:rPr sz="1300" b="1" spc="-30" dirty="0">
                          <a:latin typeface="Trebuchet MS"/>
                          <a:cs typeface="Trebuchet MS"/>
                        </a:rPr>
                        <a:t>TEŞVİKTEN </a:t>
                      </a:r>
                      <a:r>
                        <a:rPr sz="1300" b="1" spc="25" dirty="0">
                          <a:latin typeface="Trebuchet MS"/>
                          <a:cs typeface="Trebuchet MS"/>
                        </a:rPr>
                        <a:t>YARARLANMA</a:t>
                      </a:r>
                      <a:r>
                        <a:rPr sz="1300" b="1" spc="-140" dirty="0">
                          <a:latin typeface="Trebuchet MS"/>
                          <a:cs typeface="Trebuchet MS"/>
                        </a:rPr>
                        <a:t> </a:t>
                      </a:r>
                      <a:r>
                        <a:rPr sz="1300" b="1" spc="-20" dirty="0">
                          <a:latin typeface="Trebuchet MS"/>
                          <a:cs typeface="Trebuchet MS"/>
                        </a:rPr>
                        <a:t>ŞARTLARI</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07645">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2550">
                        <a:lnSpc>
                          <a:spcPts val="1535"/>
                        </a:lnSpc>
                      </a:pPr>
                      <a:r>
                        <a:rPr sz="1300" b="1" spc="-25" dirty="0">
                          <a:latin typeface="Trebuchet MS"/>
                          <a:cs typeface="Trebuchet MS"/>
                        </a:rPr>
                        <a:t>İşyeri</a:t>
                      </a:r>
                      <a:r>
                        <a:rPr sz="1300" b="1" spc="-95" dirty="0">
                          <a:latin typeface="Trebuchet MS"/>
                          <a:cs typeface="Trebuchet MS"/>
                        </a:rPr>
                        <a:t> </a:t>
                      </a:r>
                      <a:r>
                        <a:rPr sz="1300" b="1" spc="-25" dirty="0">
                          <a:latin typeface="Trebuchet MS"/>
                          <a:cs typeface="Trebuchet MS"/>
                        </a:rPr>
                        <a:t>Yönünden;</a:t>
                      </a:r>
                      <a:endParaRPr sz="1300">
                        <a:latin typeface="Trebuchet MS"/>
                        <a:cs typeface="Trebuchet MS"/>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81915">
                        <a:lnSpc>
                          <a:spcPts val="1535"/>
                        </a:lnSpc>
                      </a:pPr>
                      <a:r>
                        <a:rPr sz="1300" b="1" spc="-20" dirty="0">
                          <a:latin typeface="Trebuchet MS"/>
                          <a:cs typeface="Trebuchet MS"/>
                        </a:rPr>
                        <a:t>Sigortalı</a:t>
                      </a:r>
                      <a:r>
                        <a:rPr sz="1300" b="1" spc="-95" dirty="0">
                          <a:latin typeface="Trebuchet MS"/>
                          <a:cs typeface="Trebuchet MS"/>
                        </a:rPr>
                        <a:t> </a:t>
                      </a:r>
                      <a:r>
                        <a:rPr sz="1300" b="1" spc="-25" dirty="0">
                          <a:latin typeface="Trebuchet MS"/>
                          <a:cs typeface="Trebuchet MS"/>
                        </a:rPr>
                        <a:t>Yönünden;</a:t>
                      </a:r>
                      <a:endParaRPr sz="1300">
                        <a:latin typeface="Trebuchet MS"/>
                        <a:cs typeface="Trebuchet MS"/>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211454">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2550">
                        <a:lnSpc>
                          <a:spcPct val="100000"/>
                        </a:lnSpc>
                      </a:pPr>
                      <a:r>
                        <a:rPr sz="1300" spc="-20" dirty="0">
                          <a:latin typeface="Arial"/>
                          <a:cs typeface="Arial"/>
                        </a:rPr>
                        <a:t>Aylık</a:t>
                      </a:r>
                      <a:r>
                        <a:rPr sz="1300" spc="-40" dirty="0">
                          <a:latin typeface="Arial"/>
                          <a:cs typeface="Arial"/>
                        </a:rPr>
                        <a:t> </a:t>
                      </a:r>
                      <a:r>
                        <a:rPr sz="1300" spc="35" dirty="0">
                          <a:latin typeface="Arial"/>
                          <a:cs typeface="Arial"/>
                        </a:rPr>
                        <a:t>prim</a:t>
                      </a:r>
                      <a:r>
                        <a:rPr sz="1300" spc="-45" dirty="0">
                          <a:latin typeface="Arial"/>
                          <a:cs typeface="Arial"/>
                        </a:rPr>
                        <a:t> </a:t>
                      </a:r>
                      <a:r>
                        <a:rPr sz="1300" spc="-10" dirty="0">
                          <a:latin typeface="Arial"/>
                          <a:cs typeface="Arial"/>
                        </a:rPr>
                        <a:t>ve</a:t>
                      </a:r>
                      <a:r>
                        <a:rPr sz="1300" spc="-45" dirty="0">
                          <a:latin typeface="Arial"/>
                          <a:cs typeface="Arial"/>
                        </a:rPr>
                        <a:t> </a:t>
                      </a:r>
                      <a:r>
                        <a:rPr sz="1300" spc="10" dirty="0">
                          <a:latin typeface="Arial"/>
                          <a:cs typeface="Arial"/>
                        </a:rPr>
                        <a:t>hizmet</a:t>
                      </a:r>
                      <a:r>
                        <a:rPr sz="1300" spc="-35" dirty="0">
                          <a:latin typeface="Arial"/>
                          <a:cs typeface="Arial"/>
                        </a:rPr>
                        <a:t> </a:t>
                      </a:r>
                      <a:r>
                        <a:rPr sz="1300" spc="-15" dirty="0">
                          <a:latin typeface="Arial"/>
                          <a:cs typeface="Arial"/>
                        </a:rPr>
                        <a:t>belgesi</a:t>
                      </a:r>
                      <a:r>
                        <a:rPr sz="1300" spc="-60" dirty="0">
                          <a:latin typeface="Arial"/>
                          <a:cs typeface="Arial"/>
                        </a:rPr>
                        <a:t> </a:t>
                      </a:r>
                      <a:r>
                        <a:rPr sz="1300" spc="-15" dirty="0">
                          <a:latin typeface="Arial"/>
                          <a:cs typeface="Arial"/>
                        </a:rPr>
                        <a:t>Kuruma</a:t>
                      </a:r>
                      <a:r>
                        <a:rPr sz="1300" spc="-45" dirty="0">
                          <a:latin typeface="Arial"/>
                          <a:cs typeface="Arial"/>
                        </a:rPr>
                        <a:t> </a:t>
                      </a:r>
                      <a:r>
                        <a:rPr sz="1300" spc="-30" dirty="0">
                          <a:latin typeface="Arial"/>
                          <a:cs typeface="Arial"/>
                        </a:rPr>
                        <a:t>yasal</a:t>
                      </a:r>
                      <a:r>
                        <a:rPr sz="1300" spc="-60" dirty="0">
                          <a:latin typeface="Arial"/>
                          <a:cs typeface="Arial"/>
                        </a:rPr>
                        <a:t> </a:t>
                      </a:r>
                      <a:r>
                        <a:rPr sz="1300" spc="-10" dirty="0">
                          <a:latin typeface="Arial"/>
                          <a:cs typeface="Arial"/>
                        </a:rPr>
                        <a:t>süresinde</a:t>
                      </a:r>
                      <a:r>
                        <a:rPr sz="1300" spc="-45" dirty="0">
                          <a:latin typeface="Arial"/>
                          <a:cs typeface="Arial"/>
                        </a:rPr>
                        <a:t> </a:t>
                      </a:r>
                      <a:r>
                        <a:rPr sz="1300" spc="5" dirty="0">
                          <a:latin typeface="Arial"/>
                          <a:cs typeface="Arial"/>
                        </a:rPr>
                        <a:t>verilmiş</a:t>
                      </a:r>
                      <a:r>
                        <a:rPr sz="1300" spc="-35" dirty="0">
                          <a:latin typeface="Arial"/>
                          <a:cs typeface="Arial"/>
                        </a:rPr>
                        <a:t> </a:t>
                      </a:r>
                      <a:r>
                        <a:rPr sz="1300" spc="5" dirty="0">
                          <a:latin typeface="Arial"/>
                          <a:cs typeface="Arial"/>
                        </a:rPr>
                        <a:t>olmalı,</a:t>
                      </a:r>
                      <a:endParaRPr sz="130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81915">
                        <a:lnSpc>
                          <a:spcPct val="100000"/>
                        </a:lnSpc>
                      </a:pPr>
                      <a:r>
                        <a:rPr sz="1300" spc="-10" dirty="0">
                          <a:latin typeface="Arial"/>
                          <a:cs typeface="Arial"/>
                        </a:rPr>
                        <a:t>31.12.2017 </a:t>
                      </a:r>
                      <a:r>
                        <a:rPr sz="1300" spc="25" dirty="0">
                          <a:latin typeface="Arial"/>
                          <a:cs typeface="Arial"/>
                        </a:rPr>
                        <a:t>tarihine</a:t>
                      </a:r>
                      <a:r>
                        <a:rPr sz="1300" spc="-260" dirty="0">
                          <a:latin typeface="Arial"/>
                          <a:cs typeface="Arial"/>
                        </a:rPr>
                        <a:t> </a:t>
                      </a:r>
                      <a:r>
                        <a:rPr sz="1300" spc="-5" dirty="0">
                          <a:latin typeface="Arial"/>
                          <a:cs typeface="Arial"/>
                        </a:rPr>
                        <a:t>kadar </a:t>
                      </a:r>
                      <a:r>
                        <a:rPr sz="1300" spc="-10" dirty="0">
                          <a:latin typeface="Arial"/>
                          <a:cs typeface="Arial"/>
                        </a:rPr>
                        <a:t>başlatılan </a:t>
                      </a:r>
                      <a:r>
                        <a:rPr sz="1300" spc="-40" dirty="0">
                          <a:latin typeface="Arial"/>
                          <a:cs typeface="Arial"/>
                        </a:rPr>
                        <a:t>işbaşı </a:t>
                      </a:r>
                      <a:r>
                        <a:rPr sz="1300" spc="20" dirty="0">
                          <a:latin typeface="Arial"/>
                          <a:cs typeface="Arial"/>
                        </a:rPr>
                        <a:t>eğitim </a:t>
                      </a:r>
                      <a:r>
                        <a:rPr sz="1300" dirty="0">
                          <a:latin typeface="Arial"/>
                          <a:cs typeface="Arial"/>
                        </a:rPr>
                        <a:t>programını tamamlamış </a:t>
                      </a:r>
                      <a:r>
                        <a:rPr sz="1300" spc="5" dirty="0">
                          <a:latin typeface="Arial"/>
                          <a:cs typeface="Arial"/>
                        </a:rPr>
                        <a:t>olmalı,</a:t>
                      </a:r>
                      <a:endParaRPr sz="130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207645">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2550">
                        <a:lnSpc>
                          <a:spcPts val="1535"/>
                        </a:lnSpc>
                      </a:pPr>
                      <a:r>
                        <a:rPr sz="1300" spc="5" dirty="0">
                          <a:latin typeface="Arial"/>
                          <a:cs typeface="Arial"/>
                        </a:rPr>
                        <a:t>Primler </a:t>
                      </a:r>
                      <a:r>
                        <a:rPr sz="1300" spc="-30" dirty="0">
                          <a:latin typeface="Arial"/>
                          <a:cs typeface="Arial"/>
                        </a:rPr>
                        <a:t>yasal </a:t>
                      </a:r>
                      <a:r>
                        <a:rPr sz="1300" spc="-20" dirty="0">
                          <a:latin typeface="Arial"/>
                          <a:cs typeface="Arial"/>
                        </a:rPr>
                        <a:t>süresi </a:t>
                      </a:r>
                      <a:r>
                        <a:rPr sz="1300" dirty="0">
                          <a:latin typeface="Arial"/>
                          <a:cs typeface="Arial"/>
                        </a:rPr>
                        <a:t>içinde</a:t>
                      </a:r>
                      <a:r>
                        <a:rPr sz="1300" spc="-150" dirty="0">
                          <a:latin typeface="Arial"/>
                          <a:cs typeface="Arial"/>
                        </a:rPr>
                        <a:t> </a:t>
                      </a:r>
                      <a:r>
                        <a:rPr sz="1300" spc="10" dirty="0">
                          <a:latin typeface="Arial"/>
                          <a:cs typeface="Arial"/>
                        </a:rPr>
                        <a:t>ödenmeli,</a:t>
                      </a:r>
                      <a:endParaRPr sz="130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81915">
                        <a:lnSpc>
                          <a:spcPts val="1535"/>
                        </a:lnSpc>
                      </a:pPr>
                      <a:r>
                        <a:rPr sz="1300" spc="-40" dirty="0">
                          <a:latin typeface="Arial"/>
                          <a:cs typeface="Arial"/>
                        </a:rPr>
                        <a:t>İşbaşı</a:t>
                      </a:r>
                      <a:r>
                        <a:rPr sz="1300" spc="-65" dirty="0">
                          <a:latin typeface="Arial"/>
                          <a:cs typeface="Arial"/>
                        </a:rPr>
                        <a:t> </a:t>
                      </a:r>
                      <a:r>
                        <a:rPr sz="1300" spc="20" dirty="0">
                          <a:latin typeface="Arial"/>
                          <a:cs typeface="Arial"/>
                        </a:rPr>
                        <a:t>eğitim</a:t>
                      </a:r>
                      <a:r>
                        <a:rPr sz="1300" spc="-50" dirty="0">
                          <a:latin typeface="Arial"/>
                          <a:cs typeface="Arial"/>
                        </a:rPr>
                        <a:t> </a:t>
                      </a:r>
                      <a:r>
                        <a:rPr sz="1300" dirty="0">
                          <a:latin typeface="Arial"/>
                          <a:cs typeface="Arial"/>
                        </a:rPr>
                        <a:t>programının</a:t>
                      </a:r>
                      <a:r>
                        <a:rPr sz="1300" spc="-35" dirty="0">
                          <a:latin typeface="Arial"/>
                          <a:cs typeface="Arial"/>
                        </a:rPr>
                        <a:t> </a:t>
                      </a:r>
                      <a:r>
                        <a:rPr sz="1300" spc="40" dirty="0">
                          <a:latin typeface="Arial"/>
                          <a:cs typeface="Arial"/>
                        </a:rPr>
                        <a:t>bitimini</a:t>
                      </a:r>
                      <a:r>
                        <a:rPr sz="1300" spc="-60" dirty="0">
                          <a:latin typeface="Arial"/>
                          <a:cs typeface="Arial"/>
                        </a:rPr>
                        <a:t> </a:t>
                      </a:r>
                      <a:r>
                        <a:rPr sz="1300" spc="15" dirty="0">
                          <a:latin typeface="Arial"/>
                          <a:cs typeface="Arial"/>
                        </a:rPr>
                        <a:t>müteakip</a:t>
                      </a:r>
                      <a:r>
                        <a:rPr sz="1300" spc="-35" dirty="0">
                          <a:latin typeface="Arial"/>
                          <a:cs typeface="Arial"/>
                        </a:rPr>
                        <a:t> </a:t>
                      </a:r>
                      <a:r>
                        <a:rPr sz="1300" dirty="0">
                          <a:latin typeface="Arial"/>
                          <a:cs typeface="Arial"/>
                        </a:rPr>
                        <a:t>en</a:t>
                      </a:r>
                      <a:r>
                        <a:rPr sz="1300" spc="-55" dirty="0">
                          <a:latin typeface="Arial"/>
                          <a:cs typeface="Arial"/>
                        </a:rPr>
                        <a:t> </a:t>
                      </a:r>
                      <a:r>
                        <a:rPr sz="1300" spc="-40" dirty="0">
                          <a:latin typeface="Arial"/>
                          <a:cs typeface="Arial"/>
                        </a:rPr>
                        <a:t>geç</a:t>
                      </a:r>
                      <a:r>
                        <a:rPr sz="1300" spc="-50" dirty="0">
                          <a:latin typeface="Arial"/>
                          <a:cs typeface="Arial"/>
                        </a:rPr>
                        <a:t> </a:t>
                      </a:r>
                      <a:r>
                        <a:rPr sz="1300" spc="-25" dirty="0">
                          <a:latin typeface="Arial"/>
                          <a:cs typeface="Arial"/>
                        </a:rPr>
                        <a:t>üç</a:t>
                      </a:r>
                      <a:r>
                        <a:rPr sz="1300" spc="-50" dirty="0">
                          <a:latin typeface="Arial"/>
                          <a:cs typeface="Arial"/>
                        </a:rPr>
                        <a:t> </a:t>
                      </a:r>
                      <a:r>
                        <a:rPr sz="1300" spc="-30" dirty="0">
                          <a:latin typeface="Arial"/>
                          <a:cs typeface="Arial"/>
                        </a:rPr>
                        <a:t>ay</a:t>
                      </a:r>
                      <a:r>
                        <a:rPr sz="1300" spc="-40" dirty="0">
                          <a:latin typeface="Arial"/>
                          <a:cs typeface="Arial"/>
                        </a:rPr>
                        <a:t> </a:t>
                      </a:r>
                      <a:r>
                        <a:rPr sz="1300" spc="10" dirty="0">
                          <a:latin typeface="Arial"/>
                          <a:cs typeface="Arial"/>
                        </a:rPr>
                        <a:t>içinde</a:t>
                      </a:r>
                      <a:r>
                        <a:rPr sz="1300" spc="-50" dirty="0">
                          <a:latin typeface="Arial"/>
                          <a:cs typeface="Arial"/>
                        </a:rPr>
                        <a:t> </a:t>
                      </a:r>
                      <a:r>
                        <a:rPr sz="1300" spc="-30" dirty="0">
                          <a:latin typeface="Arial"/>
                          <a:cs typeface="Arial"/>
                        </a:rPr>
                        <a:t>işe</a:t>
                      </a:r>
                      <a:r>
                        <a:rPr sz="1300" spc="-50" dirty="0">
                          <a:latin typeface="Arial"/>
                          <a:cs typeface="Arial"/>
                        </a:rPr>
                        <a:t> </a:t>
                      </a:r>
                      <a:r>
                        <a:rPr sz="1300" spc="-5" dirty="0">
                          <a:latin typeface="Arial"/>
                          <a:cs typeface="Arial"/>
                        </a:rPr>
                        <a:t>alınmalı,</a:t>
                      </a:r>
                      <a:endParaRPr sz="130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409575">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2550" marR="76200">
                        <a:lnSpc>
                          <a:spcPts val="1590"/>
                        </a:lnSpc>
                      </a:pPr>
                      <a:r>
                        <a:rPr sz="1300" spc="-10" dirty="0">
                          <a:latin typeface="Arial"/>
                          <a:cs typeface="Arial"/>
                        </a:rPr>
                        <a:t>Prim, </a:t>
                      </a:r>
                      <a:r>
                        <a:rPr sz="1300" spc="15" dirty="0">
                          <a:latin typeface="Arial"/>
                          <a:cs typeface="Arial"/>
                        </a:rPr>
                        <a:t>idari </a:t>
                      </a:r>
                      <a:r>
                        <a:rPr sz="1300" spc="-5" dirty="0">
                          <a:latin typeface="Arial"/>
                          <a:cs typeface="Arial"/>
                        </a:rPr>
                        <a:t>para </a:t>
                      </a:r>
                      <a:r>
                        <a:rPr sz="1300" spc="-55" dirty="0">
                          <a:latin typeface="Arial"/>
                          <a:cs typeface="Arial"/>
                        </a:rPr>
                        <a:t>cezası </a:t>
                      </a:r>
                      <a:r>
                        <a:rPr sz="1300" spc="-10" dirty="0">
                          <a:latin typeface="Arial"/>
                          <a:cs typeface="Arial"/>
                        </a:rPr>
                        <a:t>ve </a:t>
                      </a:r>
                      <a:r>
                        <a:rPr sz="1300" dirty="0">
                          <a:latin typeface="Arial"/>
                          <a:cs typeface="Arial"/>
                        </a:rPr>
                        <a:t>bunlara </a:t>
                      </a:r>
                      <a:r>
                        <a:rPr sz="1300" spc="5" dirty="0">
                          <a:latin typeface="Arial"/>
                          <a:cs typeface="Arial"/>
                        </a:rPr>
                        <a:t>ilişkin </a:t>
                      </a:r>
                      <a:r>
                        <a:rPr sz="1300" spc="-10" dirty="0">
                          <a:latin typeface="Arial"/>
                          <a:cs typeface="Arial"/>
                        </a:rPr>
                        <a:t>gecikme </a:t>
                      </a:r>
                      <a:r>
                        <a:rPr sz="1300" spc="-15" dirty="0">
                          <a:latin typeface="Arial"/>
                          <a:cs typeface="Arial"/>
                        </a:rPr>
                        <a:t>zammı </a:t>
                      </a:r>
                      <a:r>
                        <a:rPr sz="1300" spc="-10" dirty="0">
                          <a:latin typeface="Arial"/>
                          <a:cs typeface="Arial"/>
                        </a:rPr>
                        <a:t>ve </a:t>
                      </a:r>
                      <a:r>
                        <a:rPr sz="1300" spc="-55" dirty="0">
                          <a:latin typeface="Arial"/>
                          <a:cs typeface="Arial"/>
                        </a:rPr>
                        <a:t>cezası  </a:t>
                      </a:r>
                      <a:r>
                        <a:rPr sz="1300" spc="5" dirty="0">
                          <a:latin typeface="Arial"/>
                          <a:cs typeface="Arial"/>
                        </a:rPr>
                        <a:t>borcu</a:t>
                      </a:r>
                      <a:r>
                        <a:rPr sz="1300" spc="-40" dirty="0">
                          <a:latin typeface="Arial"/>
                          <a:cs typeface="Arial"/>
                        </a:rPr>
                        <a:t> </a:t>
                      </a:r>
                      <a:r>
                        <a:rPr sz="1300" spc="5" dirty="0">
                          <a:latin typeface="Arial"/>
                          <a:cs typeface="Arial"/>
                        </a:rPr>
                        <a:t>bulunmamalı,</a:t>
                      </a:r>
                      <a:endParaRPr sz="130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81915">
                        <a:lnSpc>
                          <a:spcPts val="1535"/>
                        </a:lnSpc>
                      </a:pPr>
                      <a:r>
                        <a:rPr sz="1300" spc="30" dirty="0">
                          <a:latin typeface="Arial"/>
                          <a:cs typeface="Arial"/>
                        </a:rPr>
                        <a:t>23/4/2015 </a:t>
                      </a:r>
                      <a:r>
                        <a:rPr sz="1300" spc="40" dirty="0">
                          <a:latin typeface="Arial"/>
                          <a:cs typeface="Arial"/>
                        </a:rPr>
                        <a:t>tarihi </a:t>
                      </a:r>
                      <a:r>
                        <a:rPr sz="1300" spc="-10" dirty="0">
                          <a:latin typeface="Arial"/>
                          <a:cs typeface="Arial"/>
                        </a:rPr>
                        <a:t>ve</a:t>
                      </a:r>
                      <a:r>
                        <a:rPr sz="1300" spc="-265" dirty="0">
                          <a:latin typeface="Arial"/>
                          <a:cs typeface="Arial"/>
                        </a:rPr>
                        <a:t> </a:t>
                      </a:r>
                      <a:r>
                        <a:rPr sz="1300" spc="-25" dirty="0">
                          <a:latin typeface="Arial"/>
                          <a:cs typeface="Arial"/>
                        </a:rPr>
                        <a:t>sonrasında </a:t>
                      </a:r>
                      <a:r>
                        <a:rPr sz="1300" spc="-30" dirty="0">
                          <a:latin typeface="Arial"/>
                          <a:cs typeface="Arial"/>
                        </a:rPr>
                        <a:t>işe </a:t>
                      </a:r>
                      <a:r>
                        <a:rPr sz="1300" spc="-25" dirty="0">
                          <a:latin typeface="Arial"/>
                          <a:cs typeface="Arial"/>
                        </a:rPr>
                        <a:t>alınmış </a:t>
                      </a:r>
                      <a:r>
                        <a:rPr sz="1300" spc="10" dirty="0">
                          <a:latin typeface="Arial"/>
                          <a:cs typeface="Arial"/>
                        </a:rPr>
                        <a:t>olmalı,</a:t>
                      </a:r>
                      <a:endParaRPr sz="130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14629">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2550">
                        <a:lnSpc>
                          <a:spcPts val="1535"/>
                        </a:lnSpc>
                      </a:pPr>
                      <a:r>
                        <a:rPr sz="1300" spc="-25" dirty="0">
                          <a:latin typeface="Arial"/>
                          <a:cs typeface="Arial"/>
                        </a:rPr>
                        <a:t>Kayıt </a:t>
                      </a:r>
                      <a:r>
                        <a:rPr sz="1300" spc="-45" dirty="0">
                          <a:latin typeface="Arial"/>
                          <a:cs typeface="Arial"/>
                        </a:rPr>
                        <a:t>dışı </a:t>
                      </a:r>
                      <a:r>
                        <a:rPr sz="1300" dirty="0">
                          <a:latin typeface="Arial"/>
                          <a:cs typeface="Arial"/>
                        </a:rPr>
                        <a:t>sigortalı</a:t>
                      </a:r>
                      <a:r>
                        <a:rPr sz="1300" spc="-80" dirty="0">
                          <a:latin typeface="Arial"/>
                          <a:cs typeface="Arial"/>
                        </a:rPr>
                        <a:t> </a:t>
                      </a:r>
                      <a:r>
                        <a:rPr sz="1300" spc="-10" dirty="0">
                          <a:latin typeface="Arial"/>
                          <a:cs typeface="Arial"/>
                        </a:rPr>
                        <a:t>çalıştırılmamalı,</a:t>
                      </a:r>
                      <a:endParaRPr sz="130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81915">
                        <a:lnSpc>
                          <a:spcPts val="1535"/>
                        </a:lnSpc>
                      </a:pPr>
                      <a:r>
                        <a:rPr sz="1300" spc="-15" dirty="0">
                          <a:latin typeface="Arial"/>
                          <a:cs typeface="Arial"/>
                        </a:rPr>
                        <a:t>18 </a:t>
                      </a:r>
                      <a:r>
                        <a:rPr sz="1300" spc="-25" dirty="0">
                          <a:latin typeface="Arial"/>
                          <a:cs typeface="Arial"/>
                        </a:rPr>
                        <a:t>yaşından </a:t>
                      </a:r>
                      <a:r>
                        <a:rPr sz="1300" dirty="0">
                          <a:latin typeface="Arial"/>
                          <a:cs typeface="Arial"/>
                        </a:rPr>
                        <a:t>büyük, </a:t>
                      </a:r>
                      <a:r>
                        <a:rPr sz="1300" spc="-15" dirty="0">
                          <a:latin typeface="Arial"/>
                          <a:cs typeface="Arial"/>
                        </a:rPr>
                        <a:t>29 </a:t>
                      </a:r>
                      <a:r>
                        <a:rPr sz="1300" spc="-25" dirty="0">
                          <a:latin typeface="Arial"/>
                          <a:cs typeface="Arial"/>
                        </a:rPr>
                        <a:t>yaşından </a:t>
                      </a:r>
                      <a:r>
                        <a:rPr sz="1300" spc="-5" dirty="0">
                          <a:latin typeface="Arial"/>
                          <a:cs typeface="Arial"/>
                        </a:rPr>
                        <a:t>küçük</a:t>
                      </a:r>
                      <a:r>
                        <a:rPr sz="1300" spc="-190" dirty="0">
                          <a:latin typeface="Arial"/>
                          <a:cs typeface="Arial"/>
                        </a:rPr>
                        <a:t> </a:t>
                      </a:r>
                      <a:r>
                        <a:rPr sz="1300" spc="10" dirty="0">
                          <a:latin typeface="Arial"/>
                          <a:cs typeface="Arial"/>
                        </a:rPr>
                        <a:t>olmalı,</a:t>
                      </a:r>
                      <a:endParaRPr sz="130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409575">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4">
                  <a:txBody>
                    <a:bodyPr/>
                    <a:lstStyle/>
                    <a:p>
                      <a:pPr marL="82550" marR="75565">
                        <a:lnSpc>
                          <a:spcPts val="1590"/>
                        </a:lnSpc>
                      </a:pPr>
                      <a:r>
                        <a:rPr sz="1300" spc="-35" dirty="0">
                          <a:latin typeface="Arial"/>
                          <a:cs typeface="Arial"/>
                        </a:rPr>
                        <a:t>İşe </a:t>
                      </a:r>
                      <a:r>
                        <a:rPr sz="1300" spc="-15" dirty="0">
                          <a:latin typeface="Arial"/>
                          <a:cs typeface="Arial"/>
                        </a:rPr>
                        <a:t>alınan </a:t>
                      </a:r>
                      <a:r>
                        <a:rPr sz="1300" spc="-5" dirty="0">
                          <a:latin typeface="Arial"/>
                          <a:cs typeface="Arial"/>
                        </a:rPr>
                        <a:t>sigortalının </a:t>
                      </a:r>
                      <a:r>
                        <a:rPr sz="1300" spc="35" dirty="0">
                          <a:latin typeface="Arial"/>
                          <a:cs typeface="Arial"/>
                        </a:rPr>
                        <a:t>bir </a:t>
                      </a:r>
                      <a:r>
                        <a:rPr sz="1300" dirty="0">
                          <a:latin typeface="Arial"/>
                          <a:cs typeface="Arial"/>
                        </a:rPr>
                        <a:t>önceki </a:t>
                      </a:r>
                      <a:r>
                        <a:rPr sz="1300" spc="20" dirty="0">
                          <a:latin typeface="Arial"/>
                          <a:cs typeface="Arial"/>
                        </a:rPr>
                        <a:t>takvim </a:t>
                      </a:r>
                      <a:r>
                        <a:rPr sz="1300" spc="-20" dirty="0">
                          <a:latin typeface="Arial"/>
                          <a:cs typeface="Arial"/>
                        </a:rPr>
                        <a:t>yılında </a:t>
                      </a:r>
                      <a:r>
                        <a:rPr sz="1300" spc="20" dirty="0">
                          <a:latin typeface="Arial"/>
                          <a:cs typeface="Arial"/>
                        </a:rPr>
                        <a:t>bildirilen </a:t>
                      </a:r>
                      <a:r>
                        <a:rPr sz="1300" dirty="0">
                          <a:latin typeface="Arial"/>
                          <a:cs typeface="Arial"/>
                        </a:rPr>
                        <a:t>sigortalı  </a:t>
                      </a:r>
                      <a:r>
                        <a:rPr sz="1300" spc="-40" dirty="0">
                          <a:latin typeface="Arial"/>
                          <a:cs typeface="Arial"/>
                        </a:rPr>
                        <a:t>sayısının </a:t>
                      </a:r>
                      <a:r>
                        <a:rPr sz="1300" spc="-5" dirty="0">
                          <a:latin typeface="Arial"/>
                          <a:cs typeface="Arial"/>
                        </a:rPr>
                        <a:t>ortalamasına ilave</a:t>
                      </a:r>
                      <a:r>
                        <a:rPr sz="1300" spc="-90" dirty="0">
                          <a:latin typeface="Arial"/>
                          <a:cs typeface="Arial"/>
                        </a:rPr>
                        <a:t> </a:t>
                      </a:r>
                      <a:r>
                        <a:rPr sz="1300" spc="5" dirty="0">
                          <a:latin typeface="Arial"/>
                          <a:cs typeface="Arial"/>
                        </a:rPr>
                        <a:t>olmalı,</a:t>
                      </a:r>
                      <a:endParaRPr sz="1300">
                        <a:latin typeface="Arial"/>
                        <a:cs typeface="Arial"/>
                      </a:endParaRPr>
                    </a:p>
                  </a:txBody>
                  <a:tcPr marL="0" marR="0" marT="0" marB="0">
                    <a:lnL w="9525">
                      <a:solidFill>
                        <a:srgbClr val="B4C5E7"/>
                      </a:solidFill>
                      <a:prstDash val="solid"/>
                    </a:lnL>
                    <a:lnR w="9525">
                      <a:solidFill>
                        <a:srgbClr val="000000"/>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81915">
                        <a:lnSpc>
                          <a:spcPts val="1535"/>
                        </a:lnSpc>
                      </a:pPr>
                      <a:r>
                        <a:rPr sz="1300" spc="-25" dirty="0">
                          <a:latin typeface="Arial"/>
                          <a:cs typeface="Arial"/>
                        </a:rPr>
                        <a:t>Tamamladığı </a:t>
                      </a:r>
                      <a:r>
                        <a:rPr sz="1300" spc="-40" dirty="0">
                          <a:latin typeface="Arial"/>
                          <a:cs typeface="Arial"/>
                        </a:rPr>
                        <a:t>işbaşı </a:t>
                      </a:r>
                      <a:r>
                        <a:rPr sz="1300" spc="20" dirty="0">
                          <a:latin typeface="Arial"/>
                          <a:cs typeface="Arial"/>
                        </a:rPr>
                        <a:t>eğitim </a:t>
                      </a:r>
                      <a:r>
                        <a:rPr sz="1300" dirty="0">
                          <a:latin typeface="Arial"/>
                          <a:cs typeface="Arial"/>
                        </a:rPr>
                        <a:t>programına </a:t>
                      </a:r>
                      <a:r>
                        <a:rPr sz="1300" spc="5" dirty="0">
                          <a:latin typeface="Arial"/>
                          <a:cs typeface="Arial"/>
                        </a:rPr>
                        <a:t>ilişkin </a:t>
                      </a:r>
                      <a:r>
                        <a:rPr sz="1300" spc="-10" dirty="0">
                          <a:latin typeface="Arial"/>
                          <a:cs typeface="Arial"/>
                        </a:rPr>
                        <a:t>meslek </a:t>
                      </a:r>
                      <a:r>
                        <a:rPr sz="1300" spc="-15" dirty="0">
                          <a:latin typeface="Arial"/>
                          <a:cs typeface="Arial"/>
                        </a:rPr>
                        <a:t>alanında</a:t>
                      </a:r>
                      <a:r>
                        <a:rPr sz="1300" spc="-260" dirty="0">
                          <a:latin typeface="Arial"/>
                          <a:cs typeface="Arial"/>
                        </a:rPr>
                        <a:t> </a:t>
                      </a:r>
                      <a:r>
                        <a:rPr sz="1300" spc="-30" dirty="0">
                          <a:latin typeface="Arial"/>
                          <a:cs typeface="Arial"/>
                        </a:rPr>
                        <a:t>işe </a:t>
                      </a:r>
                      <a:r>
                        <a:rPr sz="1300" spc="-10" dirty="0">
                          <a:latin typeface="Arial"/>
                          <a:cs typeface="Arial"/>
                        </a:rPr>
                        <a:t>alınmalı,</a:t>
                      </a:r>
                      <a:endParaRPr sz="130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177800">
                <a:tc gridSpan="11">
                  <a:txBody>
                    <a:bodyPr/>
                    <a:lstStyle/>
                    <a:p>
                      <a:pPr marL="85725">
                        <a:lnSpc>
                          <a:spcPts val="1260"/>
                        </a:lnSpc>
                      </a:pPr>
                      <a:r>
                        <a:rPr sz="1100" b="1" spc="-20" dirty="0">
                          <a:latin typeface="Trebuchet MS"/>
                          <a:cs typeface="Trebuchet MS"/>
                        </a:rPr>
                        <a:t>NOTLAR</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BCD5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08279">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10">
                  <a:txBody>
                    <a:bodyPr/>
                    <a:lstStyle/>
                    <a:p>
                      <a:pPr marL="82550">
                        <a:lnSpc>
                          <a:spcPts val="1385"/>
                        </a:lnSpc>
                      </a:pPr>
                      <a:r>
                        <a:rPr sz="1200" spc="-15" dirty="0">
                          <a:latin typeface="Arial"/>
                          <a:cs typeface="Arial"/>
                        </a:rPr>
                        <a:t>5335</a:t>
                      </a:r>
                      <a:r>
                        <a:rPr sz="1200" spc="-60" dirty="0">
                          <a:latin typeface="Arial"/>
                          <a:cs typeface="Arial"/>
                        </a:rPr>
                        <a:t> </a:t>
                      </a:r>
                      <a:r>
                        <a:rPr sz="1200" spc="-30" dirty="0">
                          <a:latin typeface="Arial"/>
                          <a:cs typeface="Arial"/>
                        </a:rPr>
                        <a:t>sayılı</a:t>
                      </a:r>
                      <a:r>
                        <a:rPr sz="1200" spc="-40" dirty="0">
                          <a:latin typeface="Arial"/>
                          <a:cs typeface="Arial"/>
                        </a:rPr>
                        <a:t> </a:t>
                      </a:r>
                      <a:r>
                        <a:rPr sz="1200" spc="-15" dirty="0">
                          <a:latin typeface="Arial"/>
                          <a:cs typeface="Arial"/>
                        </a:rPr>
                        <a:t>Kanunun</a:t>
                      </a:r>
                      <a:r>
                        <a:rPr sz="1200" spc="-60" dirty="0">
                          <a:latin typeface="Arial"/>
                          <a:cs typeface="Arial"/>
                        </a:rPr>
                        <a:t> </a:t>
                      </a:r>
                      <a:r>
                        <a:rPr sz="1200" spc="-15" dirty="0">
                          <a:latin typeface="Arial"/>
                          <a:cs typeface="Arial"/>
                        </a:rPr>
                        <a:t>30</a:t>
                      </a:r>
                      <a:r>
                        <a:rPr sz="1200" spc="-60" dirty="0">
                          <a:latin typeface="Arial"/>
                          <a:cs typeface="Arial"/>
                        </a:rPr>
                        <a:t> </a:t>
                      </a:r>
                      <a:r>
                        <a:rPr sz="1200" dirty="0">
                          <a:latin typeface="Arial"/>
                          <a:cs typeface="Arial"/>
                        </a:rPr>
                        <a:t>uncu</a:t>
                      </a:r>
                      <a:r>
                        <a:rPr sz="1200" spc="-60" dirty="0">
                          <a:latin typeface="Arial"/>
                          <a:cs typeface="Arial"/>
                        </a:rPr>
                        <a:t> </a:t>
                      </a:r>
                      <a:r>
                        <a:rPr sz="1200" dirty="0">
                          <a:latin typeface="Arial"/>
                          <a:cs typeface="Arial"/>
                        </a:rPr>
                        <a:t>maddesinin</a:t>
                      </a:r>
                      <a:r>
                        <a:rPr sz="1200" spc="-55" dirty="0">
                          <a:latin typeface="Arial"/>
                          <a:cs typeface="Arial"/>
                        </a:rPr>
                        <a:t> </a:t>
                      </a:r>
                      <a:r>
                        <a:rPr sz="1200" spc="5" dirty="0">
                          <a:latin typeface="Arial"/>
                          <a:cs typeface="Arial"/>
                        </a:rPr>
                        <a:t>ikinci</a:t>
                      </a:r>
                      <a:r>
                        <a:rPr sz="1200" spc="-40" dirty="0">
                          <a:latin typeface="Arial"/>
                          <a:cs typeface="Arial"/>
                        </a:rPr>
                        <a:t> </a:t>
                      </a:r>
                      <a:r>
                        <a:rPr sz="1200" spc="-20" dirty="0">
                          <a:latin typeface="Arial"/>
                          <a:cs typeface="Arial"/>
                        </a:rPr>
                        <a:t>fıkrası</a:t>
                      </a:r>
                      <a:r>
                        <a:rPr sz="1200" spc="-45" dirty="0">
                          <a:latin typeface="Arial"/>
                          <a:cs typeface="Arial"/>
                        </a:rPr>
                        <a:t> </a:t>
                      </a:r>
                      <a:r>
                        <a:rPr sz="1200" spc="-30" dirty="0">
                          <a:latin typeface="Arial"/>
                          <a:cs typeface="Arial"/>
                        </a:rPr>
                        <a:t>kapsamına</a:t>
                      </a:r>
                      <a:r>
                        <a:rPr sz="1200" spc="-55" dirty="0">
                          <a:latin typeface="Arial"/>
                          <a:cs typeface="Arial"/>
                        </a:rPr>
                        <a:t> </a:t>
                      </a:r>
                      <a:r>
                        <a:rPr sz="1200" dirty="0">
                          <a:latin typeface="Arial"/>
                          <a:cs typeface="Arial"/>
                        </a:rPr>
                        <a:t>giren</a:t>
                      </a:r>
                      <a:r>
                        <a:rPr sz="1200" spc="-55" dirty="0">
                          <a:latin typeface="Arial"/>
                          <a:cs typeface="Arial"/>
                        </a:rPr>
                        <a:t> </a:t>
                      </a:r>
                      <a:r>
                        <a:rPr sz="1200" spc="20" dirty="0">
                          <a:latin typeface="Arial"/>
                          <a:cs typeface="Arial"/>
                        </a:rPr>
                        <a:t>kurum</a:t>
                      </a:r>
                      <a:r>
                        <a:rPr sz="1200" spc="-45" dirty="0">
                          <a:latin typeface="Arial"/>
                          <a:cs typeface="Arial"/>
                        </a:rPr>
                        <a:t> </a:t>
                      </a:r>
                      <a:r>
                        <a:rPr sz="1200" spc="-15" dirty="0">
                          <a:latin typeface="Arial"/>
                          <a:cs typeface="Arial"/>
                        </a:rPr>
                        <a:t>ve</a:t>
                      </a:r>
                      <a:r>
                        <a:rPr sz="1200" spc="-50" dirty="0">
                          <a:latin typeface="Arial"/>
                          <a:cs typeface="Arial"/>
                        </a:rPr>
                        <a:t> </a:t>
                      </a:r>
                      <a:r>
                        <a:rPr sz="1200" spc="5" dirty="0">
                          <a:latin typeface="Arial"/>
                          <a:cs typeface="Arial"/>
                        </a:rPr>
                        <a:t>kuruluşlar</a:t>
                      </a:r>
                      <a:r>
                        <a:rPr sz="1200" spc="-55" dirty="0">
                          <a:latin typeface="Arial"/>
                          <a:cs typeface="Arial"/>
                        </a:rPr>
                        <a:t> </a:t>
                      </a:r>
                      <a:r>
                        <a:rPr sz="1200" spc="10" dirty="0">
                          <a:latin typeface="Arial"/>
                          <a:cs typeface="Arial"/>
                        </a:rPr>
                        <a:t>teşvikten</a:t>
                      </a:r>
                      <a:r>
                        <a:rPr sz="1200" spc="-55" dirty="0">
                          <a:latin typeface="Arial"/>
                          <a:cs typeface="Arial"/>
                        </a:rPr>
                        <a:t> </a:t>
                      </a:r>
                      <a:r>
                        <a:rPr sz="1200" spc="-15" dirty="0">
                          <a:latin typeface="Arial"/>
                          <a:cs typeface="Arial"/>
                        </a:rPr>
                        <a:t>yararlanamaz.</a:t>
                      </a:r>
                      <a:endParaRPr sz="12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376555">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10">
                  <a:txBody>
                    <a:bodyPr/>
                    <a:lstStyle/>
                    <a:p>
                      <a:pPr marL="82550">
                        <a:lnSpc>
                          <a:spcPts val="1385"/>
                        </a:lnSpc>
                      </a:pPr>
                      <a:r>
                        <a:rPr sz="1200" spc="-20" dirty="0">
                          <a:latin typeface="Arial"/>
                          <a:cs typeface="Arial"/>
                        </a:rPr>
                        <a:t>2886, </a:t>
                      </a:r>
                      <a:r>
                        <a:rPr sz="1200" spc="-10" dirty="0">
                          <a:latin typeface="Arial"/>
                          <a:cs typeface="Arial"/>
                        </a:rPr>
                        <a:t>4734 </a:t>
                      </a:r>
                      <a:r>
                        <a:rPr sz="1200" spc="-30" dirty="0">
                          <a:latin typeface="Arial"/>
                          <a:cs typeface="Arial"/>
                        </a:rPr>
                        <a:t>sayılı </a:t>
                      </a:r>
                      <a:r>
                        <a:rPr sz="1200" spc="-10" dirty="0">
                          <a:latin typeface="Arial"/>
                          <a:cs typeface="Arial"/>
                        </a:rPr>
                        <a:t>Kanunlar </a:t>
                      </a:r>
                      <a:r>
                        <a:rPr sz="1200" spc="10" dirty="0">
                          <a:latin typeface="Arial"/>
                          <a:cs typeface="Arial"/>
                        </a:rPr>
                        <a:t>ile </a:t>
                      </a:r>
                      <a:r>
                        <a:rPr sz="1200" spc="-15" dirty="0">
                          <a:latin typeface="Arial"/>
                          <a:cs typeface="Arial"/>
                        </a:rPr>
                        <a:t>4734 </a:t>
                      </a:r>
                      <a:r>
                        <a:rPr sz="1200" spc="-30" dirty="0">
                          <a:latin typeface="Arial"/>
                          <a:cs typeface="Arial"/>
                        </a:rPr>
                        <a:t>sayılı </a:t>
                      </a:r>
                      <a:r>
                        <a:rPr sz="1200" spc="-15" dirty="0">
                          <a:latin typeface="Arial"/>
                          <a:cs typeface="Arial"/>
                        </a:rPr>
                        <a:t>Kanunun 3. </a:t>
                      </a:r>
                      <a:r>
                        <a:rPr sz="1200" spc="-10" dirty="0">
                          <a:latin typeface="Arial"/>
                          <a:cs typeface="Arial"/>
                        </a:rPr>
                        <a:t>maddesi </a:t>
                      </a:r>
                      <a:r>
                        <a:rPr sz="1200" spc="-20" dirty="0">
                          <a:latin typeface="Arial"/>
                          <a:cs typeface="Arial"/>
                        </a:rPr>
                        <a:t>kapsamında </a:t>
                      </a:r>
                      <a:r>
                        <a:rPr sz="1200" spc="-5" dirty="0">
                          <a:latin typeface="Arial"/>
                          <a:cs typeface="Arial"/>
                        </a:rPr>
                        <a:t>alım </a:t>
                      </a:r>
                      <a:r>
                        <a:rPr sz="1200" spc="-15" dirty="0">
                          <a:latin typeface="Arial"/>
                          <a:cs typeface="Arial"/>
                        </a:rPr>
                        <a:t>ve yapım </a:t>
                      </a:r>
                      <a:r>
                        <a:rPr sz="1200" spc="-20" dirty="0">
                          <a:latin typeface="Arial"/>
                          <a:cs typeface="Arial"/>
                        </a:rPr>
                        <a:t>işi </a:t>
                      </a:r>
                      <a:r>
                        <a:rPr sz="1200" spc="5" dirty="0">
                          <a:latin typeface="Arial"/>
                          <a:cs typeface="Arial"/>
                        </a:rPr>
                        <a:t>üstlenen </a:t>
                      </a:r>
                      <a:r>
                        <a:rPr sz="1200" spc="-5" dirty="0">
                          <a:latin typeface="Arial"/>
                          <a:cs typeface="Arial"/>
                        </a:rPr>
                        <a:t>işverenler </a:t>
                      </a:r>
                      <a:r>
                        <a:rPr sz="1200" spc="20" dirty="0">
                          <a:latin typeface="Arial"/>
                          <a:cs typeface="Arial"/>
                        </a:rPr>
                        <a:t>ile</a:t>
                      </a:r>
                      <a:r>
                        <a:rPr sz="1200" spc="225" dirty="0">
                          <a:latin typeface="Arial"/>
                          <a:cs typeface="Arial"/>
                        </a:rPr>
                        <a:t> </a:t>
                      </a:r>
                      <a:r>
                        <a:rPr sz="1200" spc="-15" dirty="0">
                          <a:latin typeface="Arial"/>
                          <a:cs typeface="Arial"/>
                        </a:rPr>
                        <a:t>uluslararası anlaşmalara </a:t>
                      </a:r>
                      <a:r>
                        <a:rPr sz="1200" dirty="0">
                          <a:latin typeface="Arial"/>
                          <a:cs typeface="Arial"/>
                        </a:rPr>
                        <a:t>istinaden </a:t>
                      </a:r>
                      <a:r>
                        <a:rPr sz="1200" spc="-5" dirty="0">
                          <a:latin typeface="Arial"/>
                          <a:cs typeface="Arial"/>
                        </a:rPr>
                        <a:t>alım </a:t>
                      </a:r>
                      <a:r>
                        <a:rPr sz="1200" spc="-15" dirty="0">
                          <a:latin typeface="Arial"/>
                          <a:cs typeface="Arial"/>
                        </a:rPr>
                        <a:t>ve yapım </a:t>
                      </a:r>
                      <a:r>
                        <a:rPr sz="1200" spc="-10" dirty="0">
                          <a:latin typeface="Arial"/>
                          <a:cs typeface="Arial"/>
                        </a:rPr>
                        <a:t>işi</a:t>
                      </a:r>
                      <a:endParaRPr sz="1200">
                        <a:latin typeface="Arial"/>
                        <a:cs typeface="Arial"/>
                      </a:endParaRPr>
                    </a:p>
                    <a:p>
                      <a:pPr marL="82550">
                        <a:lnSpc>
                          <a:spcPct val="100000"/>
                        </a:lnSpc>
                        <a:spcBef>
                          <a:spcPts val="15"/>
                        </a:spcBef>
                      </a:pPr>
                      <a:r>
                        <a:rPr sz="1200" spc="5" dirty="0">
                          <a:latin typeface="Arial"/>
                          <a:cs typeface="Arial"/>
                        </a:rPr>
                        <a:t>üstlenen</a:t>
                      </a:r>
                      <a:r>
                        <a:rPr sz="1200" spc="-55" dirty="0">
                          <a:latin typeface="Arial"/>
                          <a:cs typeface="Arial"/>
                        </a:rPr>
                        <a:t> </a:t>
                      </a:r>
                      <a:r>
                        <a:rPr sz="1200" dirty="0">
                          <a:latin typeface="Arial"/>
                          <a:cs typeface="Arial"/>
                        </a:rPr>
                        <a:t>işverenler,</a:t>
                      </a:r>
                      <a:r>
                        <a:rPr sz="1200" spc="-65" dirty="0">
                          <a:latin typeface="Arial"/>
                          <a:cs typeface="Arial"/>
                        </a:rPr>
                        <a:t> </a:t>
                      </a:r>
                      <a:r>
                        <a:rPr sz="1200" spc="5" dirty="0">
                          <a:latin typeface="Arial"/>
                          <a:cs typeface="Arial"/>
                        </a:rPr>
                        <a:t>ihale</a:t>
                      </a:r>
                      <a:r>
                        <a:rPr sz="1200" spc="-50" dirty="0">
                          <a:latin typeface="Arial"/>
                          <a:cs typeface="Arial"/>
                        </a:rPr>
                        <a:t> </a:t>
                      </a:r>
                      <a:r>
                        <a:rPr sz="1200" spc="-10" dirty="0">
                          <a:latin typeface="Arial"/>
                          <a:cs typeface="Arial"/>
                        </a:rPr>
                        <a:t>konusu</a:t>
                      </a:r>
                      <a:r>
                        <a:rPr sz="1200" spc="-55" dirty="0">
                          <a:latin typeface="Arial"/>
                          <a:cs typeface="Arial"/>
                        </a:rPr>
                        <a:t> </a:t>
                      </a:r>
                      <a:r>
                        <a:rPr sz="1200" spc="-25" dirty="0">
                          <a:latin typeface="Arial"/>
                          <a:cs typeface="Arial"/>
                        </a:rPr>
                        <a:t>iş</a:t>
                      </a:r>
                      <a:r>
                        <a:rPr sz="1200" spc="-50" dirty="0">
                          <a:latin typeface="Arial"/>
                          <a:cs typeface="Arial"/>
                        </a:rPr>
                        <a:t> </a:t>
                      </a:r>
                      <a:r>
                        <a:rPr sz="1200" spc="10" dirty="0">
                          <a:latin typeface="Arial"/>
                          <a:cs typeface="Arial"/>
                        </a:rPr>
                        <a:t>döneminde</a:t>
                      </a:r>
                      <a:r>
                        <a:rPr sz="1200" spc="-50" dirty="0">
                          <a:latin typeface="Arial"/>
                          <a:cs typeface="Arial"/>
                        </a:rPr>
                        <a:t> </a:t>
                      </a:r>
                      <a:r>
                        <a:rPr sz="1200" spc="10" dirty="0">
                          <a:latin typeface="Arial"/>
                          <a:cs typeface="Arial"/>
                        </a:rPr>
                        <a:t>bu</a:t>
                      </a:r>
                      <a:r>
                        <a:rPr sz="1200" spc="-60" dirty="0">
                          <a:latin typeface="Arial"/>
                          <a:cs typeface="Arial"/>
                        </a:rPr>
                        <a:t> </a:t>
                      </a:r>
                      <a:r>
                        <a:rPr sz="1200" spc="5" dirty="0">
                          <a:latin typeface="Arial"/>
                          <a:cs typeface="Arial"/>
                        </a:rPr>
                        <a:t>teşvikten</a:t>
                      </a:r>
                      <a:r>
                        <a:rPr sz="1200" spc="-55" dirty="0">
                          <a:latin typeface="Arial"/>
                          <a:cs typeface="Arial"/>
                        </a:rPr>
                        <a:t> </a:t>
                      </a:r>
                      <a:r>
                        <a:rPr sz="1200" spc="-15" dirty="0">
                          <a:latin typeface="Arial"/>
                          <a:cs typeface="Arial"/>
                        </a:rPr>
                        <a:t>yararlanamaz.</a:t>
                      </a:r>
                      <a:endParaRPr sz="12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208279">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10">
                  <a:txBody>
                    <a:bodyPr/>
                    <a:lstStyle/>
                    <a:p>
                      <a:pPr marL="82550">
                        <a:lnSpc>
                          <a:spcPts val="1385"/>
                        </a:lnSpc>
                      </a:pPr>
                      <a:r>
                        <a:rPr sz="1200" spc="-10" dirty="0">
                          <a:latin typeface="Arial"/>
                          <a:cs typeface="Arial"/>
                        </a:rPr>
                        <a:t>5</a:t>
                      </a:r>
                      <a:r>
                        <a:rPr sz="1200" spc="-60" dirty="0">
                          <a:latin typeface="Arial"/>
                          <a:cs typeface="Arial"/>
                        </a:rPr>
                        <a:t> </a:t>
                      </a:r>
                      <a:r>
                        <a:rPr sz="1200" spc="-5" dirty="0">
                          <a:latin typeface="Arial"/>
                          <a:cs typeface="Arial"/>
                        </a:rPr>
                        <a:t>puanlık</a:t>
                      </a:r>
                      <a:r>
                        <a:rPr sz="1200" spc="-50" dirty="0">
                          <a:latin typeface="Arial"/>
                          <a:cs typeface="Arial"/>
                        </a:rPr>
                        <a:t> </a:t>
                      </a:r>
                      <a:r>
                        <a:rPr sz="1200" spc="30" dirty="0">
                          <a:latin typeface="Arial"/>
                          <a:cs typeface="Arial"/>
                        </a:rPr>
                        <a:t>indirim</a:t>
                      </a:r>
                      <a:r>
                        <a:rPr sz="1200" spc="-40" dirty="0">
                          <a:latin typeface="Arial"/>
                          <a:cs typeface="Arial"/>
                        </a:rPr>
                        <a:t> </a:t>
                      </a:r>
                      <a:r>
                        <a:rPr sz="1200" spc="-160" dirty="0">
                          <a:latin typeface="Arial"/>
                          <a:cs typeface="Arial"/>
                        </a:rPr>
                        <a:t>SPEK</a:t>
                      </a:r>
                      <a:r>
                        <a:rPr sz="1200" spc="-50" dirty="0">
                          <a:latin typeface="Arial"/>
                          <a:cs typeface="Arial"/>
                        </a:rPr>
                        <a:t> </a:t>
                      </a:r>
                      <a:r>
                        <a:rPr sz="1200" dirty="0">
                          <a:latin typeface="Arial"/>
                          <a:cs typeface="Arial"/>
                        </a:rPr>
                        <a:t>üzerinden,</a:t>
                      </a:r>
                      <a:r>
                        <a:rPr sz="1200" spc="-70" dirty="0">
                          <a:latin typeface="Arial"/>
                          <a:cs typeface="Arial"/>
                        </a:rPr>
                        <a:t> </a:t>
                      </a:r>
                      <a:r>
                        <a:rPr sz="1200" spc="-10" dirty="0">
                          <a:latin typeface="Arial"/>
                          <a:cs typeface="Arial"/>
                        </a:rPr>
                        <a:t>kalan</a:t>
                      </a:r>
                      <a:r>
                        <a:rPr sz="1200" spc="-60" dirty="0">
                          <a:latin typeface="Arial"/>
                          <a:cs typeface="Arial"/>
                        </a:rPr>
                        <a:t> </a:t>
                      </a:r>
                      <a:r>
                        <a:rPr sz="1200" spc="-140" dirty="0">
                          <a:latin typeface="Arial"/>
                          <a:cs typeface="Arial"/>
                        </a:rPr>
                        <a:t>%</a:t>
                      </a:r>
                      <a:r>
                        <a:rPr sz="1200" spc="-50" dirty="0">
                          <a:latin typeface="Arial"/>
                          <a:cs typeface="Arial"/>
                        </a:rPr>
                        <a:t> </a:t>
                      </a:r>
                      <a:r>
                        <a:rPr sz="1200" spc="-20" dirty="0">
                          <a:latin typeface="Arial"/>
                          <a:cs typeface="Arial"/>
                        </a:rPr>
                        <a:t>15,5</a:t>
                      </a:r>
                      <a:r>
                        <a:rPr sz="1200" spc="-60" dirty="0">
                          <a:latin typeface="Arial"/>
                          <a:cs typeface="Arial"/>
                        </a:rPr>
                        <a:t> </a:t>
                      </a:r>
                      <a:r>
                        <a:rPr sz="1200" spc="-5" dirty="0">
                          <a:latin typeface="Arial"/>
                          <a:cs typeface="Arial"/>
                        </a:rPr>
                        <a:t>işveren</a:t>
                      </a:r>
                      <a:r>
                        <a:rPr sz="1200" spc="-20" dirty="0">
                          <a:latin typeface="Arial"/>
                          <a:cs typeface="Arial"/>
                        </a:rPr>
                        <a:t> payı</a:t>
                      </a:r>
                      <a:r>
                        <a:rPr sz="1200" spc="-40" dirty="0">
                          <a:latin typeface="Arial"/>
                          <a:cs typeface="Arial"/>
                        </a:rPr>
                        <a:t> </a:t>
                      </a:r>
                      <a:r>
                        <a:rPr sz="1200" spc="-25" dirty="0">
                          <a:latin typeface="Arial"/>
                          <a:cs typeface="Arial"/>
                        </a:rPr>
                        <a:t>ise</a:t>
                      </a:r>
                      <a:r>
                        <a:rPr sz="1200" spc="-50" dirty="0">
                          <a:latin typeface="Arial"/>
                          <a:cs typeface="Arial"/>
                        </a:rPr>
                        <a:t> </a:t>
                      </a:r>
                      <a:r>
                        <a:rPr sz="1200" spc="-30" dirty="0">
                          <a:latin typeface="Arial"/>
                          <a:cs typeface="Arial"/>
                        </a:rPr>
                        <a:t>asgari</a:t>
                      </a:r>
                      <a:r>
                        <a:rPr sz="1200" spc="-40" dirty="0">
                          <a:latin typeface="Arial"/>
                          <a:cs typeface="Arial"/>
                        </a:rPr>
                        <a:t> </a:t>
                      </a:r>
                      <a:r>
                        <a:rPr sz="1200" spc="15" dirty="0">
                          <a:latin typeface="Arial"/>
                          <a:cs typeface="Arial"/>
                        </a:rPr>
                        <a:t>ücret</a:t>
                      </a:r>
                      <a:r>
                        <a:rPr sz="1200" spc="-65" dirty="0">
                          <a:latin typeface="Arial"/>
                          <a:cs typeface="Arial"/>
                        </a:rPr>
                        <a:t> </a:t>
                      </a:r>
                      <a:r>
                        <a:rPr sz="1200" dirty="0">
                          <a:latin typeface="Arial"/>
                          <a:cs typeface="Arial"/>
                        </a:rPr>
                        <a:t>üzerinden</a:t>
                      </a:r>
                      <a:r>
                        <a:rPr sz="1200" spc="-55" dirty="0">
                          <a:latin typeface="Arial"/>
                          <a:cs typeface="Arial"/>
                        </a:rPr>
                        <a:t> </a:t>
                      </a:r>
                      <a:r>
                        <a:rPr sz="1200" spc="-5" dirty="0">
                          <a:latin typeface="Arial"/>
                          <a:cs typeface="Arial"/>
                        </a:rPr>
                        <a:t>hesaplanmaktadır.</a:t>
                      </a:r>
                      <a:endParaRPr sz="12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220979">
                <a:tc gridSpan="11">
                  <a:txBody>
                    <a:bodyPr/>
                    <a:lstStyle/>
                    <a:p>
                      <a:pPr marL="5715" algn="ctr">
                        <a:lnSpc>
                          <a:spcPts val="1260"/>
                        </a:lnSpc>
                      </a:pPr>
                      <a:r>
                        <a:rPr sz="1100" b="1" dirty="0">
                          <a:latin typeface="Trebuchet MS"/>
                          <a:cs typeface="Trebuchet MS"/>
                        </a:rPr>
                        <a:t>RAKAMLARLA</a:t>
                      </a:r>
                      <a:r>
                        <a:rPr sz="1100" b="1" spc="-240" dirty="0">
                          <a:latin typeface="Trebuchet MS"/>
                          <a:cs typeface="Trebuchet MS"/>
                        </a:rPr>
                        <a:t> </a:t>
                      </a:r>
                      <a:r>
                        <a:rPr sz="1100" b="1" spc="-30" dirty="0">
                          <a:latin typeface="Trebuchet MS"/>
                          <a:cs typeface="Trebuchet MS"/>
                        </a:rPr>
                        <a:t>TEŞVİK </a:t>
                      </a:r>
                      <a:r>
                        <a:rPr sz="1100" b="1" spc="-25" dirty="0">
                          <a:latin typeface="Trebuchet MS"/>
                          <a:cs typeface="Trebuchet MS"/>
                        </a:rPr>
                        <a:t>ÖRNEKLERİ </a:t>
                      </a:r>
                      <a:r>
                        <a:rPr sz="1100" b="1" spc="-50" dirty="0">
                          <a:latin typeface="Trebuchet MS"/>
                          <a:cs typeface="Trebuchet MS"/>
                        </a:rPr>
                        <a:t>(2017 </a:t>
                      </a:r>
                      <a:r>
                        <a:rPr sz="1100" b="1" spc="-20" dirty="0">
                          <a:latin typeface="Trebuchet MS"/>
                          <a:cs typeface="Trebuchet MS"/>
                        </a:rPr>
                        <a:t>Rakamlarına Göre)</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ACB8C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174625">
                <a:tc gridSpan="4">
                  <a:txBody>
                    <a:bodyPr/>
                    <a:lstStyle/>
                    <a:p>
                      <a:pPr marL="7620" algn="ctr">
                        <a:lnSpc>
                          <a:spcPts val="1260"/>
                        </a:lnSpc>
                      </a:pPr>
                      <a:r>
                        <a:rPr sz="1100" b="1" spc="-30" dirty="0">
                          <a:latin typeface="Trebuchet MS"/>
                          <a:cs typeface="Trebuchet MS"/>
                        </a:rPr>
                        <a:t>SPEK </a:t>
                      </a:r>
                      <a:r>
                        <a:rPr sz="1100" b="1" spc="-60" dirty="0">
                          <a:latin typeface="Trebuchet MS"/>
                          <a:cs typeface="Trebuchet MS"/>
                        </a:rPr>
                        <a:t>ALT</a:t>
                      </a:r>
                      <a:r>
                        <a:rPr sz="1100" b="1" spc="-100" dirty="0">
                          <a:latin typeface="Trebuchet MS"/>
                          <a:cs typeface="Trebuchet MS"/>
                        </a:rPr>
                        <a:t> </a:t>
                      </a:r>
                      <a:r>
                        <a:rPr sz="1100" b="1" spc="15" dirty="0">
                          <a:latin typeface="Trebuchet MS"/>
                          <a:cs typeface="Trebuchet MS"/>
                        </a:rPr>
                        <a:t>SINIRINDAN</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7">
                  <a:txBody>
                    <a:bodyPr/>
                    <a:lstStyle/>
                    <a:p>
                      <a:pPr marL="635" algn="ctr">
                        <a:lnSpc>
                          <a:spcPts val="1260"/>
                        </a:lnSpc>
                      </a:pPr>
                      <a:r>
                        <a:rPr sz="1100" b="1" spc="-30" dirty="0">
                          <a:latin typeface="Trebuchet MS"/>
                          <a:cs typeface="Trebuchet MS"/>
                        </a:rPr>
                        <a:t>SPEK </a:t>
                      </a:r>
                      <a:r>
                        <a:rPr sz="1100" b="1" spc="-25" dirty="0">
                          <a:latin typeface="Trebuchet MS"/>
                          <a:cs typeface="Trebuchet MS"/>
                        </a:rPr>
                        <a:t>ÜST</a:t>
                      </a:r>
                      <a:r>
                        <a:rPr sz="1100" b="1" spc="-100" dirty="0">
                          <a:latin typeface="Trebuchet MS"/>
                          <a:cs typeface="Trebuchet MS"/>
                        </a:rPr>
                        <a:t> </a:t>
                      </a:r>
                      <a:r>
                        <a:rPr sz="1100" b="1" spc="15" dirty="0">
                          <a:latin typeface="Trebuchet MS"/>
                          <a:cs typeface="Trebuchet MS"/>
                        </a:rPr>
                        <a:t>SINIRDAN</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459105">
                <a:tc gridSpan="2">
                  <a:txBody>
                    <a:bodyPr/>
                    <a:lstStyle/>
                    <a:p>
                      <a:pPr marL="204470">
                        <a:lnSpc>
                          <a:spcPts val="1130"/>
                        </a:lnSpc>
                      </a:pPr>
                      <a:r>
                        <a:rPr sz="950" b="1" dirty="0">
                          <a:latin typeface="Trebuchet MS"/>
                          <a:cs typeface="Trebuchet MS"/>
                        </a:rPr>
                        <a:t>TEŞVİKSİZ</a:t>
                      </a:r>
                      <a:r>
                        <a:rPr sz="950" b="1" spc="-80" dirty="0">
                          <a:latin typeface="Trebuchet MS"/>
                          <a:cs typeface="Trebuchet MS"/>
                        </a:rPr>
                        <a:t> </a:t>
                      </a:r>
                      <a:r>
                        <a:rPr sz="950" b="1" spc="5" dirty="0">
                          <a:latin typeface="Trebuchet MS"/>
                          <a:cs typeface="Trebuchet MS"/>
                        </a:rPr>
                        <a:t>ÖDENECEK</a:t>
                      </a:r>
                      <a:endParaRPr sz="950">
                        <a:latin typeface="Trebuchet MS"/>
                        <a:cs typeface="Trebuchet MS"/>
                      </a:endParaRPr>
                    </a:p>
                    <a:p>
                      <a:pPr marL="589915" marR="575945" indent="1905" algn="ctr">
                        <a:lnSpc>
                          <a:spcPct val="102699"/>
                        </a:lnSpc>
                        <a:spcBef>
                          <a:spcPts val="25"/>
                        </a:spcBef>
                      </a:pPr>
                      <a:r>
                        <a:rPr sz="950" b="1" dirty="0">
                          <a:latin typeface="Trebuchet MS"/>
                          <a:cs typeface="Trebuchet MS"/>
                        </a:rPr>
                        <a:t>TUTAR  (</a:t>
                      </a:r>
                      <a:r>
                        <a:rPr sz="950" b="1" spc="5" dirty="0">
                          <a:latin typeface="Trebuchet MS"/>
                          <a:cs typeface="Trebuchet MS"/>
                        </a:rPr>
                        <a:t>%</a:t>
                      </a:r>
                      <a:r>
                        <a:rPr sz="950" b="1" spc="-10" dirty="0">
                          <a:latin typeface="Trebuchet MS"/>
                          <a:cs typeface="Trebuchet MS"/>
                        </a:rPr>
                        <a:t>34</a:t>
                      </a:r>
                      <a:r>
                        <a:rPr sz="950" b="1" dirty="0">
                          <a:latin typeface="Trebuchet MS"/>
                          <a:cs typeface="Trebuchet MS"/>
                        </a:rPr>
                        <a:t>,</a:t>
                      </a:r>
                      <a:r>
                        <a:rPr sz="950" b="1" spc="-40" dirty="0">
                          <a:latin typeface="Trebuchet MS"/>
                          <a:cs typeface="Trebuchet MS"/>
                        </a:rPr>
                        <a:t>5</a:t>
                      </a:r>
                      <a:r>
                        <a:rPr sz="950" b="1" dirty="0">
                          <a:latin typeface="Trebuchet MS"/>
                          <a:cs typeface="Trebuchet MS"/>
                        </a:rPr>
                        <a:t>)</a:t>
                      </a:r>
                      <a:endParaRPr sz="9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a:txBody>
                    <a:bodyPr/>
                    <a:lstStyle/>
                    <a:p>
                      <a:pPr algn="ctr">
                        <a:lnSpc>
                          <a:spcPts val="1130"/>
                        </a:lnSpc>
                      </a:pPr>
                      <a:r>
                        <a:rPr sz="950" b="1" spc="-5" dirty="0">
                          <a:latin typeface="Trebuchet MS"/>
                          <a:cs typeface="Trebuchet MS"/>
                        </a:rPr>
                        <a:t>TEŞVİK</a:t>
                      </a:r>
                      <a:endParaRPr sz="950">
                        <a:latin typeface="Trebuchet MS"/>
                        <a:cs typeface="Trebuchet MS"/>
                      </a:endParaRPr>
                    </a:p>
                    <a:p>
                      <a:pPr marL="7620" algn="ctr">
                        <a:lnSpc>
                          <a:spcPct val="100000"/>
                        </a:lnSpc>
                        <a:spcBef>
                          <a:spcPts val="55"/>
                        </a:spcBef>
                      </a:pPr>
                      <a:r>
                        <a:rPr sz="950" b="1" dirty="0">
                          <a:latin typeface="Trebuchet MS"/>
                          <a:cs typeface="Trebuchet MS"/>
                        </a:rPr>
                        <a:t>TUTARI</a:t>
                      </a:r>
                      <a:endParaRPr sz="950">
                        <a:latin typeface="Trebuchet MS"/>
                        <a:cs typeface="Trebuchet MS"/>
                      </a:endParaRPr>
                    </a:p>
                    <a:p>
                      <a:pPr marL="2540" algn="ctr">
                        <a:lnSpc>
                          <a:spcPct val="100000"/>
                        </a:lnSpc>
                        <a:spcBef>
                          <a:spcPts val="30"/>
                        </a:spcBef>
                      </a:pPr>
                      <a:r>
                        <a:rPr sz="950" b="1" spc="60" dirty="0">
                          <a:latin typeface="Trebuchet MS"/>
                          <a:cs typeface="Trebuchet MS"/>
                        </a:rPr>
                        <a:t>(%</a:t>
                      </a:r>
                      <a:r>
                        <a:rPr sz="950" b="1" spc="-60" dirty="0">
                          <a:latin typeface="Trebuchet MS"/>
                          <a:cs typeface="Trebuchet MS"/>
                        </a:rPr>
                        <a:t> </a:t>
                      </a:r>
                      <a:r>
                        <a:rPr sz="950" b="1" spc="-15" dirty="0">
                          <a:latin typeface="Trebuchet MS"/>
                          <a:cs typeface="Trebuchet MS"/>
                        </a:rPr>
                        <a:t>5</a:t>
                      </a:r>
                      <a:r>
                        <a:rPr sz="950" b="1" spc="-45" dirty="0">
                          <a:latin typeface="Trebuchet MS"/>
                          <a:cs typeface="Trebuchet MS"/>
                        </a:rPr>
                        <a:t> </a:t>
                      </a:r>
                      <a:r>
                        <a:rPr sz="950" b="1" spc="-25" dirty="0">
                          <a:latin typeface="Trebuchet MS"/>
                          <a:cs typeface="Trebuchet MS"/>
                        </a:rPr>
                        <a:t>+</a:t>
                      </a:r>
                      <a:r>
                        <a:rPr sz="950" b="1" spc="-85" dirty="0">
                          <a:latin typeface="Trebuchet MS"/>
                          <a:cs typeface="Trebuchet MS"/>
                        </a:rPr>
                        <a:t> </a:t>
                      </a:r>
                      <a:r>
                        <a:rPr sz="950" b="1" spc="130" dirty="0">
                          <a:latin typeface="Trebuchet MS"/>
                          <a:cs typeface="Trebuchet MS"/>
                        </a:rPr>
                        <a:t>%</a:t>
                      </a:r>
                      <a:r>
                        <a:rPr sz="950" b="1" spc="-30" dirty="0">
                          <a:latin typeface="Trebuchet MS"/>
                          <a:cs typeface="Trebuchet MS"/>
                        </a:rPr>
                        <a:t> </a:t>
                      </a:r>
                      <a:r>
                        <a:rPr sz="950" b="1" spc="-40" dirty="0">
                          <a:latin typeface="Trebuchet MS"/>
                          <a:cs typeface="Trebuchet MS"/>
                        </a:rPr>
                        <a:t>15,5)</a:t>
                      </a:r>
                      <a:endParaRPr sz="950">
                        <a:latin typeface="Trebuchet MS"/>
                        <a:cs typeface="Trebuchet MS"/>
                      </a:endParaRPr>
                    </a:p>
                  </a:txBody>
                  <a:tcPr marL="0" marR="0" marT="0" marB="0">
                    <a:lnL w="9525">
                      <a:solidFill>
                        <a:srgbClr val="B4C5E7"/>
                      </a:solidFill>
                      <a:prstDash val="solid"/>
                    </a:lnL>
                    <a:lnR w="6350">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126364">
                        <a:lnSpc>
                          <a:spcPts val="1130"/>
                        </a:lnSpc>
                      </a:pPr>
                      <a:r>
                        <a:rPr sz="950" b="1" spc="-5" dirty="0">
                          <a:latin typeface="Trebuchet MS"/>
                          <a:cs typeface="Trebuchet MS"/>
                        </a:rPr>
                        <a:t>TEŞVİK </a:t>
                      </a:r>
                      <a:r>
                        <a:rPr sz="950" b="1" spc="30" dirty="0">
                          <a:latin typeface="Trebuchet MS"/>
                          <a:cs typeface="Trebuchet MS"/>
                        </a:rPr>
                        <a:t>SONRASI</a:t>
                      </a:r>
                      <a:r>
                        <a:rPr sz="950" b="1" spc="-125" dirty="0">
                          <a:latin typeface="Trebuchet MS"/>
                          <a:cs typeface="Trebuchet MS"/>
                        </a:rPr>
                        <a:t> </a:t>
                      </a:r>
                      <a:r>
                        <a:rPr sz="950" b="1" spc="5" dirty="0">
                          <a:latin typeface="Trebuchet MS"/>
                          <a:cs typeface="Trebuchet MS"/>
                        </a:rPr>
                        <a:t>ÖDENECEK</a:t>
                      </a:r>
                      <a:endParaRPr sz="950">
                        <a:latin typeface="Trebuchet MS"/>
                        <a:cs typeface="Trebuchet MS"/>
                      </a:endParaRPr>
                    </a:p>
                    <a:p>
                      <a:pPr marL="716280" marR="701040" algn="ctr">
                        <a:lnSpc>
                          <a:spcPct val="102699"/>
                        </a:lnSpc>
                        <a:spcBef>
                          <a:spcPts val="25"/>
                        </a:spcBef>
                      </a:pPr>
                      <a:r>
                        <a:rPr sz="950" b="1" dirty="0">
                          <a:latin typeface="Trebuchet MS"/>
                          <a:cs typeface="Trebuchet MS"/>
                        </a:rPr>
                        <a:t>TU</a:t>
                      </a:r>
                      <a:r>
                        <a:rPr sz="950" b="1" spc="-25" dirty="0">
                          <a:latin typeface="Trebuchet MS"/>
                          <a:cs typeface="Trebuchet MS"/>
                        </a:rPr>
                        <a:t>T</a:t>
                      </a:r>
                      <a:r>
                        <a:rPr sz="950" b="1" dirty="0">
                          <a:latin typeface="Trebuchet MS"/>
                          <a:cs typeface="Trebuchet MS"/>
                        </a:rPr>
                        <a:t>AR  </a:t>
                      </a:r>
                      <a:r>
                        <a:rPr sz="950" b="1" spc="10" dirty="0">
                          <a:latin typeface="Trebuchet MS"/>
                          <a:cs typeface="Trebuchet MS"/>
                        </a:rPr>
                        <a:t>(%14)</a:t>
                      </a:r>
                      <a:endParaRPr sz="950">
                        <a:latin typeface="Trebuchet MS"/>
                        <a:cs typeface="Trebuchet MS"/>
                      </a:endParaRPr>
                    </a:p>
                  </a:txBody>
                  <a:tcPr marL="0" marR="0" marT="0" marB="0">
                    <a:lnL w="6350">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gridSpan="2">
                  <a:txBody>
                    <a:bodyPr/>
                    <a:lstStyle/>
                    <a:p>
                      <a:pPr marL="6985" algn="ctr">
                        <a:lnSpc>
                          <a:spcPts val="1130"/>
                        </a:lnSpc>
                      </a:pPr>
                      <a:r>
                        <a:rPr sz="950" b="1" dirty="0">
                          <a:latin typeface="Trebuchet MS"/>
                          <a:cs typeface="Trebuchet MS"/>
                        </a:rPr>
                        <a:t>TEŞVİKSİZ </a:t>
                      </a:r>
                      <a:r>
                        <a:rPr sz="950" b="1" spc="5" dirty="0">
                          <a:latin typeface="Trebuchet MS"/>
                          <a:cs typeface="Trebuchet MS"/>
                        </a:rPr>
                        <a:t>ÖDENECEK</a:t>
                      </a:r>
                      <a:r>
                        <a:rPr sz="950" b="1" spc="-140" dirty="0">
                          <a:latin typeface="Trebuchet MS"/>
                          <a:cs typeface="Trebuchet MS"/>
                        </a:rPr>
                        <a:t> </a:t>
                      </a:r>
                      <a:r>
                        <a:rPr sz="950" b="1" dirty="0">
                          <a:latin typeface="Trebuchet MS"/>
                          <a:cs typeface="Trebuchet MS"/>
                        </a:rPr>
                        <a:t>TUTAR</a:t>
                      </a:r>
                      <a:endParaRPr sz="950">
                        <a:latin typeface="Trebuchet MS"/>
                        <a:cs typeface="Trebuchet MS"/>
                      </a:endParaRPr>
                    </a:p>
                    <a:p>
                      <a:pPr marL="2540" algn="ctr">
                        <a:lnSpc>
                          <a:spcPct val="100000"/>
                        </a:lnSpc>
                        <a:spcBef>
                          <a:spcPts val="55"/>
                        </a:spcBef>
                      </a:pPr>
                      <a:r>
                        <a:rPr sz="950" b="1" spc="-10" dirty="0">
                          <a:latin typeface="Trebuchet MS"/>
                          <a:cs typeface="Trebuchet MS"/>
                        </a:rPr>
                        <a:t>(%34,5)</a:t>
                      </a:r>
                      <a:endParaRPr sz="950">
                        <a:latin typeface="Trebuchet MS"/>
                        <a:cs typeface="Trebuchet MS"/>
                      </a:endParaRPr>
                    </a:p>
                  </a:txBody>
                  <a:tcPr marL="0" marR="0" marT="0" marB="0">
                    <a:lnL w="9525">
                      <a:solidFill>
                        <a:srgbClr val="B4C5E7"/>
                      </a:solidFill>
                      <a:prstDash val="solid"/>
                    </a:lnL>
                    <a:lnR w="6350">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gridSpan="2">
                  <a:txBody>
                    <a:bodyPr/>
                    <a:lstStyle/>
                    <a:p>
                      <a:pPr marL="5715" algn="ctr">
                        <a:lnSpc>
                          <a:spcPts val="1130"/>
                        </a:lnSpc>
                      </a:pPr>
                      <a:r>
                        <a:rPr sz="950" b="1" spc="-5" dirty="0">
                          <a:latin typeface="Trebuchet MS"/>
                          <a:cs typeface="Trebuchet MS"/>
                        </a:rPr>
                        <a:t>TEŞVİK</a:t>
                      </a:r>
                      <a:r>
                        <a:rPr sz="950" b="1" spc="-60" dirty="0">
                          <a:latin typeface="Trebuchet MS"/>
                          <a:cs typeface="Trebuchet MS"/>
                        </a:rPr>
                        <a:t> </a:t>
                      </a:r>
                      <a:r>
                        <a:rPr sz="950" b="1" dirty="0">
                          <a:latin typeface="Trebuchet MS"/>
                          <a:cs typeface="Trebuchet MS"/>
                        </a:rPr>
                        <a:t>TUTARI</a:t>
                      </a:r>
                      <a:endParaRPr sz="950">
                        <a:latin typeface="Trebuchet MS"/>
                        <a:cs typeface="Trebuchet MS"/>
                      </a:endParaRPr>
                    </a:p>
                    <a:p>
                      <a:pPr marL="3810" algn="ctr">
                        <a:lnSpc>
                          <a:spcPct val="100000"/>
                        </a:lnSpc>
                        <a:spcBef>
                          <a:spcPts val="55"/>
                        </a:spcBef>
                      </a:pPr>
                      <a:r>
                        <a:rPr sz="950" b="1" dirty="0">
                          <a:latin typeface="Trebuchet MS"/>
                          <a:cs typeface="Trebuchet MS"/>
                        </a:rPr>
                        <a:t>(%5xSPEK) </a:t>
                      </a:r>
                      <a:r>
                        <a:rPr sz="950" b="1" spc="-25" dirty="0">
                          <a:latin typeface="Trebuchet MS"/>
                          <a:cs typeface="Trebuchet MS"/>
                        </a:rPr>
                        <a:t>+</a:t>
                      </a:r>
                      <a:r>
                        <a:rPr sz="950" b="1" spc="-95" dirty="0">
                          <a:latin typeface="Trebuchet MS"/>
                          <a:cs typeface="Trebuchet MS"/>
                        </a:rPr>
                        <a:t> </a:t>
                      </a:r>
                      <a:r>
                        <a:rPr sz="950" b="1" spc="-5" dirty="0">
                          <a:latin typeface="Trebuchet MS"/>
                          <a:cs typeface="Trebuchet MS"/>
                        </a:rPr>
                        <a:t>(%15,5xAÜ)</a:t>
                      </a:r>
                      <a:endParaRPr sz="950">
                        <a:latin typeface="Trebuchet MS"/>
                        <a:cs typeface="Trebuchet MS"/>
                      </a:endParaRPr>
                    </a:p>
                  </a:txBody>
                  <a:tcPr marL="0" marR="0" marT="0" marB="0">
                    <a:lnL w="6350">
                      <a:solidFill>
                        <a:srgbClr val="B4C5E7"/>
                      </a:solidFill>
                      <a:prstDash val="solid"/>
                    </a:lnL>
                    <a:lnR w="6350">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gridSpan="3">
                  <a:txBody>
                    <a:bodyPr/>
                    <a:lstStyle/>
                    <a:p>
                      <a:pPr marL="120650">
                        <a:lnSpc>
                          <a:spcPts val="1130"/>
                        </a:lnSpc>
                      </a:pPr>
                      <a:r>
                        <a:rPr sz="950" b="1" spc="-5" dirty="0">
                          <a:latin typeface="Trebuchet MS"/>
                          <a:cs typeface="Trebuchet MS"/>
                        </a:rPr>
                        <a:t>TEŞVİK </a:t>
                      </a:r>
                      <a:r>
                        <a:rPr sz="950" b="1" spc="30" dirty="0">
                          <a:latin typeface="Trebuchet MS"/>
                          <a:cs typeface="Trebuchet MS"/>
                        </a:rPr>
                        <a:t>SONRASI </a:t>
                      </a:r>
                      <a:r>
                        <a:rPr sz="950" b="1" spc="5" dirty="0">
                          <a:latin typeface="Trebuchet MS"/>
                          <a:cs typeface="Trebuchet MS"/>
                        </a:rPr>
                        <a:t>ÖDENECEK</a:t>
                      </a:r>
                      <a:r>
                        <a:rPr sz="950" b="1" spc="-204" dirty="0">
                          <a:latin typeface="Trebuchet MS"/>
                          <a:cs typeface="Trebuchet MS"/>
                        </a:rPr>
                        <a:t> </a:t>
                      </a:r>
                      <a:r>
                        <a:rPr sz="950" b="1" dirty="0">
                          <a:latin typeface="Trebuchet MS"/>
                          <a:cs typeface="Trebuchet MS"/>
                        </a:rPr>
                        <a:t>TUTAR</a:t>
                      </a:r>
                      <a:endParaRPr sz="950">
                        <a:latin typeface="Trebuchet MS"/>
                        <a:cs typeface="Trebuchet MS"/>
                      </a:endParaRPr>
                    </a:p>
                    <a:p>
                      <a:pPr marL="142240">
                        <a:lnSpc>
                          <a:spcPct val="100000"/>
                        </a:lnSpc>
                        <a:spcBef>
                          <a:spcPts val="55"/>
                        </a:spcBef>
                      </a:pPr>
                      <a:r>
                        <a:rPr sz="950" b="1" dirty="0">
                          <a:latin typeface="Trebuchet MS"/>
                          <a:cs typeface="Trebuchet MS"/>
                        </a:rPr>
                        <a:t>%34,5</a:t>
                      </a:r>
                      <a:r>
                        <a:rPr sz="950" b="1" spc="-70" dirty="0">
                          <a:latin typeface="Trebuchet MS"/>
                          <a:cs typeface="Trebuchet MS"/>
                        </a:rPr>
                        <a:t> </a:t>
                      </a:r>
                      <a:r>
                        <a:rPr sz="950" b="1" spc="185" dirty="0">
                          <a:latin typeface="Trebuchet MS"/>
                          <a:cs typeface="Trebuchet MS"/>
                        </a:rPr>
                        <a:t>–</a:t>
                      </a:r>
                      <a:r>
                        <a:rPr sz="950" b="1" spc="-65" dirty="0">
                          <a:latin typeface="Trebuchet MS"/>
                          <a:cs typeface="Trebuchet MS"/>
                        </a:rPr>
                        <a:t> </a:t>
                      </a:r>
                      <a:r>
                        <a:rPr sz="950" b="1" dirty="0">
                          <a:latin typeface="Trebuchet MS"/>
                          <a:cs typeface="Trebuchet MS"/>
                        </a:rPr>
                        <a:t>((%5xSPEK)</a:t>
                      </a:r>
                      <a:r>
                        <a:rPr sz="950" b="1" spc="-65" dirty="0">
                          <a:latin typeface="Trebuchet MS"/>
                          <a:cs typeface="Trebuchet MS"/>
                        </a:rPr>
                        <a:t> </a:t>
                      </a:r>
                      <a:r>
                        <a:rPr sz="950" b="1" spc="-25" dirty="0">
                          <a:latin typeface="Trebuchet MS"/>
                          <a:cs typeface="Trebuchet MS"/>
                        </a:rPr>
                        <a:t>+</a:t>
                      </a:r>
                      <a:r>
                        <a:rPr sz="950" b="1" spc="-60" dirty="0">
                          <a:latin typeface="Trebuchet MS"/>
                          <a:cs typeface="Trebuchet MS"/>
                        </a:rPr>
                        <a:t> </a:t>
                      </a:r>
                      <a:r>
                        <a:rPr sz="950" b="1" spc="-5" dirty="0">
                          <a:latin typeface="Trebuchet MS"/>
                          <a:cs typeface="Trebuchet MS"/>
                        </a:rPr>
                        <a:t>(%15,5xAÜ))</a:t>
                      </a:r>
                      <a:endParaRPr sz="950">
                        <a:latin typeface="Trebuchet MS"/>
                        <a:cs typeface="Trebuchet MS"/>
                      </a:endParaRPr>
                    </a:p>
                  </a:txBody>
                  <a:tcPr marL="0" marR="0" marT="0" marB="0">
                    <a:lnL w="6350">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174625">
                <a:tc gridSpan="2">
                  <a:txBody>
                    <a:bodyPr/>
                    <a:lstStyle/>
                    <a:p>
                      <a:pPr marL="5715" algn="ctr">
                        <a:lnSpc>
                          <a:spcPts val="1260"/>
                        </a:lnSpc>
                      </a:pPr>
                      <a:r>
                        <a:rPr sz="1100" b="1" spc="-50" dirty="0">
                          <a:latin typeface="Trebuchet MS"/>
                          <a:cs typeface="Trebuchet MS"/>
                        </a:rPr>
                        <a:t>761</a:t>
                      </a:r>
                      <a:r>
                        <a:rPr sz="1100" b="1" spc="-70"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a:txBody>
                    <a:bodyPr/>
                    <a:lstStyle/>
                    <a:p>
                      <a:pPr marL="6985" algn="ctr">
                        <a:lnSpc>
                          <a:spcPts val="1260"/>
                        </a:lnSpc>
                      </a:pPr>
                      <a:r>
                        <a:rPr sz="1100" b="1" spc="-50" dirty="0">
                          <a:latin typeface="Trebuchet MS"/>
                          <a:cs typeface="Trebuchet MS"/>
                        </a:rPr>
                        <a:t>416</a:t>
                      </a:r>
                      <a:r>
                        <a:rPr sz="1100" b="1" spc="-65" dirty="0">
                          <a:latin typeface="Trebuchet MS"/>
                          <a:cs typeface="Trebuchet MS"/>
                        </a:rPr>
                        <a:t> </a:t>
                      </a:r>
                      <a:r>
                        <a:rPr sz="1100" b="1" spc="-90"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6350">
                      <a:solidFill>
                        <a:srgbClr val="B4C5E7"/>
                      </a:solidFill>
                      <a:prstDash val="solid"/>
                    </a:lnR>
                    <a:lnT w="9525">
                      <a:solidFill>
                        <a:srgbClr val="B4C5E7"/>
                      </a:solidFill>
                      <a:prstDash val="solid"/>
                    </a:lnT>
                    <a:lnB w="9525">
                      <a:solidFill>
                        <a:srgbClr val="B4C5E7"/>
                      </a:solidFill>
                      <a:prstDash val="solid"/>
                    </a:lnB>
                  </a:tcPr>
                </a:tc>
                <a:tc>
                  <a:txBody>
                    <a:bodyPr/>
                    <a:lstStyle/>
                    <a:p>
                      <a:pPr marL="6350" algn="ctr">
                        <a:lnSpc>
                          <a:spcPts val="1260"/>
                        </a:lnSpc>
                      </a:pPr>
                      <a:r>
                        <a:rPr sz="1100" b="1" spc="-50" dirty="0">
                          <a:latin typeface="Trebuchet MS"/>
                          <a:cs typeface="Trebuchet MS"/>
                        </a:rPr>
                        <a:t>345</a:t>
                      </a:r>
                      <a:r>
                        <a:rPr sz="1100" b="1" spc="-60"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6350">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2">
                  <a:txBody>
                    <a:bodyPr/>
                    <a:lstStyle/>
                    <a:p>
                      <a:pPr marL="6985" algn="ctr">
                        <a:lnSpc>
                          <a:spcPts val="1260"/>
                        </a:lnSpc>
                      </a:pPr>
                      <a:r>
                        <a:rPr sz="1100" b="1" spc="-50" dirty="0">
                          <a:latin typeface="Trebuchet MS"/>
                          <a:cs typeface="Trebuchet MS"/>
                        </a:rPr>
                        <a:t>5708</a:t>
                      </a:r>
                      <a:r>
                        <a:rPr sz="1100" b="1" spc="-65" dirty="0">
                          <a:latin typeface="Trebuchet MS"/>
                          <a:cs typeface="Trebuchet MS"/>
                        </a:rPr>
                        <a:t> </a:t>
                      </a:r>
                      <a:r>
                        <a:rPr sz="1100" b="1" spc="-90"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6350">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2">
                  <a:txBody>
                    <a:bodyPr/>
                    <a:lstStyle/>
                    <a:p>
                      <a:pPr marL="1905" algn="ctr">
                        <a:lnSpc>
                          <a:spcPts val="1260"/>
                        </a:lnSpc>
                      </a:pPr>
                      <a:r>
                        <a:rPr sz="1100" b="1" spc="-50" dirty="0">
                          <a:latin typeface="Trebuchet MS"/>
                          <a:cs typeface="Trebuchet MS"/>
                        </a:rPr>
                        <a:t>1076</a:t>
                      </a:r>
                      <a:r>
                        <a:rPr sz="1100" b="1" spc="-60" dirty="0">
                          <a:latin typeface="Trebuchet MS"/>
                          <a:cs typeface="Trebuchet MS"/>
                        </a:rPr>
                        <a:t> </a:t>
                      </a:r>
                      <a:r>
                        <a:rPr sz="1100" b="1" spc="-90" dirty="0">
                          <a:latin typeface="Trebuchet MS"/>
                          <a:cs typeface="Trebuchet MS"/>
                        </a:rPr>
                        <a:t>TL</a:t>
                      </a:r>
                      <a:endParaRPr sz="1100">
                        <a:latin typeface="Trebuchet MS"/>
                        <a:cs typeface="Trebuchet MS"/>
                      </a:endParaRPr>
                    </a:p>
                  </a:txBody>
                  <a:tcPr marL="0" marR="0" marT="0" marB="0">
                    <a:lnL w="6350">
                      <a:solidFill>
                        <a:srgbClr val="B4C5E7"/>
                      </a:solidFill>
                      <a:prstDash val="solid"/>
                    </a:lnL>
                    <a:lnR w="6350">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3">
                  <a:txBody>
                    <a:bodyPr/>
                    <a:lstStyle/>
                    <a:p>
                      <a:pPr marL="1905" algn="ctr">
                        <a:lnSpc>
                          <a:spcPts val="1260"/>
                        </a:lnSpc>
                      </a:pPr>
                      <a:r>
                        <a:rPr sz="1100" b="1" spc="-50" dirty="0">
                          <a:latin typeface="Trebuchet MS"/>
                          <a:cs typeface="Trebuchet MS"/>
                        </a:rPr>
                        <a:t>4632</a:t>
                      </a:r>
                      <a:r>
                        <a:rPr sz="1100" b="1" spc="-65" dirty="0">
                          <a:latin typeface="Trebuchet MS"/>
                          <a:cs typeface="Trebuchet MS"/>
                        </a:rPr>
                        <a:t> </a:t>
                      </a:r>
                      <a:r>
                        <a:rPr sz="1100" b="1" spc="-90" dirty="0">
                          <a:latin typeface="Trebuchet MS"/>
                          <a:cs typeface="Trebuchet MS"/>
                        </a:rPr>
                        <a:t>TL</a:t>
                      </a:r>
                      <a:endParaRPr sz="1100" dirty="0">
                        <a:latin typeface="Trebuchet MS"/>
                        <a:cs typeface="Trebuchet MS"/>
                      </a:endParaRPr>
                    </a:p>
                  </a:txBody>
                  <a:tcPr marL="0" marR="0" marT="0" marB="0">
                    <a:lnL w="6350">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0"/>
                  </a:ext>
                </a:extLst>
              </a:tr>
            </a:tbl>
          </a:graphicData>
        </a:graphic>
      </p:graphicFrame>
      <p:sp>
        <p:nvSpPr>
          <p:cNvPr id="5" name="object 5"/>
          <p:cNvSpPr/>
          <p:nvPr/>
        </p:nvSpPr>
        <p:spPr>
          <a:xfrm>
            <a:off x="316799" y="2959532"/>
            <a:ext cx="143854" cy="13216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16799" y="3167413"/>
            <a:ext cx="143854" cy="13216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16799" y="3375294"/>
            <a:ext cx="143854" cy="13216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16799" y="3785549"/>
            <a:ext cx="143854" cy="13216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16799" y="4000313"/>
            <a:ext cx="143854" cy="13216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16799" y="4588162"/>
            <a:ext cx="143854" cy="132162"/>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316799" y="4760249"/>
            <a:ext cx="143854" cy="132162"/>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316799" y="5173229"/>
            <a:ext cx="143854" cy="13216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4990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03876" y="359663"/>
            <a:ext cx="6785609" cy="193014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17338" y="572261"/>
            <a:ext cx="6050280" cy="1304290"/>
          </a:xfrm>
          <a:prstGeom prst="rect">
            <a:avLst/>
          </a:prstGeom>
        </p:spPr>
        <p:txBody>
          <a:bodyPr vert="horz" wrap="square" lIns="0" tIns="35560" rIns="0" bIns="0" rtlCol="0">
            <a:spAutoFit/>
          </a:bodyPr>
          <a:lstStyle/>
          <a:p>
            <a:pPr marL="184785" marR="5080" indent="-172085" algn="just">
              <a:lnSpc>
                <a:spcPct val="91500"/>
              </a:lnSpc>
              <a:spcBef>
                <a:spcPts val="280"/>
              </a:spcBef>
              <a:buChar char="•"/>
              <a:tabLst>
                <a:tab pos="185420" algn="l"/>
              </a:tabLst>
            </a:pPr>
            <a:r>
              <a:rPr sz="1800" spc="-140" dirty="0">
                <a:latin typeface="Arial"/>
                <a:cs typeface="Arial"/>
              </a:rPr>
              <a:t>Bu </a:t>
            </a:r>
            <a:r>
              <a:rPr sz="1800" spc="-60" dirty="0">
                <a:latin typeface="Arial"/>
                <a:cs typeface="Arial"/>
              </a:rPr>
              <a:t>teşvikten </a:t>
            </a:r>
            <a:r>
              <a:rPr sz="1800" spc="-70" dirty="0">
                <a:latin typeface="Arial"/>
                <a:cs typeface="Arial"/>
              </a:rPr>
              <a:t>yararlanabilmek </a:t>
            </a:r>
            <a:r>
              <a:rPr sz="1800" spc="-50" dirty="0">
                <a:latin typeface="Arial"/>
                <a:cs typeface="Arial"/>
              </a:rPr>
              <a:t>için, </a:t>
            </a:r>
            <a:r>
              <a:rPr sz="1800" spc="-65" dirty="0">
                <a:latin typeface="Arial"/>
                <a:cs typeface="Arial"/>
              </a:rPr>
              <a:t>sigortalının </a:t>
            </a:r>
            <a:r>
              <a:rPr sz="1800" spc="-100" dirty="0">
                <a:latin typeface="Arial"/>
                <a:cs typeface="Arial"/>
              </a:rPr>
              <a:t>Türkiye </a:t>
            </a:r>
            <a:r>
              <a:rPr sz="1800" spc="-125" dirty="0">
                <a:latin typeface="Arial"/>
                <a:cs typeface="Arial"/>
              </a:rPr>
              <a:t>İş  </a:t>
            </a:r>
            <a:r>
              <a:rPr sz="1800" spc="-100" dirty="0">
                <a:latin typeface="Arial"/>
                <a:cs typeface="Arial"/>
              </a:rPr>
              <a:t>Kurumunca </a:t>
            </a:r>
            <a:r>
              <a:rPr sz="1800" spc="-85" dirty="0">
                <a:latin typeface="Arial"/>
                <a:cs typeface="Arial"/>
              </a:rPr>
              <a:t>düzenlenen </a:t>
            </a:r>
            <a:r>
              <a:rPr sz="1800" spc="-114" dirty="0">
                <a:latin typeface="Arial"/>
                <a:cs typeface="Arial"/>
              </a:rPr>
              <a:t>işbaşı </a:t>
            </a:r>
            <a:r>
              <a:rPr sz="1800" spc="-40" dirty="0">
                <a:latin typeface="Arial"/>
                <a:cs typeface="Arial"/>
              </a:rPr>
              <a:t>eğitim </a:t>
            </a:r>
            <a:r>
              <a:rPr sz="1800" spc="-70" dirty="0">
                <a:latin typeface="Arial"/>
                <a:cs typeface="Arial"/>
              </a:rPr>
              <a:t>programını </a:t>
            </a:r>
            <a:r>
              <a:rPr sz="1800" spc="-80" dirty="0">
                <a:latin typeface="Arial"/>
                <a:cs typeface="Arial"/>
              </a:rPr>
              <a:t>tamamladığı  </a:t>
            </a:r>
            <a:r>
              <a:rPr sz="1800" spc="-90" dirty="0">
                <a:latin typeface="Arial"/>
                <a:cs typeface="Arial"/>
              </a:rPr>
              <a:t>meslek </a:t>
            </a:r>
            <a:r>
              <a:rPr sz="1800" spc="-85" dirty="0">
                <a:latin typeface="Arial"/>
                <a:cs typeface="Arial"/>
              </a:rPr>
              <a:t>alanında </a:t>
            </a:r>
            <a:r>
              <a:rPr sz="1800" spc="-120" dirty="0">
                <a:latin typeface="Arial"/>
                <a:cs typeface="Arial"/>
              </a:rPr>
              <a:t>çalışması </a:t>
            </a:r>
            <a:r>
              <a:rPr sz="1800" spc="-60" dirty="0">
                <a:latin typeface="Arial"/>
                <a:cs typeface="Arial"/>
              </a:rPr>
              <a:t>gerektiğinden, </a:t>
            </a:r>
            <a:r>
              <a:rPr sz="1800" spc="-114" dirty="0">
                <a:latin typeface="Arial"/>
                <a:cs typeface="Arial"/>
              </a:rPr>
              <a:t>bahse </a:t>
            </a:r>
            <a:r>
              <a:rPr sz="1800" spc="-85" dirty="0">
                <a:latin typeface="Arial"/>
                <a:cs typeface="Arial"/>
              </a:rPr>
              <a:t>konu </a:t>
            </a:r>
            <a:r>
              <a:rPr sz="1800" spc="-60" dirty="0">
                <a:latin typeface="Arial"/>
                <a:cs typeface="Arial"/>
              </a:rPr>
              <a:t>durumda  </a:t>
            </a:r>
            <a:r>
              <a:rPr sz="1800" spc="-100" dirty="0">
                <a:latin typeface="Arial"/>
                <a:cs typeface="Arial"/>
              </a:rPr>
              <a:t>iş </a:t>
            </a:r>
            <a:r>
              <a:rPr sz="1800" spc="-125" dirty="0">
                <a:latin typeface="Arial"/>
                <a:cs typeface="Arial"/>
              </a:rPr>
              <a:t>başı </a:t>
            </a:r>
            <a:r>
              <a:rPr sz="1800" spc="-35" dirty="0">
                <a:latin typeface="Arial"/>
                <a:cs typeface="Arial"/>
              </a:rPr>
              <a:t>eğitim </a:t>
            </a:r>
            <a:r>
              <a:rPr sz="1800" spc="-75" dirty="0">
                <a:latin typeface="Arial"/>
                <a:cs typeface="Arial"/>
              </a:rPr>
              <a:t>programı </a:t>
            </a:r>
            <a:r>
              <a:rPr sz="1800" spc="-35" dirty="0">
                <a:latin typeface="Arial"/>
                <a:cs typeface="Arial"/>
              </a:rPr>
              <a:t>ile </a:t>
            </a:r>
            <a:r>
              <a:rPr sz="1800" spc="-100" dirty="0">
                <a:latin typeface="Arial"/>
                <a:cs typeface="Arial"/>
              </a:rPr>
              <a:t>işe </a:t>
            </a:r>
            <a:r>
              <a:rPr sz="1800" spc="-85" dirty="0">
                <a:latin typeface="Arial"/>
                <a:cs typeface="Arial"/>
              </a:rPr>
              <a:t>alındığı mesleğin </a:t>
            </a:r>
            <a:r>
              <a:rPr sz="1800" spc="-45" dirty="0">
                <a:latin typeface="Arial"/>
                <a:cs typeface="Arial"/>
              </a:rPr>
              <a:t>farklı </a:t>
            </a:r>
            <a:r>
              <a:rPr sz="1800" spc="-90" dirty="0">
                <a:latin typeface="Arial"/>
                <a:cs typeface="Arial"/>
              </a:rPr>
              <a:t>olması  </a:t>
            </a:r>
            <a:r>
              <a:rPr sz="1800" spc="-65" dirty="0">
                <a:latin typeface="Arial"/>
                <a:cs typeface="Arial"/>
              </a:rPr>
              <a:t>nedeniyle </a:t>
            </a:r>
            <a:r>
              <a:rPr sz="1800" spc="-60" dirty="0">
                <a:latin typeface="Arial"/>
                <a:cs typeface="Arial"/>
              </a:rPr>
              <a:t>teşvikten </a:t>
            </a:r>
            <a:r>
              <a:rPr sz="1800" spc="-85" dirty="0">
                <a:latin typeface="Arial"/>
                <a:cs typeface="Arial"/>
              </a:rPr>
              <a:t>yararlanılması </a:t>
            </a:r>
            <a:r>
              <a:rPr sz="1800" spc="-65" dirty="0">
                <a:latin typeface="Arial"/>
                <a:cs typeface="Arial"/>
              </a:rPr>
              <a:t>mümkün</a:t>
            </a:r>
            <a:r>
              <a:rPr sz="1800" spc="-80" dirty="0">
                <a:latin typeface="Arial"/>
                <a:cs typeface="Arial"/>
              </a:rPr>
              <a:t> </a:t>
            </a:r>
            <a:r>
              <a:rPr sz="1800" spc="-75" dirty="0">
                <a:latin typeface="Arial"/>
                <a:cs typeface="Arial"/>
              </a:rPr>
              <a:t>bulunmamaktadır.</a:t>
            </a:r>
            <a:endParaRPr sz="1800">
              <a:latin typeface="Arial"/>
              <a:cs typeface="Arial"/>
            </a:endParaRPr>
          </a:p>
        </p:txBody>
      </p:sp>
      <p:sp>
        <p:nvSpPr>
          <p:cNvPr id="4" name="object 4"/>
          <p:cNvSpPr/>
          <p:nvPr/>
        </p:nvSpPr>
        <p:spPr>
          <a:xfrm>
            <a:off x="446531" y="416304"/>
            <a:ext cx="4723638" cy="2024635"/>
          </a:xfrm>
          <a:prstGeom prst="rect">
            <a:avLst/>
          </a:prstGeom>
          <a:blipFill>
            <a:blip r:embed="rId3" cstate="print"/>
            <a:stretch>
              <a:fillRect/>
            </a:stretch>
          </a:blipFill>
        </p:spPr>
        <p:txBody>
          <a:bodyPr wrap="square" lIns="0" tIns="0" rIns="0" bIns="0" rtlCol="0"/>
          <a:lstStyle/>
          <a:p>
            <a:pPr marL="12700" marR="308610" indent="20955" algn="ctr">
              <a:lnSpc>
                <a:spcPct val="100000"/>
              </a:lnSpc>
              <a:spcBef>
                <a:spcPts val="105"/>
              </a:spcBef>
            </a:pPr>
            <a:r>
              <a:rPr lang="tr-TR" b="1" spc="-100" dirty="0" smtClean="0">
                <a:solidFill>
                  <a:srgbClr val="FFFFFF"/>
                </a:solidFill>
                <a:latin typeface="Trebuchet MS"/>
                <a:cs typeface="Trebuchet MS"/>
              </a:rPr>
              <a:t>Sigortalının </a:t>
            </a:r>
            <a:r>
              <a:rPr lang="tr-TR" b="1" spc="-100" dirty="0">
                <a:solidFill>
                  <a:srgbClr val="FFFFFF"/>
                </a:solidFill>
                <a:latin typeface="Trebuchet MS"/>
                <a:cs typeface="Trebuchet MS"/>
              </a:rPr>
              <a:t>Türkiye İş Kurumunca  düzenlenen “özel güvenlik” iş başı  eğitim programını </a:t>
            </a:r>
            <a:r>
              <a:rPr lang="tr-TR" b="1" spc="-100" dirty="0" smtClean="0">
                <a:solidFill>
                  <a:srgbClr val="FFFFFF"/>
                </a:solidFill>
                <a:latin typeface="Trebuchet MS"/>
                <a:cs typeface="Trebuchet MS"/>
              </a:rPr>
              <a:t>tamamladıktan</a:t>
            </a:r>
            <a:endParaRPr lang="tr-TR" b="1" spc="-100" dirty="0">
              <a:solidFill>
                <a:srgbClr val="FFFFFF"/>
              </a:solidFill>
              <a:latin typeface="Trebuchet MS"/>
              <a:cs typeface="Trebuchet MS"/>
            </a:endParaRPr>
          </a:p>
          <a:p>
            <a:pPr marL="12700" marR="5080" indent="80645" algn="ctr">
              <a:lnSpc>
                <a:spcPct val="100000"/>
              </a:lnSpc>
              <a:spcBef>
                <a:spcPts val="105"/>
              </a:spcBef>
            </a:pPr>
            <a:r>
              <a:rPr lang="tr-TR" b="1" spc="-100" dirty="0">
                <a:solidFill>
                  <a:srgbClr val="FFFFFF"/>
                </a:solidFill>
                <a:latin typeface="Trebuchet MS"/>
                <a:cs typeface="Trebuchet MS"/>
              </a:rPr>
              <a:t>sonra üç ay içerisinde “kasiyer” olarak  işe alınması durumunda bu </a:t>
            </a:r>
            <a:r>
              <a:rPr lang="tr-TR" b="1" spc="-100" dirty="0" smtClean="0">
                <a:solidFill>
                  <a:srgbClr val="FFFFFF"/>
                </a:solidFill>
                <a:latin typeface="Trebuchet MS"/>
                <a:cs typeface="Trebuchet MS"/>
              </a:rPr>
              <a:t>sigortalıdan dolayı teşvikten yararlanılabilir mi?</a:t>
            </a:r>
            <a:endParaRPr lang="tr-TR" b="1" spc="-100" dirty="0">
              <a:solidFill>
                <a:srgbClr val="FFFFFF"/>
              </a:solidFill>
              <a:latin typeface="Trebuchet MS"/>
              <a:cs typeface="Trebuchet MS"/>
            </a:endParaRPr>
          </a:p>
          <a:p>
            <a:endParaRPr dirty="0"/>
          </a:p>
        </p:txBody>
      </p:sp>
      <p:sp>
        <p:nvSpPr>
          <p:cNvPr id="7" name="object 7"/>
          <p:cNvSpPr/>
          <p:nvPr/>
        </p:nvSpPr>
        <p:spPr>
          <a:xfrm>
            <a:off x="5103876" y="2455164"/>
            <a:ext cx="6785609" cy="1930145"/>
          </a:xfrm>
          <a:prstGeom prst="rect">
            <a:avLst/>
          </a:prstGeom>
          <a:blipFill>
            <a:blip r:embed="rId4" cstate="print"/>
            <a:stretch>
              <a:fillRect/>
            </a:stretch>
          </a:blipFill>
        </p:spPr>
        <p:txBody>
          <a:bodyPr wrap="square" lIns="0" tIns="0" rIns="0" bIns="0" rtlCol="0"/>
          <a:lstStyle/>
          <a:p>
            <a:endParaRPr dirty="0"/>
          </a:p>
        </p:txBody>
      </p:sp>
      <p:sp>
        <p:nvSpPr>
          <p:cNvPr id="8" name="object 8"/>
          <p:cNvSpPr txBox="1"/>
          <p:nvPr/>
        </p:nvSpPr>
        <p:spPr>
          <a:xfrm>
            <a:off x="5117338" y="2668651"/>
            <a:ext cx="6050280" cy="549910"/>
          </a:xfrm>
          <a:prstGeom prst="rect">
            <a:avLst/>
          </a:prstGeom>
        </p:spPr>
        <p:txBody>
          <a:bodyPr vert="horz" wrap="square" lIns="0" tIns="41275" rIns="0" bIns="0" rtlCol="0">
            <a:spAutoFit/>
          </a:bodyPr>
          <a:lstStyle/>
          <a:p>
            <a:pPr marL="184785" marR="5080" indent="-172085">
              <a:lnSpc>
                <a:spcPts val="1970"/>
              </a:lnSpc>
              <a:spcBef>
                <a:spcPts val="325"/>
              </a:spcBef>
              <a:buChar char="•"/>
              <a:tabLst>
                <a:tab pos="185420" algn="l"/>
              </a:tabLst>
            </a:pPr>
            <a:r>
              <a:rPr sz="1800" spc="-75" dirty="0">
                <a:latin typeface="Arial"/>
                <a:cs typeface="Arial"/>
              </a:rPr>
              <a:t>Ortalama </a:t>
            </a:r>
            <a:r>
              <a:rPr sz="1800" spc="-60" dirty="0">
                <a:latin typeface="Arial"/>
                <a:cs typeface="Arial"/>
              </a:rPr>
              <a:t>sigortalı </a:t>
            </a:r>
            <a:r>
              <a:rPr sz="1800" spc="-120" dirty="0">
                <a:latin typeface="Arial"/>
                <a:cs typeface="Arial"/>
              </a:rPr>
              <a:t>sayısının </a:t>
            </a:r>
            <a:r>
              <a:rPr sz="1800" spc="-40" dirty="0">
                <a:latin typeface="Arial"/>
                <a:cs typeface="Arial"/>
              </a:rPr>
              <a:t>tespitine </a:t>
            </a:r>
            <a:r>
              <a:rPr sz="1800" spc="-160" dirty="0">
                <a:latin typeface="Arial"/>
                <a:cs typeface="Arial"/>
              </a:rPr>
              <a:t>esas </a:t>
            </a:r>
            <a:r>
              <a:rPr sz="1800" spc="-65" dirty="0">
                <a:latin typeface="Arial"/>
                <a:cs typeface="Arial"/>
              </a:rPr>
              <a:t>olan sigortalının </a:t>
            </a:r>
            <a:r>
              <a:rPr sz="1800" spc="-105" dirty="0">
                <a:latin typeface="Arial"/>
                <a:cs typeface="Arial"/>
              </a:rPr>
              <a:t>işe  </a:t>
            </a:r>
            <a:r>
              <a:rPr sz="1800" spc="-85" dirty="0">
                <a:latin typeface="Arial"/>
                <a:cs typeface="Arial"/>
              </a:rPr>
              <a:t>alındığı </a:t>
            </a:r>
            <a:r>
              <a:rPr sz="1800" spc="-10" dirty="0">
                <a:latin typeface="Arial"/>
                <a:cs typeface="Arial"/>
              </a:rPr>
              <a:t>bir </a:t>
            </a:r>
            <a:r>
              <a:rPr sz="1800" spc="-75" dirty="0">
                <a:latin typeface="Arial"/>
                <a:cs typeface="Arial"/>
              </a:rPr>
              <a:t>önceki </a:t>
            </a:r>
            <a:r>
              <a:rPr sz="1800" spc="-50" dirty="0">
                <a:latin typeface="Arial"/>
                <a:cs typeface="Arial"/>
              </a:rPr>
              <a:t>takvim </a:t>
            </a:r>
            <a:r>
              <a:rPr sz="1800" spc="-75" dirty="0">
                <a:latin typeface="Arial"/>
                <a:cs typeface="Arial"/>
              </a:rPr>
              <a:t>yılında, </a:t>
            </a:r>
            <a:r>
              <a:rPr sz="1800" spc="-95" dirty="0">
                <a:latin typeface="Arial"/>
                <a:cs typeface="Arial"/>
              </a:rPr>
              <a:t>gerek </a:t>
            </a:r>
            <a:r>
              <a:rPr sz="1800" spc="-60" dirty="0">
                <a:latin typeface="Arial"/>
                <a:cs typeface="Arial"/>
              </a:rPr>
              <a:t>işyerinin </a:t>
            </a:r>
            <a:r>
              <a:rPr sz="1800" spc="-65" dirty="0">
                <a:latin typeface="Arial"/>
                <a:cs typeface="Arial"/>
              </a:rPr>
              <a:t>yeni</a:t>
            </a:r>
            <a:r>
              <a:rPr sz="1800" spc="340" dirty="0">
                <a:latin typeface="Arial"/>
                <a:cs typeface="Arial"/>
              </a:rPr>
              <a:t> </a:t>
            </a:r>
            <a:r>
              <a:rPr sz="1800" spc="-60" dirty="0">
                <a:latin typeface="Arial"/>
                <a:cs typeface="Arial"/>
              </a:rPr>
              <a:t>tescil</a:t>
            </a:r>
            <a:endParaRPr sz="1800" dirty="0">
              <a:latin typeface="Arial"/>
              <a:cs typeface="Arial"/>
            </a:endParaRPr>
          </a:p>
        </p:txBody>
      </p:sp>
      <p:sp>
        <p:nvSpPr>
          <p:cNvPr id="9" name="object 9"/>
          <p:cNvSpPr txBox="1"/>
          <p:nvPr/>
        </p:nvSpPr>
        <p:spPr>
          <a:xfrm>
            <a:off x="5289550" y="3170046"/>
            <a:ext cx="5876925" cy="299720"/>
          </a:xfrm>
          <a:prstGeom prst="rect">
            <a:avLst/>
          </a:prstGeom>
        </p:spPr>
        <p:txBody>
          <a:bodyPr vert="horz" wrap="square" lIns="0" tIns="12700" rIns="0" bIns="0" rtlCol="0">
            <a:spAutoFit/>
          </a:bodyPr>
          <a:lstStyle/>
          <a:p>
            <a:pPr marL="12700">
              <a:lnSpc>
                <a:spcPct val="100000"/>
              </a:lnSpc>
              <a:spcBef>
                <a:spcPts val="100"/>
              </a:spcBef>
              <a:tabLst>
                <a:tab pos="833755" algn="l"/>
                <a:tab pos="1657350" algn="l"/>
                <a:tab pos="2531745" algn="l"/>
                <a:tab pos="3425190" algn="l"/>
                <a:tab pos="4686935" algn="l"/>
                <a:tab pos="5139690" algn="l"/>
              </a:tabLst>
            </a:pPr>
            <a:r>
              <a:rPr sz="1800" spc="-55" dirty="0">
                <a:latin typeface="Arial"/>
                <a:cs typeface="Arial"/>
              </a:rPr>
              <a:t>edilmiş	</a:t>
            </a:r>
            <a:r>
              <a:rPr sz="1800" spc="-85" dirty="0">
                <a:latin typeface="Arial"/>
                <a:cs typeface="Arial"/>
              </a:rPr>
              <a:t>olması,	</a:t>
            </a:r>
            <a:r>
              <a:rPr sz="1800" spc="-114" dirty="0">
                <a:latin typeface="Arial"/>
                <a:cs typeface="Arial"/>
              </a:rPr>
              <a:t>gerekse	</a:t>
            </a:r>
            <a:r>
              <a:rPr sz="1800" spc="-60" dirty="0">
                <a:latin typeface="Arial"/>
                <a:cs typeface="Arial"/>
              </a:rPr>
              <a:t>sigortalı	</a:t>
            </a:r>
            <a:r>
              <a:rPr sz="1800" spc="-90" dirty="0">
                <a:latin typeface="Arial"/>
                <a:cs typeface="Arial"/>
              </a:rPr>
              <a:t>çalıştırmaya	</a:t>
            </a:r>
            <a:r>
              <a:rPr sz="1800" spc="-100" dirty="0">
                <a:latin typeface="Arial"/>
                <a:cs typeface="Arial"/>
              </a:rPr>
              <a:t>ara	</a:t>
            </a:r>
            <a:r>
              <a:rPr sz="1800" spc="-55" dirty="0">
                <a:latin typeface="Arial"/>
                <a:cs typeface="Arial"/>
              </a:rPr>
              <a:t>verilmiş</a:t>
            </a:r>
            <a:endParaRPr sz="1800">
              <a:latin typeface="Arial"/>
              <a:cs typeface="Arial"/>
            </a:endParaRPr>
          </a:p>
        </p:txBody>
      </p:sp>
      <p:sp>
        <p:nvSpPr>
          <p:cNvPr id="10" name="object 10"/>
          <p:cNvSpPr txBox="1"/>
          <p:nvPr/>
        </p:nvSpPr>
        <p:spPr>
          <a:xfrm>
            <a:off x="5289550" y="3421507"/>
            <a:ext cx="5878830" cy="551815"/>
          </a:xfrm>
          <a:prstGeom prst="rect">
            <a:avLst/>
          </a:prstGeom>
        </p:spPr>
        <p:txBody>
          <a:bodyPr vert="horz" wrap="square" lIns="0" tIns="40005" rIns="0" bIns="0" rtlCol="0">
            <a:spAutoFit/>
          </a:bodyPr>
          <a:lstStyle/>
          <a:p>
            <a:pPr marL="12700" marR="5080">
              <a:lnSpc>
                <a:spcPts val="1980"/>
              </a:lnSpc>
              <a:spcBef>
                <a:spcPts val="315"/>
              </a:spcBef>
            </a:pPr>
            <a:r>
              <a:rPr sz="1800" spc="-90" dirty="0">
                <a:latin typeface="Arial"/>
                <a:cs typeface="Arial"/>
              </a:rPr>
              <a:t>olması </a:t>
            </a:r>
            <a:r>
              <a:rPr sz="1800" spc="-65" dirty="0">
                <a:latin typeface="Arial"/>
                <a:cs typeface="Arial"/>
              </a:rPr>
              <a:t>nedeniyle </a:t>
            </a:r>
            <a:r>
              <a:rPr sz="1800" spc="-60" dirty="0">
                <a:latin typeface="Arial"/>
                <a:cs typeface="Arial"/>
              </a:rPr>
              <a:t>sigortalı </a:t>
            </a:r>
            <a:r>
              <a:rPr sz="1800" spc="-30" dirty="0">
                <a:latin typeface="Arial"/>
                <a:cs typeface="Arial"/>
              </a:rPr>
              <a:t>bildiriminde </a:t>
            </a:r>
            <a:r>
              <a:rPr sz="1800" spc="-70" dirty="0">
                <a:latin typeface="Arial"/>
                <a:cs typeface="Arial"/>
              </a:rPr>
              <a:t>bulunulmamış </a:t>
            </a:r>
            <a:r>
              <a:rPr sz="1800" spc="-90" dirty="0">
                <a:latin typeface="Arial"/>
                <a:cs typeface="Arial"/>
              </a:rPr>
              <a:t>olması  </a:t>
            </a:r>
            <a:r>
              <a:rPr sz="1800" spc="-60" dirty="0">
                <a:latin typeface="Arial"/>
                <a:cs typeface="Arial"/>
              </a:rPr>
              <a:t>halinde, </a:t>
            </a:r>
            <a:r>
              <a:rPr sz="1800" spc="-55" dirty="0">
                <a:latin typeface="Arial"/>
                <a:cs typeface="Arial"/>
              </a:rPr>
              <a:t>ortalama </a:t>
            </a:r>
            <a:r>
              <a:rPr sz="1800" spc="-60" dirty="0">
                <a:latin typeface="Arial"/>
                <a:cs typeface="Arial"/>
              </a:rPr>
              <a:t>sigortalı </a:t>
            </a:r>
            <a:r>
              <a:rPr sz="1800" spc="-140" dirty="0">
                <a:latin typeface="Arial"/>
                <a:cs typeface="Arial"/>
              </a:rPr>
              <a:t>sayısı </a:t>
            </a:r>
            <a:r>
              <a:rPr sz="1800" spc="-65" dirty="0">
                <a:latin typeface="Arial"/>
                <a:cs typeface="Arial"/>
              </a:rPr>
              <a:t>sıfır </a:t>
            </a:r>
            <a:r>
              <a:rPr sz="1800" spc="-75" dirty="0">
                <a:latin typeface="Arial"/>
                <a:cs typeface="Arial"/>
              </a:rPr>
              <a:t>(0) kabul</a:t>
            </a:r>
            <a:r>
              <a:rPr sz="1800" spc="-175" dirty="0">
                <a:latin typeface="Arial"/>
                <a:cs typeface="Arial"/>
              </a:rPr>
              <a:t> </a:t>
            </a:r>
            <a:r>
              <a:rPr sz="1800" spc="-60" dirty="0">
                <a:latin typeface="Arial"/>
                <a:cs typeface="Arial"/>
              </a:rPr>
              <a:t>edilecektir.</a:t>
            </a:r>
            <a:endParaRPr sz="1800" dirty="0">
              <a:latin typeface="Arial"/>
              <a:cs typeface="Arial"/>
            </a:endParaRPr>
          </a:p>
        </p:txBody>
      </p:sp>
      <p:sp>
        <p:nvSpPr>
          <p:cNvPr id="11" name="object 11"/>
          <p:cNvSpPr txBox="1"/>
          <p:nvPr/>
        </p:nvSpPr>
        <p:spPr>
          <a:xfrm>
            <a:off x="930351" y="2668016"/>
            <a:ext cx="3869054" cy="1448435"/>
          </a:xfrm>
          <a:prstGeom prst="rect">
            <a:avLst/>
          </a:prstGeom>
        </p:spPr>
        <p:txBody>
          <a:bodyPr vert="horz" wrap="square" lIns="0" tIns="38100" rIns="0" bIns="0" rtlCol="0">
            <a:spAutoFit/>
          </a:bodyPr>
          <a:lstStyle/>
          <a:p>
            <a:pPr marL="44450" marR="5080" indent="-32384">
              <a:lnSpc>
                <a:spcPct val="91700"/>
              </a:lnSpc>
              <a:spcBef>
                <a:spcPts val="300"/>
              </a:spcBef>
            </a:pPr>
            <a:r>
              <a:rPr sz="2000" b="1" spc="-95" dirty="0">
                <a:solidFill>
                  <a:srgbClr val="FFFFFF"/>
                </a:solidFill>
                <a:latin typeface="Trebuchet MS"/>
                <a:cs typeface="Trebuchet MS"/>
              </a:rPr>
              <a:t>Ortalama sigortalı </a:t>
            </a:r>
            <a:r>
              <a:rPr sz="2000" b="1" spc="-100" dirty="0">
                <a:solidFill>
                  <a:srgbClr val="FFFFFF"/>
                </a:solidFill>
                <a:latin typeface="Trebuchet MS"/>
                <a:cs typeface="Trebuchet MS"/>
              </a:rPr>
              <a:t>sayısının</a:t>
            </a:r>
            <a:r>
              <a:rPr sz="2000" b="1" spc="-360" dirty="0">
                <a:solidFill>
                  <a:srgbClr val="FFFFFF"/>
                </a:solidFill>
                <a:latin typeface="Trebuchet MS"/>
                <a:cs typeface="Trebuchet MS"/>
              </a:rPr>
              <a:t> </a:t>
            </a:r>
            <a:r>
              <a:rPr sz="2000" b="1" spc="-110" dirty="0">
                <a:solidFill>
                  <a:srgbClr val="FFFFFF"/>
                </a:solidFill>
                <a:latin typeface="Trebuchet MS"/>
                <a:cs typeface="Trebuchet MS"/>
              </a:rPr>
              <a:t>tespitine  </a:t>
            </a:r>
            <a:r>
              <a:rPr sz="2000" b="1" spc="-90" dirty="0">
                <a:solidFill>
                  <a:srgbClr val="FFFFFF"/>
                </a:solidFill>
                <a:latin typeface="Trebuchet MS"/>
                <a:cs typeface="Trebuchet MS"/>
              </a:rPr>
              <a:t>esas </a:t>
            </a:r>
            <a:r>
              <a:rPr sz="2000" b="1" spc="-85" dirty="0">
                <a:solidFill>
                  <a:srgbClr val="FFFFFF"/>
                </a:solidFill>
                <a:latin typeface="Trebuchet MS"/>
                <a:cs typeface="Trebuchet MS"/>
              </a:rPr>
              <a:t>olan </a:t>
            </a:r>
            <a:r>
              <a:rPr sz="2000" b="1" spc="-114" dirty="0">
                <a:solidFill>
                  <a:srgbClr val="FFFFFF"/>
                </a:solidFill>
                <a:latin typeface="Trebuchet MS"/>
                <a:cs typeface="Trebuchet MS"/>
              </a:rPr>
              <a:t>bir </a:t>
            </a:r>
            <a:r>
              <a:rPr sz="2000" b="1" spc="-125" dirty="0">
                <a:solidFill>
                  <a:srgbClr val="FFFFFF"/>
                </a:solidFill>
                <a:latin typeface="Trebuchet MS"/>
                <a:cs typeface="Trebuchet MS"/>
              </a:rPr>
              <a:t>önceki </a:t>
            </a:r>
            <a:r>
              <a:rPr sz="2000" b="1" spc="-110" dirty="0">
                <a:solidFill>
                  <a:srgbClr val="FFFFFF"/>
                </a:solidFill>
                <a:latin typeface="Trebuchet MS"/>
                <a:cs typeface="Trebuchet MS"/>
              </a:rPr>
              <a:t>takvim </a:t>
            </a:r>
            <a:r>
              <a:rPr sz="2000" b="1" spc="-100" dirty="0">
                <a:solidFill>
                  <a:srgbClr val="FFFFFF"/>
                </a:solidFill>
                <a:latin typeface="Trebuchet MS"/>
                <a:cs typeface="Trebuchet MS"/>
              </a:rPr>
              <a:t>yılında  </a:t>
            </a:r>
            <a:r>
              <a:rPr sz="2000" b="1" spc="-105" dirty="0">
                <a:solidFill>
                  <a:srgbClr val="FFFFFF"/>
                </a:solidFill>
                <a:latin typeface="Trebuchet MS"/>
                <a:cs typeface="Trebuchet MS"/>
              </a:rPr>
              <a:t>bildirimde </a:t>
            </a:r>
            <a:r>
              <a:rPr sz="2000" b="1" spc="-95" dirty="0">
                <a:solidFill>
                  <a:srgbClr val="FFFFFF"/>
                </a:solidFill>
                <a:latin typeface="Trebuchet MS"/>
                <a:cs typeface="Trebuchet MS"/>
              </a:rPr>
              <a:t>bulunulmaması </a:t>
            </a:r>
            <a:r>
              <a:rPr sz="2000" b="1" spc="-105" dirty="0">
                <a:solidFill>
                  <a:srgbClr val="FFFFFF"/>
                </a:solidFill>
                <a:latin typeface="Trebuchet MS"/>
                <a:cs typeface="Trebuchet MS"/>
              </a:rPr>
              <a:t>halinde  </a:t>
            </a:r>
            <a:r>
              <a:rPr sz="2000" b="1" spc="-95" dirty="0">
                <a:solidFill>
                  <a:srgbClr val="FFFFFF"/>
                </a:solidFill>
                <a:latin typeface="Trebuchet MS"/>
                <a:cs typeface="Trebuchet MS"/>
              </a:rPr>
              <a:t>ortalama sigortalı </a:t>
            </a:r>
            <a:r>
              <a:rPr sz="2000" b="1" spc="-100" dirty="0">
                <a:solidFill>
                  <a:srgbClr val="FFFFFF"/>
                </a:solidFill>
                <a:latin typeface="Trebuchet MS"/>
                <a:cs typeface="Trebuchet MS"/>
              </a:rPr>
              <a:t>sayısı hesabı</a:t>
            </a:r>
            <a:r>
              <a:rPr sz="2000" b="1" spc="-380" dirty="0">
                <a:solidFill>
                  <a:srgbClr val="FFFFFF"/>
                </a:solidFill>
                <a:latin typeface="Trebuchet MS"/>
                <a:cs typeface="Trebuchet MS"/>
              </a:rPr>
              <a:t> </a:t>
            </a:r>
            <a:r>
              <a:rPr sz="2000" b="1" spc="-90" dirty="0">
                <a:solidFill>
                  <a:srgbClr val="FFFFFF"/>
                </a:solidFill>
                <a:latin typeface="Trebuchet MS"/>
                <a:cs typeface="Trebuchet MS"/>
              </a:rPr>
              <a:t>nasıl</a:t>
            </a:r>
            <a:endParaRPr sz="2000">
              <a:latin typeface="Trebuchet MS"/>
              <a:cs typeface="Trebuchet MS"/>
            </a:endParaRPr>
          </a:p>
          <a:p>
            <a:pPr algn="ctr">
              <a:lnSpc>
                <a:spcPts val="2195"/>
              </a:lnSpc>
            </a:pPr>
            <a:r>
              <a:rPr sz="2000" b="1" spc="-95" dirty="0">
                <a:solidFill>
                  <a:srgbClr val="FFFFFF"/>
                </a:solidFill>
                <a:latin typeface="Trebuchet MS"/>
                <a:cs typeface="Trebuchet MS"/>
              </a:rPr>
              <a:t>yapılır?</a:t>
            </a:r>
            <a:endParaRPr sz="2000">
              <a:latin typeface="Trebuchet MS"/>
              <a:cs typeface="Trebuchet MS"/>
            </a:endParaRPr>
          </a:p>
        </p:txBody>
      </p:sp>
      <p:sp>
        <p:nvSpPr>
          <p:cNvPr id="12" name="object 12"/>
          <p:cNvSpPr/>
          <p:nvPr/>
        </p:nvSpPr>
        <p:spPr>
          <a:xfrm>
            <a:off x="5103876" y="4552200"/>
            <a:ext cx="6785609" cy="1930145"/>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5118608" y="4760214"/>
            <a:ext cx="6049010" cy="330835"/>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000" spc="-125" dirty="0">
                <a:latin typeface="Arial"/>
                <a:cs typeface="Arial"/>
              </a:rPr>
              <a:t>Teşvikten </a:t>
            </a:r>
            <a:r>
              <a:rPr sz="2000" spc="-85" dirty="0">
                <a:latin typeface="Arial"/>
                <a:cs typeface="Arial"/>
              </a:rPr>
              <a:t>yararlanmak </a:t>
            </a:r>
            <a:r>
              <a:rPr sz="2000" spc="-55" dirty="0">
                <a:latin typeface="Arial"/>
                <a:cs typeface="Arial"/>
              </a:rPr>
              <a:t>için </a:t>
            </a:r>
            <a:r>
              <a:rPr sz="2000" spc="-90" dirty="0">
                <a:latin typeface="Arial"/>
                <a:cs typeface="Arial"/>
              </a:rPr>
              <a:t>işverenlerce </a:t>
            </a:r>
            <a:r>
              <a:rPr sz="2000" spc="-140" dirty="0">
                <a:latin typeface="Arial"/>
                <a:cs typeface="Arial"/>
              </a:rPr>
              <a:t>kapsama</a:t>
            </a:r>
            <a:r>
              <a:rPr sz="2000" spc="-70" dirty="0">
                <a:latin typeface="Arial"/>
                <a:cs typeface="Arial"/>
              </a:rPr>
              <a:t> giren</a:t>
            </a:r>
            <a:endParaRPr sz="2000">
              <a:latin typeface="Arial"/>
              <a:cs typeface="Arial"/>
            </a:endParaRPr>
          </a:p>
        </p:txBody>
      </p:sp>
      <p:sp>
        <p:nvSpPr>
          <p:cNvPr id="14" name="object 14"/>
          <p:cNvSpPr txBox="1"/>
          <p:nvPr/>
        </p:nvSpPr>
        <p:spPr>
          <a:xfrm>
            <a:off x="5347208" y="5040325"/>
            <a:ext cx="5820410" cy="331470"/>
          </a:xfrm>
          <a:prstGeom prst="rect">
            <a:avLst/>
          </a:prstGeom>
        </p:spPr>
        <p:txBody>
          <a:bodyPr vert="horz" wrap="square" lIns="0" tIns="13335" rIns="0" bIns="0" rtlCol="0">
            <a:spAutoFit/>
          </a:bodyPr>
          <a:lstStyle/>
          <a:p>
            <a:pPr marL="12700">
              <a:lnSpc>
                <a:spcPct val="100000"/>
              </a:lnSpc>
              <a:spcBef>
                <a:spcPts val="105"/>
              </a:spcBef>
              <a:tabLst>
                <a:tab pos="1486535" algn="l"/>
                <a:tab pos="2661285" algn="l"/>
                <a:tab pos="3972560" algn="l"/>
                <a:tab pos="4493260" algn="l"/>
                <a:tab pos="5124450" algn="l"/>
              </a:tabLst>
            </a:pPr>
            <a:r>
              <a:rPr sz="2000" spc="-65" dirty="0">
                <a:latin typeface="Arial"/>
                <a:cs typeface="Arial"/>
              </a:rPr>
              <a:t>sigortalıların	</a:t>
            </a:r>
            <a:r>
              <a:rPr sz="2000" spc="-75" dirty="0">
                <a:latin typeface="Arial"/>
                <a:cs typeface="Arial"/>
              </a:rPr>
              <a:t>e-Bildirge	</a:t>
            </a:r>
            <a:r>
              <a:rPr sz="2000" spc="-80" dirty="0">
                <a:latin typeface="Arial"/>
                <a:cs typeface="Arial"/>
              </a:rPr>
              <a:t>sisteminde	</a:t>
            </a:r>
            <a:r>
              <a:rPr sz="2000" spc="-65" dirty="0">
                <a:latin typeface="Arial"/>
                <a:cs typeface="Arial"/>
              </a:rPr>
              <a:t>yer	</a:t>
            </a:r>
            <a:r>
              <a:rPr sz="2000" spc="-90" dirty="0">
                <a:latin typeface="Arial"/>
                <a:cs typeface="Arial"/>
              </a:rPr>
              <a:t>alan	</a:t>
            </a:r>
            <a:r>
              <a:rPr sz="2000" spc="-95" dirty="0">
                <a:latin typeface="Arial"/>
                <a:cs typeface="Arial"/>
              </a:rPr>
              <a:t>“İşbaşı</a:t>
            </a:r>
            <a:endParaRPr sz="2000">
              <a:latin typeface="Arial"/>
              <a:cs typeface="Arial"/>
            </a:endParaRPr>
          </a:p>
        </p:txBody>
      </p:sp>
      <p:sp>
        <p:nvSpPr>
          <p:cNvPr id="15" name="object 15"/>
          <p:cNvSpPr txBox="1"/>
          <p:nvPr/>
        </p:nvSpPr>
        <p:spPr>
          <a:xfrm>
            <a:off x="5347208" y="5319776"/>
            <a:ext cx="5820410" cy="330835"/>
          </a:xfrm>
          <a:prstGeom prst="rect">
            <a:avLst/>
          </a:prstGeom>
        </p:spPr>
        <p:txBody>
          <a:bodyPr vert="horz" wrap="square" lIns="0" tIns="12700" rIns="0" bIns="0" rtlCol="0">
            <a:spAutoFit/>
          </a:bodyPr>
          <a:lstStyle/>
          <a:p>
            <a:pPr marL="12700">
              <a:lnSpc>
                <a:spcPct val="100000"/>
              </a:lnSpc>
              <a:spcBef>
                <a:spcPts val="100"/>
              </a:spcBef>
              <a:tabLst>
                <a:tab pos="855344" algn="l"/>
                <a:tab pos="1658620" algn="l"/>
                <a:tab pos="2862580" algn="l"/>
                <a:tab pos="4411345" algn="l"/>
              </a:tabLst>
            </a:pPr>
            <a:r>
              <a:rPr sz="2000" spc="-75" dirty="0">
                <a:latin typeface="Arial"/>
                <a:cs typeface="Arial"/>
              </a:rPr>
              <a:t>Eğitim	</a:t>
            </a:r>
            <a:r>
              <a:rPr sz="2000" spc="-165" dirty="0">
                <a:latin typeface="Arial"/>
                <a:cs typeface="Arial"/>
              </a:rPr>
              <a:t>Teşvik	</a:t>
            </a:r>
            <a:r>
              <a:rPr sz="2000" spc="-60" dirty="0">
                <a:latin typeface="Arial"/>
                <a:cs typeface="Arial"/>
              </a:rPr>
              <a:t>Yönetimi”	</a:t>
            </a:r>
            <a:r>
              <a:rPr sz="2000" spc="-95" dirty="0">
                <a:latin typeface="Arial"/>
                <a:cs typeface="Arial"/>
              </a:rPr>
              <a:t>menüsünden	</a:t>
            </a:r>
            <a:r>
              <a:rPr sz="2000" spc="-90" dirty="0">
                <a:latin typeface="Arial"/>
                <a:cs typeface="Arial"/>
              </a:rPr>
              <a:t>tanımlanması</a:t>
            </a:r>
            <a:endParaRPr sz="2000">
              <a:latin typeface="Arial"/>
              <a:cs typeface="Arial"/>
            </a:endParaRPr>
          </a:p>
        </p:txBody>
      </p:sp>
      <p:sp>
        <p:nvSpPr>
          <p:cNvPr id="16" name="object 16"/>
          <p:cNvSpPr txBox="1"/>
          <p:nvPr/>
        </p:nvSpPr>
        <p:spPr>
          <a:xfrm>
            <a:off x="5347208" y="5598667"/>
            <a:ext cx="5821045" cy="610235"/>
          </a:xfrm>
          <a:prstGeom prst="rect">
            <a:avLst/>
          </a:prstGeom>
        </p:spPr>
        <p:txBody>
          <a:bodyPr vert="horz" wrap="square" lIns="0" tIns="43180" rIns="0" bIns="0" rtlCol="0">
            <a:spAutoFit/>
          </a:bodyPr>
          <a:lstStyle/>
          <a:p>
            <a:pPr marL="12700" marR="5080">
              <a:lnSpc>
                <a:spcPts val="2200"/>
              </a:lnSpc>
              <a:spcBef>
                <a:spcPts val="340"/>
              </a:spcBef>
              <a:tabLst>
                <a:tab pos="1694814" algn="l"/>
                <a:tab pos="2508885" algn="l"/>
                <a:tab pos="3611245" algn="l"/>
                <a:tab pos="4565015" algn="l"/>
                <a:tab pos="4986020" algn="l"/>
              </a:tabLst>
            </a:pPr>
            <a:r>
              <a:rPr sz="2000" spc="-180" dirty="0">
                <a:latin typeface="Arial"/>
                <a:cs typeface="Arial"/>
              </a:rPr>
              <a:t>g</a:t>
            </a:r>
            <a:r>
              <a:rPr sz="2000" spc="-55" dirty="0">
                <a:latin typeface="Arial"/>
                <a:cs typeface="Arial"/>
              </a:rPr>
              <a:t>e</a:t>
            </a:r>
            <a:r>
              <a:rPr sz="2000" spc="-65" dirty="0">
                <a:latin typeface="Arial"/>
                <a:cs typeface="Arial"/>
              </a:rPr>
              <a:t>r</a:t>
            </a:r>
            <a:r>
              <a:rPr sz="2000" spc="-80" dirty="0">
                <a:latin typeface="Arial"/>
                <a:cs typeface="Arial"/>
              </a:rPr>
              <a:t>ek</a:t>
            </a:r>
            <a:r>
              <a:rPr sz="2000" spc="-130" dirty="0">
                <a:latin typeface="Arial"/>
                <a:cs typeface="Arial"/>
              </a:rPr>
              <a:t>m</a:t>
            </a:r>
            <a:r>
              <a:rPr sz="2000" spc="-110" dirty="0">
                <a:latin typeface="Arial"/>
                <a:cs typeface="Arial"/>
              </a:rPr>
              <a:t>e</a:t>
            </a:r>
            <a:r>
              <a:rPr sz="2000" spc="-114" dirty="0">
                <a:latin typeface="Arial"/>
                <a:cs typeface="Arial"/>
              </a:rPr>
              <a:t>k</a:t>
            </a:r>
            <a:r>
              <a:rPr sz="2000" spc="75" dirty="0">
                <a:latin typeface="Arial"/>
                <a:cs typeface="Arial"/>
              </a:rPr>
              <a:t>t</a:t>
            </a:r>
            <a:r>
              <a:rPr sz="2000" spc="-55" dirty="0">
                <a:latin typeface="Arial"/>
                <a:cs typeface="Arial"/>
              </a:rPr>
              <a:t>edi</a:t>
            </a:r>
            <a:r>
              <a:rPr sz="2000" spc="-180" dirty="0">
                <a:latin typeface="Arial"/>
                <a:cs typeface="Arial"/>
              </a:rPr>
              <a:t>r</a:t>
            </a:r>
            <a:r>
              <a:rPr sz="2000" spc="-50" dirty="0">
                <a:latin typeface="Arial"/>
                <a:cs typeface="Arial"/>
              </a:rPr>
              <a:t>.</a:t>
            </a:r>
            <a:r>
              <a:rPr sz="2000" dirty="0">
                <a:latin typeface="Arial"/>
                <a:cs typeface="Arial"/>
              </a:rPr>
              <a:t>	</a:t>
            </a:r>
            <a:r>
              <a:rPr sz="2000" spc="-125" dirty="0">
                <a:latin typeface="Arial"/>
                <a:cs typeface="Arial"/>
              </a:rPr>
              <a:t>Bu</a:t>
            </a:r>
            <a:r>
              <a:rPr sz="2000" spc="-110" dirty="0">
                <a:latin typeface="Arial"/>
                <a:cs typeface="Arial"/>
              </a:rPr>
              <a:t>n</a:t>
            </a:r>
            <a:r>
              <a:rPr sz="2000" spc="-70" dirty="0">
                <a:latin typeface="Arial"/>
                <a:cs typeface="Arial"/>
              </a:rPr>
              <a:t>u</a:t>
            </a:r>
            <a:r>
              <a:rPr sz="2000" spc="-60" dirty="0">
                <a:latin typeface="Arial"/>
                <a:cs typeface="Arial"/>
              </a:rPr>
              <a:t>n</a:t>
            </a:r>
            <a:r>
              <a:rPr sz="2000" dirty="0">
                <a:latin typeface="Arial"/>
                <a:cs typeface="Arial"/>
              </a:rPr>
              <a:t>	</a:t>
            </a:r>
            <a:r>
              <a:rPr sz="2000" spc="-55" dirty="0">
                <a:latin typeface="Arial"/>
                <a:cs typeface="Arial"/>
              </a:rPr>
              <a:t>har</a:t>
            </a:r>
            <a:r>
              <a:rPr sz="2000" spc="-45" dirty="0">
                <a:latin typeface="Arial"/>
                <a:cs typeface="Arial"/>
              </a:rPr>
              <a:t>i</a:t>
            </a:r>
            <a:r>
              <a:rPr sz="2000" spc="-60" dirty="0">
                <a:latin typeface="Arial"/>
                <a:cs typeface="Arial"/>
              </a:rPr>
              <a:t>cin</a:t>
            </a:r>
            <a:r>
              <a:rPr sz="2000" spc="-75" dirty="0">
                <a:latin typeface="Arial"/>
                <a:cs typeface="Arial"/>
              </a:rPr>
              <a:t>d</a:t>
            </a:r>
            <a:r>
              <a:rPr sz="2000" spc="-120" dirty="0">
                <a:latin typeface="Arial"/>
                <a:cs typeface="Arial"/>
              </a:rPr>
              <a:t>e</a:t>
            </a:r>
            <a:r>
              <a:rPr sz="2000" dirty="0">
                <a:latin typeface="Arial"/>
                <a:cs typeface="Arial"/>
              </a:rPr>
              <a:t>	</a:t>
            </a:r>
            <a:r>
              <a:rPr sz="2000" spc="-140" dirty="0">
                <a:latin typeface="Arial"/>
                <a:cs typeface="Arial"/>
              </a:rPr>
              <a:t>baş</a:t>
            </a:r>
            <a:r>
              <a:rPr sz="2000" spc="-165" dirty="0">
                <a:latin typeface="Arial"/>
                <a:cs typeface="Arial"/>
              </a:rPr>
              <a:t>k</a:t>
            </a:r>
            <a:r>
              <a:rPr sz="2000" spc="-170" dirty="0">
                <a:latin typeface="Arial"/>
                <a:cs typeface="Arial"/>
              </a:rPr>
              <a:t>a</a:t>
            </a:r>
            <a:r>
              <a:rPr sz="2000" spc="-175" dirty="0">
                <a:latin typeface="Arial"/>
                <a:cs typeface="Arial"/>
              </a:rPr>
              <a:t>c</a:t>
            </a:r>
            <a:r>
              <a:rPr sz="2000" spc="-155" dirty="0">
                <a:latin typeface="Arial"/>
                <a:cs typeface="Arial"/>
              </a:rPr>
              <a:t>a</a:t>
            </a:r>
            <a:r>
              <a:rPr sz="2000" dirty="0">
                <a:latin typeface="Arial"/>
                <a:cs typeface="Arial"/>
              </a:rPr>
              <a:t>	</a:t>
            </a:r>
            <a:r>
              <a:rPr sz="2000" spc="-10" dirty="0">
                <a:latin typeface="Arial"/>
                <a:cs typeface="Arial"/>
              </a:rPr>
              <a:t>bi</a:t>
            </a:r>
            <a:r>
              <a:rPr sz="2000" spc="-5" dirty="0">
                <a:latin typeface="Arial"/>
                <a:cs typeface="Arial"/>
              </a:rPr>
              <a:t>r</a:t>
            </a:r>
            <a:r>
              <a:rPr sz="2000" dirty="0">
                <a:latin typeface="Arial"/>
                <a:cs typeface="Arial"/>
              </a:rPr>
              <a:t>	</a:t>
            </a:r>
            <a:r>
              <a:rPr sz="2000" spc="-155" dirty="0">
                <a:latin typeface="Arial"/>
                <a:cs typeface="Arial"/>
              </a:rPr>
              <a:t>ba</a:t>
            </a:r>
            <a:r>
              <a:rPr sz="2000" spc="-175" dirty="0">
                <a:latin typeface="Arial"/>
                <a:cs typeface="Arial"/>
              </a:rPr>
              <a:t>ş</a:t>
            </a:r>
            <a:r>
              <a:rPr sz="2000" spc="-40" dirty="0">
                <a:latin typeface="Arial"/>
                <a:cs typeface="Arial"/>
              </a:rPr>
              <a:t>vuru  </a:t>
            </a:r>
            <a:r>
              <a:rPr sz="2000" spc="-70" dirty="0">
                <a:latin typeface="Arial"/>
                <a:cs typeface="Arial"/>
              </a:rPr>
              <a:t>şartı</a:t>
            </a:r>
            <a:r>
              <a:rPr sz="2000" spc="-110" dirty="0">
                <a:latin typeface="Arial"/>
                <a:cs typeface="Arial"/>
              </a:rPr>
              <a:t> </a:t>
            </a:r>
            <a:r>
              <a:rPr sz="2000" spc="-80" dirty="0">
                <a:latin typeface="Arial"/>
                <a:cs typeface="Arial"/>
              </a:rPr>
              <a:t>bulunmamaktadır.</a:t>
            </a:r>
            <a:endParaRPr sz="2000" dirty="0">
              <a:latin typeface="Arial"/>
              <a:cs typeface="Arial"/>
            </a:endParaRPr>
          </a:p>
        </p:txBody>
      </p:sp>
      <p:sp>
        <p:nvSpPr>
          <p:cNvPr id="17" name="object 17"/>
          <p:cNvSpPr/>
          <p:nvPr/>
        </p:nvSpPr>
        <p:spPr>
          <a:xfrm>
            <a:off x="556259" y="2427732"/>
            <a:ext cx="4613910" cy="3973068"/>
          </a:xfrm>
          <a:prstGeom prst="rect">
            <a:avLst/>
          </a:prstGeom>
          <a:blipFill>
            <a:blip r:embed="rId6" cstate="print"/>
            <a:stretch>
              <a:fillRect/>
            </a:stretch>
          </a:blipFill>
        </p:spPr>
        <p:txBody>
          <a:bodyPr wrap="square" lIns="0" tIns="0" rIns="0" bIns="0" rtlCol="0"/>
          <a:lstStyle/>
          <a:p>
            <a:endParaRPr dirty="0"/>
          </a:p>
        </p:txBody>
      </p:sp>
      <p:sp>
        <p:nvSpPr>
          <p:cNvPr id="18" name="object 18"/>
          <p:cNvSpPr txBox="1"/>
          <p:nvPr/>
        </p:nvSpPr>
        <p:spPr>
          <a:xfrm>
            <a:off x="813003" y="5110734"/>
            <a:ext cx="4102100" cy="611505"/>
          </a:xfrm>
          <a:prstGeom prst="rect">
            <a:avLst/>
          </a:prstGeom>
        </p:spPr>
        <p:txBody>
          <a:bodyPr vert="horz" wrap="square" lIns="0" tIns="42545" rIns="0" bIns="0" rtlCol="0">
            <a:spAutoFit/>
          </a:bodyPr>
          <a:lstStyle/>
          <a:p>
            <a:pPr marL="1400810" marR="5080" indent="-1388745">
              <a:lnSpc>
                <a:spcPts val="2210"/>
              </a:lnSpc>
              <a:spcBef>
                <a:spcPts val="335"/>
              </a:spcBef>
            </a:pPr>
            <a:r>
              <a:rPr sz="2000" b="1" spc="-155" dirty="0">
                <a:solidFill>
                  <a:srgbClr val="FFFFFF"/>
                </a:solidFill>
                <a:latin typeface="Trebuchet MS"/>
                <a:cs typeface="Trebuchet MS"/>
              </a:rPr>
              <a:t>Teşvikten </a:t>
            </a:r>
            <a:r>
              <a:rPr sz="2000" b="1" spc="-114" dirty="0">
                <a:solidFill>
                  <a:srgbClr val="FFFFFF"/>
                </a:solidFill>
                <a:latin typeface="Trebuchet MS"/>
                <a:cs typeface="Trebuchet MS"/>
              </a:rPr>
              <a:t>yararlanabilmek </a:t>
            </a:r>
            <a:r>
              <a:rPr sz="2000" b="1" spc="-125" dirty="0">
                <a:solidFill>
                  <a:srgbClr val="FFFFFF"/>
                </a:solidFill>
                <a:latin typeface="Trebuchet MS"/>
                <a:cs typeface="Trebuchet MS"/>
              </a:rPr>
              <a:t>için</a:t>
            </a:r>
            <a:r>
              <a:rPr sz="2000" b="1" spc="-250" dirty="0">
                <a:solidFill>
                  <a:srgbClr val="FFFFFF"/>
                </a:solidFill>
                <a:latin typeface="Trebuchet MS"/>
                <a:cs typeface="Trebuchet MS"/>
              </a:rPr>
              <a:t> </a:t>
            </a:r>
            <a:r>
              <a:rPr sz="2000" b="1" spc="-105" dirty="0">
                <a:solidFill>
                  <a:srgbClr val="FFFFFF"/>
                </a:solidFill>
                <a:latin typeface="Trebuchet MS"/>
                <a:cs typeface="Trebuchet MS"/>
              </a:rPr>
              <a:t>başvuru  </a:t>
            </a:r>
            <a:r>
              <a:rPr sz="2000" b="1" spc="-100" dirty="0">
                <a:solidFill>
                  <a:srgbClr val="FFFFFF"/>
                </a:solidFill>
                <a:latin typeface="Trebuchet MS"/>
                <a:cs typeface="Trebuchet MS"/>
              </a:rPr>
              <a:t>şartı </a:t>
            </a:r>
            <a:r>
              <a:rPr sz="2000" b="1" spc="-120" dirty="0">
                <a:solidFill>
                  <a:srgbClr val="FFFFFF"/>
                </a:solidFill>
                <a:latin typeface="Trebuchet MS"/>
                <a:cs typeface="Trebuchet MS"/>
              </a:rPr>
              <a:t>var</a:t>
            </a:r>
            <a:r>
              <a:rPr sz="2000" b="1" spc="-229" dirty="0">
                <a:solidFill>
                  <a:srgbClr val="FFFFFF"/>
                </a:solidFill>
                <a:latin typeface="Trebuchet MS"/>
                <a:cs typeface="Trebuchet MS"/>
              </a:rPr>
              <a:t> </a:t>
            </a:r>
            <a:r>
              <a:rPr sz="2000" b="1" spc="-55" dirty="0">
                <a:solidFill>
                  <a:srgbClr val="FFFFFF"/>
                </a:solidFill>
                <a:latin typeface="Trebuchet MS"/>
                <a:cs typeface="Trebuchet MS"/>
              </a:rPr>
              <a:t>mı?</a:t>
            </a:r>
            <a:endParaRPr sz="2000">
              <a:latin typeface="Trebuchet MS"/>
              <a:cs typeface="Trebuchet MS"/>
            </a:endParaRPr>
          </a:p>
        </p:txBody>
      </p:sp>
      <p:sp>
        <p:nvSpPr>
          <p:cNvPr id="20" name="Metin kutusu 19"/>
          <p:cNvSpPr txBox="1"/>
          <p:nvPr/>
        </p:nvSpPr>
        <p:spPr>
          <a:xfrm>
            <a:off x="1117727" y="2668015"/>
            <a:ext cx="3695140" cy="1477328"/>
          </a:xfrm>
          <a:prstGeom prst="rect">
            <a:avLst/>
          </a:prstGeom>
          <a:noFill/>
        </p:spPr>
        <p:txBody>
          <a:bodyPr wrap="square" rtlCol="0">
            <a:spAutoFit/>
          </a:bodyPr>
          <a:lstStyle/>
          <a:p>
            <a:r>
              <a:rPr lang="tr-TR" b="1" spc="-100" dirty="0">
                <a:solidFill>
                  <a:srgbClr val="FFFFFF"/>
                </a:solidFill>
                <a:latin typeface="Trebuchet MS"/>
                <a:cs typeface="Trebuchet MS"/>
              </a:rPr>
              <a:t>Ortalama Sigorta Sayısının tespitine esas olan bir önceki takvim yılında bildirimde bulunulmaması durumunda ortalama sayısı nasıl hesaplanacak.</a:t>
            </a:r>
          </a:p>
        </p:txBody>
      </p:sp>
    </p:spTree>
    <p:extLst>
      <p:ext uri="{BB962C8B-B14F-4D97-AF65-F5344CB8AC3E}">
        <p14:creationId xmlns:p14="http://schemas.microsoft.com/office/powerpoint/2010/main" val="338569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054032320"/>
              </p:ext>
            </p:extLst>
          </p:nvPr>
        </p:nvGraphicFramePr>
        <p:xfrm>
          <a:off x="202447" y="199664"/>
          <a:ext cx="11698601" cy="6004560"/>
        </p:xfrm>
        <a:graphic>
          <a:graphicData uri="http://schemas.openxmlformats.org/drawingml/2006/table">
            <a:tbl>
              <a:tblPr firstRow="1" bandRow="1">
                <a:tableStyleId>{2D5ABB26-0587-4C30-8999-92F81FD0307C}</a:tableStyleId>
              </a:tblPr>
              <a:tblGrid>
                <a:gridCol w="295910">
                  <a:extLst>
                    <a:ext uri="{9D8B030D-6E8A-4147-A177-3AD203B41FA5}">
                      <a16:colId xmlns:a16="http://schemas.microsoft.com/office/drawing/2014/main" val="20000"/>
                    </a:ext>
                  </a:extLst>
                </a:gridCol>
                <a:gridCol w="1306195">
                  <a:extLst>
                    <a:ext uri="{9D8B030D-6E8A-4147-A177-3AD203B41FA5}">
                      <a16:colId xmlns:a16="http://schemas.microsoft.com/office/drawing/2014/main" val="20001"/>
                    </a:ext>
                  </a:extLst>
                </a:gridCol>
                <a:gridCol w="1811655">
                  <a:extLst>
                    <a:ext uri="{9D8B030D-6E8A-4147-A177-3AD203B41FA5}">
                      <a16:colId xmlns:a16="http://schemas.microsoft.com/office/drawing/2014/main" val="20002"/>
                    </a:ext>
                  </a:extLst>
                </a:gridCol>
                <a:gridCol w="1811655">
                  <a:extLst>
                    <a:ext uri="{9D8B030D-6E8A-4147-A177-3AD203B41FA5}">
                      <a16:colId xmlns:a16="http://schemas.microsoft.com/office/drawing/2014/main" val="20003"/>
                    </a:ext>
                  </a:extLst>
                </a:gridCol>
                <a:gridCol w="2024379">
                  <a:extLst>
                    <a:ext uri="{9D8B030D-6E8A-4147-A177-3AD203B41FA5}">
                      <a16:colId xmlns:a16="http://schemas.microsoft.com/office/drawing/2014/main" val="20004"/>
                    </a:ext>
                  </a:extLst>
                </a:gridCol>
                <a:gridCol w="1172845">
                  <a:extLst>
                    <a:ext uri="{9D8B030D-6E8A-4147-A177-3AD203B41FA5}">
                      <a16:colId xmlns:a16="http://schemas.microsoft.com/office/drawing/2014/main" val="20005"/>
                    </a:ext>
                  </a:extLst>
                </a:gridCol>
                <a:gridCol w="1064259">
                  <a:extLst>
                    <a:ext uri="{9D8B030D-6E8A-4147-A177-3AD203B41FA5}">
                      <a16:colId xmlns:a16="http://schemas.microsoft.com/office/drawing/2014/main" val="20006"/>
                    </a:ext>
                  </a:extLst>
                </a:gridCol>
                <a:gridCol w="534034">
                  <a:extLst>
                    <a:ext uri="{9D8B030D-6E8A-4147-A177-3AD203B41FA5}">
                      <a16:colId xmlns:a16="http://schemas.microsoft.com/office/drawing/2014/main" val="20007"/>
                    </a:ext>
                  </a:extLst>
                </a:gridCol>
                <a:gridCol w="104140">
                  <a:extLst>
                    <a:ext uri="{9D8B030D-6E8A-4147-A177-3AD203B41FA5}">
                      <a16:colId xmlns:a16="http://schemas.microsoft.com/office/drawing/2014/main" val="20008"/>
                    </a:ext>
                  </a:extLst>
                </a:gridCol>
                <a:gridCol w="1573529">
                  <a:extLst>
                    <a:ext uri="{9D8B030D-6E8A-4147-A177-3AD203B41FA5}">
                      <a16:colId xmlns:a16="http://schemas.microsoft.com/office/drawing/2014/main" val="20009"/>
                    </a:ext>
                  </a:extLst>
                </a:gridCol>
              </a:tblGrid>
              <a:tr h="138555">
                <a:tc gridSpan="2">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gridSpan="6">
                  <a:txBody>
                    <a:bodyPr/>
                    <a:lstStyle/>
                    <a:p>
                      <a:pPr>
                        <a:lnSpc>
                          <a:spcPct val="100000"/>
                        </a:lnSpc>
                        <a:spcBef>
                          <a:spcPts val="45"/>
                        </a:spcBef>
                      </a:pPr>
                      <a:endParaRPr sz="1350" dirty="0">
                        <a:latin typeface="Trebuchet MS"/>
                        <a:cs typeface="Trebuchet MS"/>
                      </a:endParaRPr>
                    </a:p>
                  </a:txBody>
                  <a:tcPr marL="0" marR="0" marT="5715"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436245">
                <a:tc rowSpan="2" gridSpan="2">
                  <a:txBody>
                    <a:bodyPr/>
                    <a:lstStyle/>
                    <a:p>
                      <a:pPr marL="476250">
                        <a:lnSpc>
                          <a:spcPct val="100000"/>
                        </a:lnSpc>
                        <a:spcBef>
                          <a:spcPts val="1230"/>
                        </a:spcBef>
                      </a:pPr>
                      <a:r>
                        <a:rPr sz="1800" b="1" dirty="0">
                          <a:solidFill>
                            <a:srgbClr val="FFFFFF"/>
                          </a:solidFill>
                          <a:latin typeface="Trebuchet MS"/>
                          <a:cs typeface="Trebuchet MS"/>
                        </a:rPr>
                        <a:t>8</a:t>
                      </a:r>
                      <a:endParaRPr sz="1800">
                        <a:latin typeface="Trebuchet MS"/>
                        <a:cs typeface="Trebuchet MS"/>
                      </a:endParaRPr>
                    </a:p>
                  </a:txBody>
                  <a:tcPr marL="0" marR="0" marT="156210"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gridSpan="6">
                  <a:txBody>
                    <a:bodyPr/>
                    <a:lstStyle/>
                    <a:p>
                      <a:pPr>
                        <a:lnSpc>
                          <a:spcPct val="100000"/>
                        </a:lnSpc>
                        <a:spcBef>
                          <a:spcPts val="35"/>
                        </a:spcBef>
                      </a:pPr>
                      <a:endParaRPr sz="1450" dirty="0">
                        <a:latin typeface="Times New Roman"/>
                        <a:cs typeface="Times New Roman"/>
                      </a:endParaRPr>
                    </a:p>
                    <a:p>
                      <a:pPr marL="83185">
                        <a:lnSpc>
                          <a:spcPct val="100000"/>
                        </a:lnSpc>
                        <a:spcBef>
                          <a:spcPts val="5"/>
                        </a:spcBef>
                      </a:pPr>
                      <a:r>
                        <a:rPr sz="2800" b="1" kern="1200" spc="-10" dirty="0">
                          <a:solidFill>
                            <a:srgbClr val="FF0000"/>
                          </a:solidFill>
                          <a:effectLst>
                            <a:outerShdw blurRad="38100" dist="38100" dir="2700000" algn="tl">
                              <a:srgbClr val="000000">
                                <a:alpha val="43137"/>
                              </a:srgbClr>
                            </a:outerShdw>
                          </a:effectLst>
                          <a:latin typeface="Trebuchet MS"/>
                          <a:ea typeface="+mn-ea"/>
                          <a:cs typeface="Trebuchet MS"/>
                        </a:rPr>
                        <a:t>ENGELLİ SİGORTALI İSTİHDAMINA YÖNELİK TEŞVİK</a:t>
                      </a:r>
                    </a:p>
                  </a:txBody>
                  <a:tcPr marL="0" marR="0" marT="4445"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2">
                  <a:txBody>
                    <a:bodyPr/>
                    <a:lstStyle/>
                    <a:p>
                      <a:pPr marL="85725">
                        <a:lnSpc>
                          <a:spcPct val="100000"/>
                        </a:lnSpc>
                        <a:spcBef>
                          <a:spcPts val="55"/>
                        </a:spcBef>
                      </a:pPr>
                      <a:r>
                        <a:rPr sz="1350" b="1" spc="-65" dirty="0">
                          <a:latin typeface="Trebuchet MS"/>
                          <a:cs typeface="Trebuchet MS"/>
                        </a:rPr>
                        <a:t>BELGE </a:t>
                      </a:r>
                      <a:r>
                        <a:rPr sz="1350" b="1" spc="5" dirty="0">
                          <a:latin typeface="Trebuchet MS"/>
                          <a:cs typeface="Trebuchet MS"/>
                        </a:rPr>
                        <a:t>KANUN</a:t>
                      </a:r>
                      <a:r>
                        <a:rPr sz="1350" b="1" spc="-160" dirty="0">
                          <a:latin typeface="Trebuchet MS"/>
                          <a:cs typeface="Trebuchet MS"/>
                        </a:rPr>
                        <a:t> </a:t>
                      </a:r>
                      <a:r>
                        <a:rPr sz="1350" b="1" spc="20" dirty="0">
                          <a:latin typeface="Trebuchet MS"/>
                          <a:cs typeface="Trebuchet MS"/>
                        </a:rPr>
                        <a:t>NO</a:t>
                      </a:r>
                      <a:endParaRPr sz="1350">
                        <a:latin typeface="Trebuchet MS"/>
                        <a:cs typeface="Trebuchet MS"/>
                      </a:endParaRPr>
                    </a:p>
                  </a:txBody>
                  <a:tcPr marL="0" marR="0" marT="6985" marB="0">
                    <a:lnL w="9525">
                      <a:solidFill>
                        <a:srgbClr val="000000"/>
                      </a:solidFill>
                      <a:prstDash val="solid"/>
                    </a:lnL>
                    <a:lnR w="9525">
                      <a:solidFill>
                        <a:srgbClr val="B4C5E7"/>
                      </a:solidFill>
                      <a:prstDash val="solid"/>
                    </a:lnR>
                    <a:lnT w="28575">
                      <a:solidFill>
                        <a:srgbClr val="8EAADB"/>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88290">
                <a:tc gridSpan="2" vMerge="1">
                  <a:txBody>
                    <a:bodyPr/>
                    <a:lstStyle/>
                    <a:p>
                      <a:endParaRPr/>
                    </a:p>
                  </a:txBody>
                  <a:tcPr marL="0" marR="0" marT="156210"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gridSpan="6" vMerge="1">
                  <a:txBody>
                    <a:bodyPr/>
                    <a:lstStyle/>
                    <a:p>
                      <a:endParaRPr/>
                    </a:p>
                  </a:txBody>
                  <a:tcPr marL="0" marR="0" marT="4445"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3175" algn="ctr">
                        <a:lnSpc>
                          <a:spcPts val="1600"/>
                        </a:lnSpc>
                      </a:pPr>
                      <a:r>
                        <a:rPr sz="1350" spc="-35" dirty="0">
                          <a:latin typeface="Arial"/>
                          <a:cs typeface="Arial"/>
                        </a:rPr>
                        <a:t>14857</a:t>
                      </a:r>
                      <a:endParaRPr sz="135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000000"/>
                      </a:solidFill>
                      <a:prstDash val="solid"/>
                    </a:lnT>
                    <a:lnB w="9525">
                      <a:solidFill>
                        <a:srgbClr val="B4C5E7"/>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900">
                <a:tc rowSpan="2" gridSpan="2">
                  <a:txBody>
                    <a:bodyPr/>
                    <a:lstStyle/>
                    <a:p>
                      <a:pPr marL="86360">
                        <a:lnSpc>
                          <a:spcPts val="1595"/>
                        </a:lnSpc>
                      </a:pPr>
                      <a:r>
                        <a:rPr sz="1350" b="1" spc="-55" dirty="0">
                          <a:latin typeface="Trebuchet MS"/>
                          <a:cs typeface="Trebuchet MS"/>
                        </a:rPr>
                        <a:t>YASAL</a:t>
                      </a:r>
                      <a:r>
                        <a:rPr sz="1350" b="1" spc="-110" dirty="0">
                          <a:latin typeface="Trebuchet MS"/>
                          <a:cs typeface="Trebuchet MS"/>
                        </a:rPr>
                        <a:t> </a:t>
                      </a:r>
                      <a:r>
                        <a:rPr sz="1350" b="1" spc="-15" dirty="0">
                          <a:latin typeface="Trebuchet MS"/>
                          <a:cs typeface="Trebuchet MS"/>
                        </a:rPr>
                        <a:t>DAYANAK</a:t>
                      </a:r>
                      <a:endParaRPr sz="13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rowSpan="2" hMerge="1">
                  <a:txBody>
                    <a:bodyPr/>
                    <a:lstStyle/>
                    <a:p>
                      <a:endParaRPr/>
                    </a:p>
                  </a:txBody>
                  <a:tcPr marL="0" marR="0" marT="0" marB="0"/>
                </a:tc>
                <a:tc rowSpan="2" gridSpan="4">
                  <a:txBody>
                    <a:bodyPr/>
                    <a:lstStyle/>
                    <a:p>
                      <a:pPr marL="83185">
                        <a:lnSpc>
                          <a:spcPts val="1595"/>
                        </a:lnSpc>
                      </a:pPr>
                      <a:r>
                        <a:rPr sz="1350" spc="-40" dirty="0">
                          <a:latin typeface="Arial"/>
                          <a:cs typeface="Arial"/>
                        </a:rPr>
                        <a:t>4857 </a:t>
                      </a:r>
                      <a:r>
                        <a:rPr sz="1350" spc="-75" dirty="0">
                          <a:latin typeface="Arial"/>
                          <a:cs typeface="Arial"/>
                        </a:rPr>
                        <a:t>Sayılı </a:t>
                      </a:r>
                      <a:r>
                        <a:rPr sz="1350" spc="-65" dirty="0">
                          <a:latin typeface="Arial"/>
                          <a:cs typeface="Arial"/>
                        </a:rPr>
                        <a:t>İş </a:t>
                      </a:r>
                      <a:r>
                        <a:rPr sz="1350" spc="-40" dirty="0">
                          <a:latin typeface="Arial"/>
                          <a:cs typeface="Arial"/>
                        </a:rPr>
                        <a:t>Kanunun </a:t>
                      </a:r>
                      <a:r>
                        <a:rPr sz="1350" spc="-25" dirty="0">
                          <a:latin typeface="Arial"/>
                          <a:cs typeface="Arial"/>
                        </a:rPr>
                        <a:t>30. Maddesi, </a:t>
                      </a:r>
                      <a:r>
                        <a:rPr sz="1350" spc="-5" dirty="0">
                          <a:latin typeface="Arial"/>
                          <a:cs typeface="Arial"/>
                        </a:rPr>
                        <a:t>2008/77 </a:t>
                      </a:r>
                      <a:r>
                        <a:rPr sz="1350" spc="-70" dirty="0">
                          <a:latin typeface="Arial"/>
                          <a:cs typeface="Arial"/>
                        </a:rPr>
                        <a:t>Sayılı</a:t>
                      </a:r>
                      <a:r>
                        <a:rPr sz="1350" spc="-229" dirty="0">
                          <a:latin typeface="Arial"/>
                          <a:cs typeface="Arial"/>
                        </a:rPr>
                        <a:t> </a:t>
                      </a:r>
                      <a:r>
                        <a:rPr sz="1350" spc="-45" dirty="0">
                          <a:latin typeface="Arial"/>
                          <a:cs typeface="Arial"/>
                        </a:rPr>
                        <a:t>Genelge.</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3">
                  <a:txBody>
                    <a:bodyPr/>
                    <a:lstStyle/>
                    <a:p>
                      <a:pPr marL="207645">
                        <a:lnSpc>
                          <a:spcPts val="1595"/>
                        </a:lnSpc>
                      </a:pPr>
                      <a:r>
                        <a:rPr sz="1350" b="1" spc="5" dirty="0">
                          <a:latin typeface="Trebuchet MS"/>
                          <a:cs typeface="Trebuchet MS"/>
                        </a:rPr>
                        <a:t>BAŞLAMA</a:t>
                      </a:r>
                      <a:r>
                        <a:rPr sz="1350" b="1" spc="-114" dirty="0">
                          <a:latin typeface="Trebuchet MS"/>
                          <a:cs typeface="Trebuchet MS"/>
                        </a:rPr>
                        <a:t> </a:t>
                      </a:r>
                      <a:r>
                        <a:rPr sz="1350" b="1" spc="-30" dirty="0">
                          <a:latin typeface="Trebuchet MS"/>
                          <a:cs typeface="Trebuchet MS"/>
                        </a:rPr>
                        <a:t>TARİHİ</a:t>
                      </a:r>
                      <a:endParaRPr sz="13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L="3175" algn="ctr">
                        <a:lnSpc>
                          <a:spcPts val="1595"/>
                        </a:lnSpc>
                      </a:pPr>
                      <a:r>
                        <a:rPr sz="1350" b="1" spc="-35" dirty="0">
                          <a:latin typeface="Trebuchet MS"/>
                          <a:cs typeface="Trebuchet MS"/>
                        </a:rPr>
                        <a:t>BİTİŞ</a:t>
                      </a:r>
                      <a:r>
                        <a:rPr sz="1350" b="1" spc="-100" dirty="0">
                          <a:latin typeface="Trebuchet MS"/>
                          <a:cs typeface="Trebuchet MS"/>
                        </a:rPr>
                        <a:t> </a:t>
                      </a:r>
                      <a:r>
                        <a:rPr sz="1350" b="1" spc="-30" dirty="0">
                          <a:latin typeface="Trebuchet MS"/>
                          <a:cs typeface="Trebuchet MS"/>
                        </a:rPr>
                        <a:t>TARİHİ</a:t>
                      </a:r>
                      <a:endParaRPr sz="13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3"/>
                  </a:ext>
                </a:extLst>
              </a:tr>
              <a:tr h="215900">
                <a:tc gridSpan="2"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hMerge="1" vMerge="1">
                  <a:txBody>
                    <a:bodyPr/>
                    <a:lstStyle/>
                    <a:p>
                      <a:endParaRPr/>
                    </a:p>
                  </a:txBody>
                  <a:tcPr marL="0" marR="0" marT="0" marB="0"/>
                </a:tc>
                <a:tc gridSpan="4"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3">
                  <a:txBody>
                    <a:bodyPr/>
                    <a:lstStyle/>
                    <a:p>
                      <a:pPr marL="445770">
                        <a:lnSpc>
                          <a:spcPts val="1595"/>
                        </a:lnSpc>
                      </a:pPr>
                      <a:r>
                        <a:rPr sz="1350" spc="-35" dirty="0">
                          <a:latin typeface="Arial"/>
                          <a:cs typeface="Arial"/>
                        </a:rPr>
                        <a:t>01.07.2008</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L="12065" algn="ctr">
                        <a:lnSpc>
                          <a:spcPts val="1595"/>
                        </a:lnSpc>
                      </a:pPr>
                      <a:r>
                        <a:rPr sz="1350" dirty="0">
                          <a:latin typeface="Arial"/>
                          <a:cs typeface="Arial"/>
                        </a:rPr>
                        <a:t>-</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4"/>
                  </a:ext>
                </a:extLst>
              </a:tr>
              <a:tr h="635635">
                <a:tc gridSpan="2">
                  <a:txBody>
                    <a:bodyPr/>
                    <a:lstStyle/>
                    <a:p>
                      <a:pPr marL="86360">
                        <a:lnSpc>
                          <a:spcPts val="1595"/>
                        </a:lnSpc>
                      </a:pPr>
                      <a:r>
                        <a:rPr sz="1350" b="1" spc="-10" dirty="0">
                          <a:latin typeface="Trebuchet MS"/>
                          <a:cs typeface="Trebuchet MS"/>
                        </a:rPr>
                        <a:t>AÇIKLAMA</a:t>
                      </a:r>
                      <a:endParaRPr sz="13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gridSpan="8">
                  <a:txBody>
                    <a:bodyPr/>
                    <a:lstStyle/>
                    <a:p>
                      <a:pPr marL="83185">
                        <a:lnSpc>
                          <a:spcPts val="1570"/>
                        </a:lnSpc>
                      </a:pPr>
                      <a:r>
                        <a:rPr sz="1350" spc="-65" dirty="0">
                          <a:latin typeface="Arial"/>
                          <a:cs typeface="Arial"/>
                        </a:rPr>
                        <a:t>Özel</a:t>
                      </a:r>
                      <a:r>
                        <a:rPr sz="1350" spc="130" dirty="0">
                          <a:latin typeface="Arial"/>
                          <a:cs typeface="Arial"/>
                        </a:rPr>
                        <a:t> </a:t>
                      </a:r>
                      <a:r>
                        <a:rPr sz="1350" spc="-15" dirty="0">
                          <a:latin typeface="Arial"/>
                          <a:cs typeface="Arial"/>
                        </a:rPr>
                        <a:t>sektöre</a:t>
                      </a:r>
                      <a:r>
                        <a:rPr sz="1350" spc="150" dirty="0">
                          <a:latin typeface="Arial"/>
                          <a:cs typeface="Arial"/>
                        </a:rPr>
                        <a:t> </a:t>
                      </a:r>
                      <a:r>
                        <a:rPr sz="1350" spc="10" dirty="0">
                          <a:latin typeface="Arial"/>
                          <a:cs typeface="Arial"/>
                        </a:rPr>
                        <a:t>ait</a:t>
                      </a:r>
                      <a:r>
                        <a:rPr sz="1350" spc="160" dirty="0">
                          <a:latin typeface="Arial"/>
                          <a:cs typeface="Arial"/>
                        </a:rPr>
                        <a:t> </a:t>
                      </a:r>
                      <a:r>
                        <a:rPr sz="1350" spc="-15" dirty="0">
                          <a:latin typeface="Arial"/>
                          <a:cs typeface="Arial"/>
                        </a:rPr>
                        <a:t>işyerlerinde</a:t>
                      </a:r>
                      <a:r>
                        <a:rPr sz="1350" spc="150" dirty="0">
                          <a:latin typeface="Arial"/>
                          <a:cs typeface="Arial"/>
                        </a:rPr>
                        <a:t> </a:t>
                      </a:r>
                      <a:r>
                        <a:rPr sz="1350" spc="-25" dirty="0">
                          <a:latin typeface="Arial"/>
                          <a:cs typeface="Arial"/>
                        </a:rPr>
                        <a:t>çalıştırılan</a:t>
                      </a:r>
                      <a:r>
                        <a:rPr sz="1350" spc="140" dirty="0">
                          <a:latin typeface="Arial"/>
                          <a:cs typeface="Arial"/>
                        </a:rPr>
                        <a:t> </a:t>
                      </a:r>
                      <a:r>
                        <a:rPr sz="1350" spc="-15" dirty="0">
                          <a:latin typeface="Arial"/>
                          <a:cs typeface="Arial"/>
                        </a:rPr>
                        <a:t>engelli</a:t>
                      </a:r>
                      <a:r>
                        <a:rPr sz="1350" spc="135" dirty="0">
                          <a:latin typeface="Arial"/>
                          <a:cs typeface="Arial"/>
                        </a:rPr>
                        <a:t> </a:t>
                      </a:r>
                      <a:r>
                        <a:rPr sz="1350" spc="-20" dirty="0">
                          <a:latin typeface="Arial"/>
                          <a:cs typeface="Arial"/>
                        </a:rPr>
                        <a:t>sigortalıların,</a:t>
                      </a:r>
                      <a:r>
                        <a:rPr sz="1350" spc="190" dirty="0">
                          <a:latin typeface="Arial"/>
                          <a:cs typeface="Arial"/>
                        </a:rPr>
                        <a:t> </a:t>
                      </a:r>
                      <a:r>
                        <a:rPr sz="1350" dirty="0">
                          <a:latin typeface="Arial"/>
                          <a:cs typeface="Arial"/>
                        </a:rPr>
                        <a:t>prime</a:t>
                      </a:r>
                      <a:r>
                        <a:rPr sz="1350" spc="150" dirty="0">
                          <a:latin typeface="Arial"/>
                          <a:cs typeface="Arial"/>
                        </a:rPr>
                        <a:t> </a:t>
                      </a:r>
                      <a:r>
                        <a:rPr sz="1350" spc="-90" dirty="0">
                          <a:latin typeface="Arial"/>
                          <a:cs typeface="Arial"/>
                        </a:rPr>
                        <a:t>esas</a:t>
                      </a:r>
                      <a:r>
                        <a:rPr sz="1350" spc="160" dirty="0">
                          <a:latin typeface="Arial"/>
                          <a:cs typeface="Arial"/>
                        </a:rPr>
                        <a:t> </a:t>
                      </a:r>
                      <a:r>
                        <a:rPr sz="1350" spc="-65" dirty="0">
                          <a:latin typeface="Arial"/>
                          <a:cs typeface="Arial"/>
                        </a:rPr>
                        <a:t>kazanç</a:t>
                      </a:r>
                      <a:r>
                        <a:rPr sz="1350" spc="145" dirty="0">
                          <a:latin typeface="Arial"/>
                          <a:cs typeface="Arial"/>
                        </a:rPr>
                        <a:t> </a:t>
                      </a:r>
                      <a:r>
                        <a:rPr sz="1350" spc="10" dirty="0">
                          <a:latin typeface="Arial"/>
                          <a:cs typeface="Arial"/>
                        </a:rPr>
                        <a:t>alt</a:t>
                      </a:r>
                      <a:r>
                        <a:rPr sz="1350" spc="155" dirty="0">
                          <a:latin typeface="Arial"/>
                          <a:cs typeface="Arial"/>
                        </a:rPr>
                        <a:t> </a:t>
                      </a:r>
                      <a:r>
                        <a:rPr sz="1350" spc="-45" dirty="0">
                          <a:latin typeface="Arial"/>
                          <a:cs typeface="Arial"/>
                        </a:rPr>
                        <a:t>sınırı</a:t>
                      </a:r>
                      <a:r>
                        <a:rPr sz="1350" spc="160" dirty="0">
                          <a:latin typeface="Arial"/>
                          <a:cs typeface="Arial"/>
                        </a:rPr>
                        <a:t> </a:t>
                      </a:r>
                      <a:r>
                        <a:rPr sz="1350" spc="-20" dirty="0">
                          <a:latin typeface="Arial"/>
                          <a:cs typeface="Arial"/>
                        </a:rPr>
                        <a:t>üzerinden</a:t>
                      </a:r>
                      <a:r>
                        <a:rPr sz="1350" spc="140" dirty="0">
                          <a:latin typeface="Arial"/>
                          <a:cs typeface="Arial"/>
                        </a:rPr>
                        <a:t> </a:t>
                      </a:r>
                      <a:r>
                        <a:rPr sz="1350" spc="-45" dirty="0">
                          <a:latin typeface="Arial"/>
                          <a:cs typeface="Arial"/>
                        </a:rPr>
                        <a:t>hesaplanan</a:t>
                      </a:r>
                      <a:r>
                        <a:rPr sz="1350" spc="140" dirty="0">
                          <a:latin typeface="Arial"/>
                          <a:cs typeface="Arial"/>
                        </a:rPr>
                        <a:t> </a:t>
                      </a:r>
                      <a:r>
                        <a:rPr sz="1350" spc="-15" dirty="0">
                          <a:latin typeface="Arial"/>
                          <a:cs typeface="Arial"/>
                        </a:rPr>
                        <a:t>sigorta</a:t>
                      </a:r>
                      <a:r>
                        <a:rPr sz="1350" spc="150" dirty="0">
                          <a:latin typeface="Arial"/>
                          <a:cs typeface="Arial"/>
                        </a:rPr>
                        <a:t> </a:t>
                      </a:r>
                      <a:r>
                        <a:rPr sz="1350" spc="15" dirty="0">
                          <a:latin typeface="Arial"/>
                          <a:cs typeface="Arial"/>
                        </a:rPr>
                        <a:t>primi</a:t>
                      </a:r>
                      <a:r>
                        <a:rPr sz="1350" spc="165" dirty="0">
                          <a:latin typeface="Arial"/>
                          <a:cs typeface="Arial"/>
                        </a:rPr>
                        <a:t> </a:t>
                      </a:r>
                      <a:r>
                        <a:rPr sz="1350" spc="-30" dirty="0">
                          <a:latin typeface="Arial"/>
                          <a:cs typeface="Arial"/>
                        </a:rPr>
                        <a:t>işveren</a:t>
                      </a:r>
                      <a:endParaRPr sz="1350">
                        <a:latin typeface="Arial"/>
                        <a:cs typeface="Arial"/>
                      </a:endParaRPr>
                    </a:p>
                    <a:p>
                      <a:pPr marL="83185">
                        <a:lnSpc>
                          <a:spcPct val="100000"/>
                        </a:lnSpc>
                        <a:spcBef>
                          <a:spcPts val="845"/>
                        </a:spcBef>
                      </a:pPr>
                      <a:r>
                        <a:rPr sz="1350" spc="-20" dirty="0">
                          <a:latin typeface="Arial"/>
                          <a:cs typeface="Arial"/>
                        </a:rPr>
                        <a:t>hisselerinin tamamının </a:t>
                      </a:r>
                      <a:r>
                        <a:rPr sz="1350" spc="-55" dirty="0">
                          <a:latin typeface="Arial"/>
                          <a:cs typeface="Arial"/>
                        </a:rPr>
                        <a:t>Hazinece </a:t>
                      </a:r>
                      <a:r>
                        <a:rPr sz="1350" spc="-45" dirty="0">
                          <a:latin typeface="Arial"/>
                          <a:cs typeface="Arial"/>
                        </a:rPr>
                        <a:t>karşılanması</a:t>
                      </a:r>
                      <a:r>
                        <a:rPr sz="1350" spc="-165" dirty="0">
                          <a:latin typeface="Arial"/>
                          <a:cs typeface="Arial"/>
                        </a:rPr>
                        <a:t> </a:t>
                      </a:r>
                      <a:r>
                        <a:rPr sz="1350" spc="-30" dirty="0">
                          <a:latin typeface="Arial"/>
                          <a:cs typeface="Arial"/>
                        </a:rPr>
                        <a:t>sağlanmıştır.</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15900">
                <a:tc gridSpan="10">
                  <a:txBody>
                    <a:bodyPr/>
                    <a:lstStyle/>
                    <a:p>
                      <a:pPr marL="86360">
                        <a:lnSpc>
                          <a:spcPts val="1595"/>
                        </a:lnSpc>
                      </a:pPr>
                      <a:r>
                        <a:rPr sz="1350" b="1" spc="-55" dirty="0">
                          <a:latin typeface="Trebuchet MS"/>
                          <a:cs typeface="Trebuchet MS"/>
                        </a:rPr>
                        <a:t>TEŞVİKTEN </a:t>
                      </a:r>
                      <a:r>
                        <a:rPr sz="1350" b="1" spc="-5" dirty="0">
                          <a:latin typeface="Trebuchet MS"/>
                          <a:cs typeface="Trebuchet MS"/>
                        </a:rPr>
                        <a:t>YARARLANMA</a:t>
                      </a:r>
                      <a:r>
                        <a:rPr sz="1350" b="1" spc="-145" dirty="0">
                          <a:latin typeface="Trebuchet MS"/>
                          <a:cs typeface="Trebuchet MS"/>
                        </a:rPr>
                        <a:t> </a:t>
                      </a:r>
                      <a:r>
                        <a:rPr sz="1350" b="1" spc="-45" dirty="0">
                          <a:latin typeface="Trebuchet MS"/>
                          <a:cs typeface="Trebuchet MS"/>
                        </a:rPr>
                        <a:t>ŞARTLARI</a:t>
                      </a:r>
                      <a:endParaRPr sz="13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16535">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3185">
                        <a:lnSpc>
                          <a:spcPts val="1595"/>
                        </a:lnSpc>
                      </a:pPr>
                      <a:r>
                        <a:rPr sz="1350" spc="-45" dirty="0">
                          <a:latin typeface="Arial"/>
                          <a:cs typeface="Arial"/>
                        </a:rPr>
                        <a:t>Engelli </a:t>
                      </a:r>
                      <a:r>
                        <a:rPr sz="1350" spc="-15" dirty="0">
                          <a:latin typeface="Arial"/>
                          <a:cs typeface="Arial"/>
                        </a:rPr>
                        <a:t>sigortalı</a:t>
                      </a:r>
                      <a:r>
                        <a:rPr sz="1350" spc="-90" dirty="0">
                          <a:latin typeface="Arial"/>
                          <a:cs typeface="Arial"/>
                        </a:rPr>
                        <a:t> </a:t>
                      </a:r>
                      <a:r>
                        <a:rPr sz="1350" spc="-25" dirty="0">
                          <a:latin typeface="Arial"/>
                          <a:cs typeface="Arial"/>
                        </a:rPr>
                        <a:t>çalıştırılmalı,</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215900">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3185">
                        <a:lnSpc>
                          <a:spcPts val="1595"/>
                        </a:lnSpc>
                      </a:pPr>
                      <a:r>
                        <a:rPr sz="1350" spc="-40" dirty="0">
                          <a:latin typeface="Arial"/>
                          <a:cs typeface="Arial"/>
                        </a:rPr>
                        <a:t>Aylık</a:t>
                      </a:r>
                      <a:r>
                        <a:rPr sz="1350" spc="-60" dirty="0">
                          <a:latin typeface="Arial"/>
                          <a:cs typeface="Arial"/>
                        </a:rPr>
                        <a:t> </a:t>
                      </a:r>
                      <a:r>
                        <a:rPr sz="1350" spc="15" dirty="0">
                          <a:latin typeface="Arial"/>
                          <a:cs typeface="Arial"/>
                        </a:rPr>
                        <a:t>prim</a:t>
                      </a:r>
                      <a:r>
                        <a:rPr sz="1350" spc="-65" dirty="0">
                          <a:latin typeface="Arial"/>
                          <a:cs typeface="Arial"/>
                        </a:rPr>
                        <a:t> </a:t>
                      </a:r>
                      <a:r>
                        <a:rPr sz="1350" spc="-35" dirty="0">
                          <a:latin typeface="Arial"/>
                          <a:cs typeface="Arial"/>
                        </a:rPr>
                        <a:t>ve</a:t>
                      </a:r>
                      <a:r>
                        <a:rPr sz="1350" spc="-60" dirty="0">
                          <a:latin typeface="Arial"/>
                          <a:cs typeface="Arial"/>
                        </a:rPr>
                        <a:t> </a:t>
                      </a:r>
                      <a:r>
                        <a:rPr sz="1350" spc="-10" dirty="0">
                          <a:latin typeface="Arial"/>
                          <a:cs typeface="Arial"/>
                        </a:rPr>
                        <a:t>hizmet</a:t>
                      </a:r>
                      <a:r>
                        <a:rPr sz="1350" spc="-55" dirty="0">
                          <a:latin typeface="Arial"/>
                          <a:cs typeface="Arial"/>
                        </a:rPr>
                        <a:t> </a:t>
                      </a:r>
                      <a:r>
                        <a:rPr sz="1350" spc="-35" dirty="0">
                          <a:latin typeface="Arial"/>
                          <a:cs typeface="Arial"/>
                        </a:rPr>
                        <a:t>belgesi</a:t>
                      </a:r>
                      <a:r>
                        <a:rPr sz="1350" spc="-80" dirty="0">
                          <a:latin typeface="Arial"/>
                          <a:cs typeface="Arial"/>
                        </a:rPr>
                        <a:t> </a:t>
                      </a:r>
                      <a:r>
                        <a:rPr sz="1350" spc="-40" dirty="0">
                          <a:latin typeface="Arial"/>
                          <a:cs typeface="Arial"/>
                        </a:rPr>
                        <a:t>Kuruma</a:t>
                      </a:r>
                      <a:r>
                        <a:rPr sz="1350" spc="-60" dirty="0">
                          <a:latin typeface="Arial"/>
                          <a:cs typeface="Arial"/>
                        </a:rPr>
                        <a:t> </a:t>
                      </a:r>
                      <a:r>
                        <a:rPr sz="1350" spc="-55" dirty="0">
                          <a:latin typeface="Arial"/>
                          <a:cs typeface="Arial"/>
                        </a:rPr>
                        <a:t>yasal</a:t>
                      </a:r>
                      <a:r>
                        <a:rPr sz="1350" spc="-80" dirty="0">
                          <a:latin typeface="Arial"/>
                          <a:cs typeface="Arial"/>
                        </a:rPr>
                        <a:t> </a:t>
                      </a:r>
                      <a:r>
                        <a:rPr sz="1350" spc="-30" dirty="0">
                          <a:latin typeface="Arial"/>
                          <a:cs typeface="Arial"/>
                        </a:rPr>
                        <a:t>süresinde</a:t>
                      </a:r>
                      <a:r>
                        <a:rPr sz="1350" spc="-35" dirty="0">
                          <a:latin typeface="Arial"/>
                          <a:cs typeface="Arial"/>
                        </a:rPr>
                        <a:t> </a:t>
                      </a:r>
                      <a:r>
                        <a:rPr sz="1350" spc="-15" dirty="0">
                          <a:latin typeface="Arial"/>
                          <a:cs typeface="Arial"/>
                        </a:rPr>
                        <a:t>verilmiş</a:t>
                      </a:r>
                      <a:r>
                        <a:rPr sz="1350" spc="-55" dirty="0">
                          <a:latin typeface="Arial"/>
                          <a:cs typeface="Arial"/>
                        </a:rPr>
                        <a:t> </a:t>
                      </a:r>
                      <a:r>
                        <a:rPr sz="1350" spc="-15" dirty="0">
                          <a:latin typeface="Arial"/>
                          <a:cs typeface="Arial"/>
                        </a:rPr>
                        <a:t>olmalı,</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219710">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3185">
                        <a:lnSpc>
                          <a:spcPts val="1595"/>
                        </a:lnSpc>
                      </a:pPr>
                      <a:r>
                        <a:rPr sz="1350" spc="-15" dirty="0">
                          <a:latin typeface="Arial"/>
                          <a:cs typeface="Arial"/>
                        </a:rPr>
                        <a:t>Primler </a:t>
                      </a:r>
                      <a:r>
                        <a:rPr sz="1350" spc="-25" dirty="0">
                          <a:latin typeface="Arial"/>
                          <a:cs typeface="Arial"/>
                        </a:rPr>
                        <a:t>ödenmiş</a:t>
                      </a:r>
                      <a:r>
                        <a:rPr sz="1350" spc="-90" dirty="0">
                          <a:latin typeface="Arial"/>
                          <a:cs typeface="Arial"/>
                        </a:rPr>
                        <a:t> </a:t>
                      </a:r>
                      <a:r>
                        <a:rPr sz="1350" spc="-15" dirty="0">
                          <a:latin typeface="Arial"/>
                          <a:cs typeface="Arial"/>
                        </a:rPr>
                        <a:t>olmalı,</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426084">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3185" marR="72390">
                        <a:lnSpc>
                          <a:spcPts val="1650"/>
                        </a:lnSpc>
                        <a:spcBef>
                          <a:spcPts val="5"/>
                        </a:spcBef>
                      </a:pPr>
                      <a:r>
                        <a:rPr sz="1350" spc="-75" dirty="0">
                          <a:latin typeface="Arial"/>
                          <a:cs typeface="Arial"/>
                        </a:rPr>
                        <a:t>Sosyal </a:t>
                      </a:r>
                      <a:r>
                        <a:rPr sz="1350" spc="-25" dirty="0">
                          <a:latin typeface="Arial"/>
                          <a:cs typeface="Arial"/>
                        </a:rPr>
                        <a:t>güvenlik destek </a:t>
                      </a:r>
                      <a:r>
                        <a:rPr sz="1350" dirty="0">
                          <a:latin typeface="Arial"/>
                          <a:cs typeface="Arial"/>
                        </a:rPr>
                        <a:t>primine </a:t>
                      </a:r>
                      <a:r>
                        <a:rPr sz="1350" spc="10" dirty="0">
                          <a:latin typeface="Arial"/>
                          <a:cs typeface="Arial"/>
                        </a:rPr>
                        <a:t>tabi </a:t>
                      </a:r>
                      <a:r>
                        <a:rPr sz="1350" spc="-50" dirty="0">
                          <a:latin typeface="Arial"/>
                          <a:cs typeface="Arial"/>
                        </a:rPr>
                        <a:t>çalışan, </a:t>
                      </a:r>
                      <a:r>
                        <a:rPr sz="1350" spc="10" dirty="0">
                          <a:latin typeface="Arial"/>
                          <a:cs typeface="Arial"/>
                        </a:rPr>
                        <a:t>topluluk </a:t>
                      </a:r>
                      <a:r>
                        <a:rPr sz="1350" spc="-35" dirty="0">
                          <a:latin typeface="Arial"/>
                          <a:cs typeface="Arial"/>
                        </a:rPr>
                        <a:t>sigortasına </a:t>
                      </a:r>
                      <a:r>
                        <a:rPr sz="1350" spc="10" dirty="0">
                          <a:latin typeface="Arial"/>
                          <a:cs typeface="Arial"/>
                        </a:rPr>
                        <a:t>tabi </a:t>
                      </a:r>
                      <a:r>
                        <a:rPr sz="1350" spc="-50" dirty="0">
                          <a:latin typeface="Arial"/>
                          <a:cs typeface="Arial"/>
                        </a:rPr>
                        <a:t>çalışan, </a:t>
                      </a:r>
                      <a:r>
                        <a:rPr sz="1350" spc="-25" dirty="0">
                          <a:latin typeface="Arial"/>
                          <a:cs typeface="Arial"/>
                        </a:rPr>
                        <a:t>yurtdışında </a:t>
                      </a:r>
                      <a:r>
                        <a:rPr sz="1350" spc="-60" dirty="0">
                          <a:latin typeface="Arial"/>
                          <a:cs typeface="Arial"/>
                        </a:rPr>
                        <a:t>çalışan </a:t>
                      </a:r>
                      <a:r>
                        <a:rPr sz="1350" spc="-15" dirty="0">
                          <a:latin typeface="Arial"/>
                          <a:cs typeface="Arial"/>
                        </a:rPr>
                        <a:t>sigortalılar </a:t>
                      </a:r>
                      <a:r>
                        <a:rPr sz="1350" spc="-10" dirty="0">
                          <a:latin typeface="Arial"/>
                          <a:cs typeface="Arial"/>
                        </a:rPr>
                        <a:t>ile </a:t>
                      </a:r>
                      <a:r>
                        <a:rPr sz="1350" spc="-50" dirty="0">
                          <a:latin typeface="Arial"/>
                          <a:cs typeface="Arial"/>
                        </a:rPr>
                        <a:t>aday </a:t>
                      </a:r>
                      <a:r>
                        <a:rPr sz="1350" spc="-35" dirty="0">
                          <a:latin typeface="Arial"/>
                          <a:cs typeface="Arial"/>
                        </a:rPr>
                        <a:t>çırak, </a:t>
                      </a:r>
                      <a:r>
                        <a:rPr sz="1350" spc="-40" dirty="0">
                          <a:latin typeface="Arial"/>
                          <a:cs typeface="Arial"/>
                        </a:rPr>
                        <a:t>çırak </a:t>
                      </a:r>
                      <a:r>
                        <a:rPr sz="1350" spc="-35" dirty="0">
                          <a:latin typeface="Arial"/>
                          <a:cs typeface="Arial"/>
                        </a:rPr>
                        <a:t>ve </a:t>
                      </a:r>
                      <a:r>
                        <a:rPr sz="1350" spc="-10" dirty="0">
                          <a:latin typeface="Arial"/>
                          <a:cs typeface="Arial"/>
                        </a:rPr>
                        <a:t>öğrencilerden </a:t>
                      </a:r>
                      <a:r>
                        <a:rPr sz="1350" spc="-25" dirty="0">
                          <a:latin typeface="Arial"/>
                          <a:cs typeface="Arial"/>
                        </a:rPr>
                        <a:t>dolayı </a:t>
                      </a:r>
                      <a:r>
                        <a:rPr sz="1350" dirty="0">
                          <a:latin typeface="Arial"/>
                          <a:cs typeface="Arial"/>
                        </a:rPr>
                        <a:t>bu  </a:t>
                      </a:r>
                      <a:r>
                        <a:rPr sz="1350" spc="-5" dirty="0">
                          <a:latin typeface="Arial"/>
                          <a:cs typeface="Arial"/>
                        </a:rPr>
                        <a:t>teşvikten</a:t>
                      </a:r>
                      <a:r>
                        <a:rPr sz="1350" spc="-75" dirty="0">
                          <a:latin typeface="Arial"/>
                          <a:cs typeface="Arial"/>
                        </a:rPr>
                        <a:t> </a:t>
                      </a:r>
                      <a:r>
                        <a:rPr sz="1350" spc="-35" dirty="0">
                          <a:latin typeface="Arial"/>
                          <a:cs typeface="Arial"/>
                        </a:rPr>
                        <a:t>yararlanılamaz.</a:t>
                      </a:r>
                      <a:endParaRPr sz="1350">
                        <a:latin typeface="Arial"/>
                        <a:cs typeface="Arial"/>
                      </a:endParaRPr>
                    </a:p>
                  </a:txBody>
                  <a:tcPr marL="0" marR="0" marT="63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15900">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215900">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222885">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182245">
                <a:tc gridSpan="10">
                  <a:txBody>
                    <a:bodyPr/>
                    <a:lstStyle/>
                    <a:p>
                      <a:pPr marL="86360">
                        <a:lnSpc>
                          <a:spcPts val="1305"/>
                        </a:lnSpc>
                      </a:pPr>
                      <a:r>
                        <a:rPr sz="1100" b="1" spc="-20" dirty="0">
                          <a:latin typeface="Trebuchet MS"/>
                          <a:cs typeface="Trebuchet MS"/>
                        </a:rPr>
                        <a:t>NOTLAR</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BCD5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198755">
                <a:tc>
                  <a:txBody>
                    <a:bodyPr/>
                    <a:lstStyle/>
                    <a:p>
                      <a:pPr>
                        <a:lnSpc>
                          <a:spcPct val="100000"/>
                        </a:lnSpc>
                      </a:pPr>
                      <a:endParaRPr sz="11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3185">
                        <a:lnSpc>
                          <a:spcPts val="1465"/>
                        </a:lnSpc>
                      </a:pPr>
                      <a:r>
                        <a:rPr sz="1250" spc="-35" dirty="0">
                          <a:latin typeface="Arial"/>
                          <a:cs typeface="Arial"/>
                        </a:rPr>
                        <a:t>5 </a:t>
                      </a:r>
                      <a:r>
                        <a:rPr sz="1250" spc="-25" dirty="0">
                          <a:latin typeface="Arial"/>
                          <a:cs typeface="Arial"/>
                        </a:rPr>
                        <a:t>puanlık </a:t>
                      </a:r>
                      <a:r>
                        <a:rPr sz="1250" spc="10" dirty="0">
                          <a:latin typeface="Arial"/>
                          <a:cs typeface="Arial"/>
                        </a:rPr>
                        <a:t>indirim </a:t>
                      </a:r>
                      <a:r>
                        <a:rPr sz="1250" spc="-195" dirty="0">
                          <a:latin typeface="Arial"/>
                          <a:cs typeface="Arial"/>
                        </a:rPr>
                        <a:t>SPEK </a:t>
                      </a:r>
                      <a:r>
                        <a:rPr sz="1250" spc="-25" dirty="0">
                          <a:latin typeface="Arial"/>
                          <a:cs typeface="Arial"/>
                        </a:rPr>
                        <a:t>üzerinden, </a:t>
                      </a:r>
                      <a:r>
                        <a:rPr sz="1250" spc="-30" dirty="0">
                          <a:latin typeface="Arial"/>
                          <a:cs typeface="Arial"/>
                        </a:rPr>
                        <a:t>kalan </a:t>
                      </a:r>
                      <a:r>
                        <a:rPr sz="1250" spc="-180" dirty="0">
                          <a:latin typeface="Arial"/>
                          <a:cs typeface="Arial"/>
                        </a:rPr>
                        <a:t>% </a:t>
                      </a:r>
                      <a:r>
                        <a:rPr sz="1250" spc="-40" dirty="0">
                          <a:latin typeface="Arial"/>
                          <a:cs typeface="Arial"/>
                        </a:rPr>
                        <a:t>15,5 </a:t>
                      </a:r>
                      <a:r>
                        <a:rPr sz="1250" spc="-30" dirty="0">
                          <a:latin typeface="Arial"/>
                          <a:cs typeface="Arial"/>
                        </a:rPr>
                        <a:t>işveren </a:t>
                      </a:r>
                      <a:r>
                        <a:rPr sz="1250" spc="-55" dirty="0">
                          <a:latin typeface="Arial"/>
                          <a:cs typeface="Arial"/>
                        </a:rPr>
                        <a:t>hissesi ise </a:t>
                      </a:r>
                      <a:r>
                        <a:rPr sz="1250" spc="-45" dirty="0">
                          <a:latin typeface="Arial"/>
                          <a:cs typeface="Arial"/>
                        </a:rPr>
                        <a:t>asgari </a:t>
                      </a:r>
                      <a:r>
                        <a:rPr sz="1250" spc="-5" dirty="0">
                          <a:latin typeface="Arial"/>
                          <a:cs typeface="Arial"/>
                        </a:rPr>
                        <a:t>ücret </a:t>
                      </a:r>
                      <a:r>
                        <a:rPr sz="1250" spc="-25" dirty="0">
                          <a:latin typeface="Arial"/>
                          <a:cs typeface="Arial"/>
                        </a:rPr>
                        <a:t>üzerinden</a:t>
                      </a:r>
                      <a:r>
                        <a:rPr sz="1250" spc="-175" dirty="0">
                          <a:latin typeface="Arial"/>
                          <a:cs typeface="Arial"/>
                        </a:rPr>
                        <a:t> </a:t>
                      </a:r>
                      <a:r>
                        <a:rPr sz="1250" spc="-30" dirty="0">
                          <a:latin typeface="Arial"/>
                          <a:cs typeface="Arial"/>
                        </a:rPr>
                        <a:t>hesaplanmaktadır.</a:t>
                      </a:r>
                      <a:endParaRPr sz="12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185420">
                <a:tc>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353695">
                <a:tc gridSpan="10">
                  <a:txBody>
                    <a:bodyPr/>
                    <a:lstStyle/>
                    <a:p>
                      <a:pPr marL="8255" algn="ctr">
                        <a:lnSpc>
                          <a:spcPts val="1300"/>
                        </a:lnSpc>
                      </a:pPr>
                      <a:r>
                        <a:rPr sz="1100" b="1" dirty="0">
                          <a:latin typeface="Trebuchet MS"/>
                          <a:cs typeface="Trebuchet MS"/>
                        </a:rPr>
                        <a:t>RAKAMLARLA </a:t>
                      </a:r>
                      <a:r>
                        <a:rPr sz="1100" b="1" spc="-25" dirty="0">
                          <a:latin typeface="Trebuchet MS"/>
                          <a:cs typeface="Trebuchet MS"/>
                        </a:rPr>
                        <a:t>TEŞVİK</a:t>
                      </a:r>
                      <a:r>
                        <a:rPr sz="1100" b="1" spc="-175" dirty="0">
                          <a:latin typeface="Trebuchet MS"/>
                          <a:cs typeface="Trebuchet MS"/>
                        </a:rPr>
                        <a:t> </a:t>
                      </a:r>
                      <a:r>
                        <a:rPr sz="1100" b="1" spc="-20" dirty="0">
                          <a:latin typeface="Trebuchet MS"/>
                          <a:cs typeface="Trebuchet MS"/>
                        </a:rPr>
                        <a:t>ÖRNEKLERİ</a:t>
                      </a:r>
                      <a:endParaRPr sz="1100">
                        <a:latin typeface="Trebuchet MS"/>
                        <a:cs typeface="Trebuchet MS"/>
                      </a:endParaRPr>
                    </a:p>
                    <a:p>
                      <a:pPr marL="8890" algn="ctr">
                        <a:lnSpc>
                          <a:spcPct val="100000"/>
                        </a:lnSpc>
                        <a:spcBef>
                          <a:spcPts val="60"/>
                        </a:spcBef>
                      </a:pPr>
                      <a:r>
                        <a:rPr sz="1100" b="1" spc="-50" dirty="0">
                          <a:latin typeface="Trebuchet MS"/>
                          <a:cs typeface="Trebuchet MS"/>
                        </a:rPr>
                        <a:t>(2017 </a:t>
                      </a:r>
                      <a:r>
                        <a:rPr sz="1100" b="1" spc="-20" dirty="0">
                          <a:latin typeface="Trebuchet MS"/>
                          <a:cs typeface="Trebuchet MS"/>
                        </a:rPr>
                        <a:t>Rakamlarına</a:t>
                      </a:r>
                      <a:r>
                        <a:rPr sz="1100" b="1" spc="-85" dirty="0">
                          <a:latin typeface="Trebuchet MS"/>
                          <a:cs typeface="Trebuchet MS"/>
                        </a:rPr>
                        <a:t> </a:t>
                      </a:r>
                      <a:r>
                        <a:rPr sz="1100" b="1" spc="-20" dirty="0">
                          <a:latin typeface="Trebuchet MS"/>
                          <a:cs typeface="Trebuchet MS"/>
                        </a:rPr>
                        <a:t>Göre)</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ACB8C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185420">
                <a:tc gridSpan="4">
                  <a:txBody>
                    <a:bodyPr/>
                    <a:lstStyle/>
                    <a:p>
                      <a:pPr marL="9525" algn="ctr">
                        <a:lnSpc>
                          <a:spcPct val="100000"/>
                        </a:lnSpc>
                        <a:spcBef>
                          <a:spcPts val="5"/>
                        </a:spcBef>
                      </a:pPr>
                      <a:r>
                        <a:rPr sz="1100" b="1" spc="-30" dirty="0">
                          <a:latin typeface="Trebuchet MS"/>
                          <a:cs typeface="Trebuchet MS"/>
                        </a:rPr>
                        <a:t>SPEK </a:t>
                      </a:r>
                      <a:r>
                        <a:rPr sz="1100" b="1" spc="-60" dirty="0">
                          <a:latin typeface="Trebuchet MS"/>
                          <a:cs typeface="Trebuchet MS"/>
                        </a:rPr>
                        <a:t>ALT</a:t>
                      </a:r>
                      <a:r>
                        <a:rPr sz="1100" b="1" spc="-100" dirty="0">
                          <a:latin typeface="Trebuchet MS"/>
                          <a:cs typeface="Trebuchet MS"/>
                        </a:rPr>
                        <a:t> </a:t>
                      </a:r>
                      <a:r>
                        <a:rPr sz="1100" b="1" spc="15" dirty="0">
                          <a:latin typeface="Trebuchet MS"/>
                          <a:cs typeface="Trebuchet MS"/>
                        </a:rPr>
                        <a:t>SINIRINDAN</a:t>
                      </a:r>
                      <a:endParaRPr sz="1100">
                        <a:latin typeface="Trebuchet MS"/>
                        <a:cs typeface="Trebuchet MS"/>
                      </a:endParaRPr>
                    </a:p>
                  </a:txBody>
                  <a:tcPr marL="0" marR="0" marT="63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6985" algn="ctr">
                        <a:lnSpc>
                          <a:spcPct val="100000"/>
                        </a:lnSpc>
                        <a:spcBef>
                          <a:spcPts val="5"/>
                        </a:spcBef>
                      </a:pPr>
                      <a:r>
                        <a:rPr sz="1100" b="1" spc="-30" dirty="0">
                          <a:latin typeface="Trebuchet MS"/>
                          <a:cs typeface="Trebuchet MS"/>
                        </a:rPr>
                        <a:t>SPEK </a:t>
                      </a:r>
                      <a:r>
                        <a:rPr sz="1100" b="1" spc="-25" dirty="0">
                          <a:latin typeface="Trebuchet MS"/>
                          <a:cs typeface="Trebuchet MS"/>
                        </a:rPr>
                        <a:t>ÜST</a:t>
                      </a:r>
                      <a:r>
                        <a:rPr sz="1100" b="1" spc="-100" dirty="0">
                          <a:latin typeface="Trebuchet MS"/>
                          <a:cs typeface="Trebuchet MS"/>
                        </a:rPr>
                        <a:t> </a:t>
                      </a:r>
                      <a:r>
                        <a:rPr sz="1100" b="1" spc="20" dirty="0">
                          <a:latin typeface="Trebuchet MS"/>
                          <a:cs typeface="Trebuchet MS"/>
                        </a:rPr>
                        <a:t>SINIRINDAN</a:t>
                      </a:r>
                      <a:endParaRPr sz="1100">
                        <a:latin typeface="Trebuchet MS"/>
                        <a:cs typeface="Trebuchet MS"/>
                      </a:endParaRPr>
                    </a:p>
                  </a:txBody>
                  <a:tcPr marL="0" marR="0" marT="63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580390">
                <a:tc gridSpan="2">
                  <a:txBody>
                    <a:bodyPr/>
                    <a:lstStyle/>
                    <a:p>
                      <a:pPr marL="465455">
                        <a:lnSpc>
                          <a:spcPts val="1440"/>
                        </a:lnSpc>
                      </a:pPr>
                      <a:r>
                        <a:rPr sz="1250" b="1" spc="-50" dirty="0">
                          <a:latin typeface="Trebuchet MS"/>
                          <a:cs typeface="Trebuchet MS"/>
                        </a:rPr>
                        <a:t>TEŞVİKSİZ</a:t>
                      </a:r>
                      <a:endParaRPr sz="1250">
                        <a:latin typeface="Trebuchet MS"/>
                        <a:cs typeface="Trebuchet MS"/>
                      </a:endParaRPr>
                    </a:p>
                    <a:p>
                      <a:pPr marL="180340" marR="167005" algn="ctr">
                        <a:lnSpc>
                          <a:spcPct val="101000"/>
                        </a:lnSpc>
                      </a:pPr>
                      <a:r>
                        <a:rPr sz="1250" b="1" spc="-50" dirty="0">
                          <a:latin typeface="Trebuchet MS"/>
                          <a:cs typeface="Trebuchet MS"/>
                        </a:rPr>
                        <a:t>ÖDENECEK</a:t>
                      </a:r>
                      <a:r>
                        <a:rPr sz="1250" b="1" spc="-125" dirty="0">
                          <a:latin typeface="Trebuchet MS"/>
                          <a:cs typeface="Trebuchet MS"/>
                        </a:rPr>
                        <a:t> </a:t>
                      </a:r>
                      <a:r>
                        <a:rPr sz="1250" b="1" spc="-55" dirty="0">
                          <a:latin typeface="Trebuchet MS"/>
                          <a:cs typeface="Trebuchet MS"/>
                        </a:rPr>
                        <a:t>TUTAR  (%34,5)</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a:txBody>
                    <a:bodyPr/>
                    <a:lstStyle/>
                    <a:p>
                      <a:pPr marL="5080" algn="ctr">
                        <a:lnSpc>
                          <a:spcPts val="1440"/>
                        </a:lnSpc>
                      </a:pPr>
                      <a:r>
                        <a:rPr sz="1250" b="1" spc="-50" dirty="0">
                          <a:latin typeface="Trebuchet MS"/>
                          <a:cs typeface="Trebuchet MS"/>
                        </a:rPr>
                        <a:t>TEŞVİK</a:t>
                      </a:r>
                      <a:endParaRPr sz="1250">
                        <a:latin typeface="Trebuchet MS"/>
                        <a:cs typeface="Trebuchet MS"/>
                      </a:endParaRPr>
                    </a:p>
                    <a:p>
                      <a:pPr marL="8890" algn="ctr">
                        <a:lnSpc>
                          <a:spcPct val="100000"/>
                        </a:lnSpc>
                        <a:spcBef>
                          <a:spcPts val="15"/>
                        </a:spcBef>
                      </a:pPr>
                      <a:r>
                        <a:rPr sz="1250" b="1" spc="-45" dirty="0">
                          <a:latin typeface="Trebuchet MS"/>
                          <a:cs typeface="Trebuchet MS"/>
                        </a:rPr>
                        <a:t>TUTARI</a:t>
                      </a:r>
                      <a:endParaRPr sz="1250">
                        <a:latin typeface="Trebuchet MS"/>
                        <a:cs typeface="Trebuchet MS"/>
                      </a:endParaRPr>
                    </a:p>
                    <a:p>
                      <a:pPr algn="ctr">
                        <a:lnSpc>
                          <a:spcPct val="100000"/>
                        </a:lnSpc>
                        <a:spcBef>
                          <a:spcPts val="15"/>
                        </a:spcBef>
                      </a:pPr>
                      <a:r>
                        <a:rPr sz="1250" b="1" spc="15" dirty="0">
                          <a:latin typeface="Trebuchet MS"/>
                          <a:cs typeface="Trebuchet MS"/>
                        </a:rPr>
                        <a:t>(% </a:t>
                      </a:r>
                      <a:r>
                        <a:rPr sz="1250" b="1" spc="-75" dirty="0">
                          <a:latin typeface="Trebuchet MS"/>
                          <a:cs typeface="Trebuchet MS"/>
                        </a:rPr>
                        <a:t>5 </a:t>
                      </a:r>
                      <a:r>
                        <a:rPr sz="1250" b="1" spc="-85" dirty="0">
                          <a:latin typeface="Trebuchet MS"/>
                          <a:cs typeface="Trebuchet MS"/>
                        </a:rPr>
                        <a:t>+ </a:t>
                      </a:r>
                      <a:r>
                        <a:rPr sz="1250" b="1" spc="95" dirty="0">
                          <a:latin typeface="Trebuchet MS"/>
                          <a:cs typeface="Trebuchet MS"/>
                        </a:rPr>
                        <a:t>%</a:t>
                      </a:r>
                      <a:r>
                        <a:rPr sz="1250" b="1" spc="-240" dirty="0">
                          <a:latin typeface="Trebuchet MS"/>
                          <a:cs typeface="Trebuchet MS"/>
                        </a:rPr>
                        <a:t> </a:t>
                      </a:r>
                      <a:r>
                        <a:rPr sz="1250" b="1" spc="-85" dirty="0">
                          <a:latin typeface="Trebuchet MS"/>
                          <a:cs typeface="Trebuchet MS"/>
                        </a:rPr>
                        <a:t>15,5)</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343535">
                        <a:lnSpc>
                          <a:spcPts val="1440"/>
                        </a:lnSpc>
                      </a:pPr>
                      <a:r>
                        <a:rPr sz="1250" b="1" spc="-50" dirty="0">
                          <a:latin typeface="Trebuchet MS"/>
                          <a:cs typeface="Trebuchet MS"/>
                        </a:rPr>
                        <a:t>TEŞVİK</a:t>
                      </a:r>
                      <a:r>
                        <a:rPr sz="1250" b="1" spc="-110" dirty="0">
                          <a:latin typeface="Trebuchet MS"/>
                          <a:cs typeface="Trebuchet MS"/>
                        </a:rPr>
                        <a:t> </a:t>
                      </a:r>
                      <a:r>
                        <a:rPr sz="1250" b="1" spc="-10" dirty="0">
                          <a:latin typeface="Trebuchet MS"/>
                          <a:cs typeface="Trebuchet MS"/>
                        </a:rPr>
                        <a:t>SONRASI</a:t>
                      </a:r>
                      <a:endParaRPr sz="1250">
                        <a:latin typeface="Trebuchet MS"/>
                        <a:cs typeface="Trebuchet MS"/>
                      </a:endParaRPr>
                    </a:p>
                    <a:p>
                      <a:pPr marL="693420" marR="274320" indent="-411480">
                        <a:lnSpc>
                          <a:spcPct val="101000"/>
                        </a:lnSpc>
                      </a:pPr>
                      <a:r>
                        <a:rPr sz="1250" b="1" spc="-50" dirty="0">
                          <a:latin typeface="Trebuchet MS"/>
                          <a:cs typeface="Trebuchet MS"/>
                        </a:rPr>
                        <a:t>ÖDENECEK</a:t>
                      </a:r>
                      <a:r>
                        <a:rPr sz="1250" b="1" spc="-120" dirty="0">
                          <a:latin typeface="Trebuchet MS"/>
                          <a:cs typeface="Trebuchet MS"/>
                        </a:rPr>
                        <a:t> </a:t>
                      </a:r>
                      <a:r>
                        <a:rPr sz="1250" b="1" spc="-55" dirty="0">
                          <a:latin typeface="Trebuchet MS"/>
                          <a:cs typeface="Trebuchet MS"/>
                        </a:rPr>
                        <a:t>TUTAR  (</a:t>
                      </a:r>
                      <a:r>
                        <a:rPr sz="1250" b="1" spc="-114" dirty="0">
                          <a:latin typeface="Trebuchet MS"/>
                          <a:cs typeface="Trebuchet MS"/>
                        </a:rPr>
                        <a:t> </a:t>
                      </a:r>
                      <a:r>
                        <a:rPr sz="1250" b="1" spc="-30" dirty="0">
                          <a:latin typeface="Trebuchet MS"/>
                          <a:cs typeface="Trebuchet MS"/>
                        </a:rPr>
                        <a:t>%14)</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286385">
                        <a:lnSpc>
                          <a:spcPts val="1440"/>
                        </a:lnSpc>
                      </a:pPr>
                      <a:r>
                        <a:rPr sz="1250" b="1" spc="-50" dirty="0">
                          <a:latin typeface="Trebuchet MS"/>
                          <a:cs typeface="Trebuchet MS"/>
                        </a:rPr>
                        <a:t>TEŞVİKSİZ</a:t>
                      </a:r>
                      <a:r>
                        <a:rPr sz="1250" b="1" spc="-105" dirty="0">
                          <a:latin typeface="Trebuchet MS"/>
                          <a:cs typeface="Trebuchet MS"/>
                        </a:rPr>
                        <a:t> </a:t>
                      </a:r>
                      <a:r>
                        <a:rPr sz="1250" b="1" spc="-45" dirty="0">
                          <a:latin typeface="Trebuchet MS"/>
                          <a:cs typeface="Trebuchet MS"/>
                        </a:rPr>
                        <a:t>ÖDENECEK</a:t>
                      </a:r>
                      <a:endParaRPr sz="1250">
                        <a:latin typeface="Trebuchet MS"/>
                        <a:cs typeface="Trebuchet MS"/>
                      </a:endParaRPr>
                    </a:p>
                    <a:p>
                      <a:pPr marL="755650" marR="743585" indent="1270" algn="ctr">
                        <a:lnSpc>
                          <a:spcPct val="101000"/>
                        </a:lnSpc>
                      </a:pPr>
                      <a:r>
                        <a:rPr sz="1250" b="1" spc="-55" dirty="0">
                          <a:latin typeface="Trebuchet MS"/>
                          <a:cs typeface="Trebuchet MS"/>
                        </a:rPr>
                        <a:t>TUTAR  </a:t>
                      </a:r>
                      <a:r>
                        <a:rPr sz="1250" b="1" spc="-10" dirty="0">
                          <a:latin typeface="Trebuchet MS"/>
                          <a:cs typeface="Trebuchet MS"/>
                        </a:rPr>
                        <a:t>(</a:t>
                      </a:r>
                      <a:r>
                        <a:rPr sz="1250" b="1" spc="10" dirty="0">
                          <a:latin typeface="Trebuchet MS"/>
                          <a:cs typeface="Trebuchet MS"/>
                        </a:rPr>
                        <a:t>%</a:t>
                      </a:r>
                      <a:r>
                        <a:rPr sz="1250" b="1" spc="-10" dirty="0">
                          <a:latin typeface="Trebuchet MS"/>
                          <a:cs typeface="Trebuchet MS"/>
                        </a:rPr>
                        <a:t>34</a:t>
                      </a:r>
                      <a:r>
                        <a:rPr sz="1250" b="1" dirty="0">
                          <a:latin typeface="Trebuchet MS"/>
                          <a:cs typeface="Trebuchet MS"/>
                        </a:rPr>
                        <a:t>,</a:t>
                      </a:r>
                      <a:r>
                        <a:rPr sz="1250" b="1" spc="-5" dirty="0">
                          <a:latin typeface="Trebuchet MS"/>
                          <a:cs typeface="Trebuchet MS"/>
                        </a:rPr>
                        <a:t>5</a:t>
                      </a:r>
                      <a:r>
                        <a:rPr sz="1250" b="1" dirty="0">
                          <a:latin typeface="Trebuchet MS"/>
                          <a:cs typeface="Trebuchet MS"/>
                        </a:rPr>
                        <a:t>)</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gridSpan="2">
                  <a:txBody>
                    <a:bodyPr/>
                    <a:lstStyle/>
                    <a:p>
                      <a:pPr marL="885825">
                        <a:lnSpc>
                          <a:spcPts val="1440"/>
                        </a:lnSpc>
                      </a:pPr>
                      <a:r>
                        <a:rPr sz="1250" b="1" spc="-50" dirty="0">
                          <a:latin typeface="Trebuchet MS"/>
                          <a:cs typeface="Trebuchet MS"/>
                        </a:rPr>
                        <a:t>TEŞVİK</a:t>
                      </a:r>
                      <a:endParaRPr sz="1250">
                        <a:latin typeface="Trebuchet MS"/>
                        <a:cs typeface="Trebuchet MS"/>
                      </a:endParaRPr>
                    </a:p>
                    <a:p>
                      <a:pPr marL="283210" marR="267970" indent="584200">
                        <a:lnSpc>
                          <a:spcPct val="101000"/>
                        </a:lnSpc>
                      </a:pPr>
                      <a:r>
                        <a:rPr sz="1250" b="1" spc="-45" dirty="0">
                          <a:latin typeface="Trebuchet MS"/>
                          <a:cs typeface="Trebuchet MS"/>
                        </a:rPr>
                        <a:t>TUTARI  </a:t>
                      </a:r>
                      <a:r>
                        <a:rPr sz="1250" b="1" spc="-50" dirty="0">
                          <a:latin typeface="Trebuchet MS"/>
                          <a:cs typeface="Trebuchet MS"/>
                        </a:rPr>
                        <a:t>(%5xSPEK) </a:t>
                      </a:r>
                      <a:r>
                        <a:rPr sz="1250" b="1" spc="-85" dirty="0">
                          <a:latin typeface="Trebuchet MS"/>
                          <a:cs typeface="Trebuchet MS"/>
                        </a:rPr>
                        <a:t>+</a:t>
                      </a:r>
                      <a:r>
                        <a:rPr sz="1250" b="1" spc="-145" dirty="0">
                          <a:latin typeface="Trebuchet MS"/>
                          <a:cs typeface="Trebuchet MS"/>
                        </a:rPr>
                        <a:t> </a:t>
                      </a:r>
                      <a:r>
                        <a:rPr sz="1250" b="1" spc="-50" dirty="0">
                          <a:latin typeface="Trebuchet MS"/>
                          <a:cs typeface="Trebuchet MS"/>
                        </a:rPr>
                        <a:t>(%15,5xAÜ)</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gridSpan="3">
                  <a:txBody>
                    <a:bodyPr/>
                    <a:lstStyle/>
                    <a:p>
                      <a:pPr marL="8255" algn="ctr">
                        <a:lnSpc>
                          <a:spcPts val="1440"/>
                        </a:lnSpc>
                      </a:pPr>
                      <a:r>
                        <a:rPr sz="1250" b="1" spc="-50" dirty="0">
                          <a:latin typeface="Trebuchet MS"/>
                          <a:cs typeface="Trebuchet MS"/>
                        </a:rPr>
                        <a:t>TEŞVİK </a:t>
                      </a:r>
                      <a:r>
                        <a:rPr sz="1250" b="1" spc="-10" dirty="0">
                          <a:latin typeface="Trebuchet MS"/>
                          <a:cs typeface="Trebuchet MS"/>
                        </a:rPr>
                        <a:t>SONRASI</a:t>
                      </a:r>
                      <a:r>
                        <a:rPr sz="1250" b="1" spc="-175" dirty="0">
                          <a:latin typeface="Trebuchet MS"/>
                          <a:cs typeface="Trebuchet MS"/>
                        </a:rPr>
                        <a:t> </a:t>
                      </a:r>
                      <a:r>
                        <a:rPr sz="1250" b="1" spc="-45" dirty="0">
                          <a:latin typeface="Trebuchet MS"/>
                          <a:cs typeface="Trebuchet MS"/>
                        </a:rPr>
                        <a:t>ÖDENECEK</a:t>
                      </a:r>
                      <a:endParaRPr sz="1250">
                        <a:latin typeface="Trebuchet MS"/>
                        <a:cs typeface="Trebuchet MS"/>
                      </a:endParaRPr>
                    </a:p>
                    <a:p>
                      <a:pPr marL="8255" algn="ctr">
                        <a:lnSpc>
                          <a:spcPct val="100000"/>
                        </a:lnSpc>
                        <a:spcBef>
                          <a:spcPts val="15"/>
                        </a:spcBef>
                      </a:pPr>
                      <a:r>
                        <a:rPr sz="1250" b="1" spc="-55" dirty="0">
                          <a:latin typeface="Trebuchet MS"/>
                          <a:cs typeface="Trebuchet MS"/>
                        </a:rPr>
                        <a:t>TUTAR</a:t>
                      </a:r>
                      <a:endParaRPr sz="1250">
                        <a:latin typeface="Trebuchet MS"/>
                        <a:cs typeface="Trebuchet MS"/>
                      </a:endParaRPr>
                    </a:p>
                    <a:p>
                      <a:pPr marL="11430" algn="ctr">
                        <a:lnSpc>
                          <a:spcPct val="100000"/>
                        </a:lnSpc>
                        <a:spcBef>
                          <a:spcPts val="45"/>
                        </a:spcBef>
                      </a:pPr>
                      <a:r>
                        <a:rPr sz="1000" b="1" spc="-25" dirty="0">
                          <a:latin typeface="Trebuchet MS"/>
                          <a:cs typeface="Trebuchet MS"/>
                        </a:rPr>
                        <a:t>%34,5 </a:t>
                      </a:r>
                      <a:r>
                        <a:rPr sz="1000" b="1" spc="170" dirty="0">
                          <a:latin typeface="Trebuchet MS"/>
                          <a:cs typeface="Trebuchet MS"/>
                        </a:rPr>
                        <a:t>–</a:t>
                      </a:r>
                      <a:r>
                        <a:rPr sz="1000" b="1" spc="-225" dirty="0">
                          <a:latin typeface="Trebuchet MS"/>
                          <a:cs typeface="Trebuchet MS"/>
                        </a:rPr>
                        <a:t> </a:t>
                      </a:r>
                      <a:r>
                        <a:rPr sz="1000" b="1" spc="-25" dirty="0">
                          <a:latin typeface="Trebuchet MS"/>
                          <a:cs typeface="Trebuchet MS"/>
                        </a:rPr>
                        <a:t>((%5xSPEK) </a:t>
                      </a:r>
                      <a:r>
                        <a:rPr sz="1000" b="1" spc="-50" dirty="0">
                          <a:latin typeface="Trebuchet MS"/>
                          <a:cs typeface="Trebuchet MS"/>
                        </a:rPr>
                        <a:t>+ </a:t>
                      </a:r>
                      <a:r>
                        <a:rPr sz="1000" b="1" spc="-30" dirty="0">
                          <a:latin typeface="Trebuchet MS"/>
                          <a:cs typeface="Trebuchet MS"/>
                        </a:rPr>
                        <a:t>(%15,5xAÜ))</a:t>
                      </a:r>
                      <a:endParaRPr sz="10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185420">
                <a:tc gridSpan="2">
                  <a:txBody>
                    <a:bodyPr/>
                    <a:lstStyle/>
                    <a:p>
                      <a:pPr marL="6350" algn="ctr">
                        <a:lnSpc>
                          <a:spcPct val="100000"/>
                        </a:lnSpc>
                        <a:spcBef>
                          <a:spcPts val="10"/>
                        </a:spcBef>
                      </a:pPr>
                      <a:r>
                        <a:rPr sz="1100" b="1" spc="-50" dirty="0">
                          <a:latin typeface="Trebuchet MS"/>
                          <a:cs typeface="Trebuchet MS"/>
                        </a:rPr>
                        <a:t>761</a:t>
                      </a:r>
                      <a:r>
                        <a:rPr sz="1100" b="1" spc="-65"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a:txBody>
                    <a:bodyPr/>
                    <a:lstStyle/>
                    <a:p>
                      <a:pPr marL="8255" algn="ctr">
                        <a:lnSpc>
                          <a:spcPct val="100000"/>
                        </a:lnSpc>
                        <a:spcBef>
                          <a:spcPts val="10"/>
                        </a:spcBef>
                      </a:pPr>
                      <a:r>
                        <a:rPr sz="1100" b="1" spc="-50" dirty="0">
                          <a:latin typeface="Trebuchet MS"/>
                          <a:cs typeface="Trebuchet MS"/>
                        </a:rPr>
                        <a:t>416</a:t>
                      </a:r>
                      <a:r>
                        <a:rPr sz="1100" b="1" spc="-65" dirty="0">
                          <a:latin typeface="Trebuchet MS"/>
                          <a:cs typeface="Trebuchet MS"/>
                        </a:rPr>
                        <a:t> </a:t>
                      </a:r>
                      <a:r>
                        <a:rPr sz="1100" b="1" spc="-90" dirty="0">
                          <a:latin typeface="Trebuchet MS"/>
                          <a:cs typeface="Trebuchet MS"/>
                        </a:rPr>
                        <a:t>TL</a:t>
                      </a:r>
                      <a:endParaRPr sz="1100">
                        <a:latin typeface="Trebuchet MS"/>
                        <a:cs typeface="Trebuchet MS"/>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8255" algn="ctr">
                        <a:lnSpc>
                          <a:spcPct val="100000"/>
                        </a:lnSpc>
                        <a:spcBef>
                          <a:spcPts val="10"/>
                        </a:spcBef>
                      </a:pPr>
                      <a:r>
                        <a:rPr sz="1100" b="1" spc="-50" dirty="0">
                          <a:latin typeface="Trebuchet MS"/>
                          <a:cs typeface="Trebuchet MS"/>
                        </a:rPr>
                        <a:t>345</a:t>
                      </a:r>
                      <a:r>
                        <a:rPr sz="1100" b="1" spc="-60"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10160" algn="ctr">
                        <a:lnSpc>
                          <a:spcPct val="100000"/>
                        </a:lnSpc>
                        <a:spcBef>
                          <a:spcPts val="10"/>
                        </a:spcBef>
                      </a:pPr>
                      <a:r>
                        <a:rPr sz="1100" b="1" spc="-50" dirty="0">
                          <a:latin typeface="Trebuchet MS"/>
                          <a:cs typeface="Trebuchet MS"/>
                        </a:rPr>
                        <a:t>5708</a:t>
                      </a:r>
                      <a:r>
                        <a:rPr sz="1100" b="1" spc="-65" dirty="0">
                          <a:latin typeface="Trebuchet MS"/>
                          <a:cs typeface="Trebuchet MS"/>
                        </a:rPr>
                        <a:t> </a:t>
                      </a:r>
                      <a:r>
                        <a:rPr sz="1100" b="1" spc="-90" dirty="0">
                          <a:latin typeface="Trebuchet MS"/>
                          <a:cs typeface="Trebuchet MS"/>
                        </a:rPr>
                        <a:t>TL</a:t>
                      </a:r>
                      <a:endParaRPr sz="1100">
                        <a:latin typeface="Trebuchet MS"/>
                        <a:cs typeface="Trebuchet MS"/>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2">
                  <a:txBody>
                    <a:bodyPr/>
                    <a:lstStyle/>
                    <a:p>
                      <a:pPr marL="7620" algn="ctr">
                        <a:lnSpc>
                          <a:spcPct val="100000"/>
                        </a:lnSpc>
                        <a:spcBef>
                          <a:spcPts val="10"/>
                        </a:spcBef>
                      </a:pPr>
                      <a:r>
                        <a:rPr sz="1100" b="1" spc="-50" dirty="0">
                          <a:latin typeface="Trebuchet MS"/>
                          <a:cs typeface="Trebuchet MS"/>
                        </a:rPr>
                        <a:t>1076</a:t>
                      </a:r>
                      <a:r>
                        <a:rPr sz="1100" b="1" spc="-60" dirty="0">
                          <a:latin typeface="Trebuchet MS"/>
                          <a:cs typeface="Trebuchet MS"/>
                        </a:rPr>
                        <a:t> </a:t>
                      </a:r>
                      <a:r>
                        <a:rPr sz="1100" b="1" spc="-90" dirty="0">
                          <a:latin typeface="Trebuchet MS"/>
                          <a:cs typeface="Trebuchet MS"/>
                        </a:rPr>
                        <a:t>TL</a:t>
                      </a:r>
                      <a:endParaRPr sz="1100">
                        <a:latin typeface="Trebuchet MS"/>
                        <a:cs typeface="Trebuchet MS"/>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3">
                  <a:txBody>
                    <a:bodyPr/>
                    <a:lstStyle/>
                    <a:p>
                      <a:pPr marL="13335" algn="ctr">
                        <a:lnSpc>
                          <a:spcPct val="100000"/>
                        </a:lnSpc>
                        <a:spcBef>
                          <a:spcPts val="10"/>
                        </a:spcBef>
                      </a:pPr>
                      <a:r>
                        <a:rPr sz="1100" b="1" spc="-50" dirty="0">
                          <a:latin typeface="Trebuchet MS"/>
                          <a:cs typeface="Trebuchet MS"/>
                        </a:rPr>
                        <a:t>4632</a:t>
                      </a:r>
                      <a:r>
                        <a:rPr sz="1100" b="1" spc="-65" dirty="0">
                          <a:latin typeface="Trebuchet MS"/>
                          <a:cs typeface="Trebuchet MS"/>
                        </a:rPr>
                        <a:t> </a:t>
                      </a:r>
                      <a:r>
                        <a:rPr sz="1100" b="1" spc="-90" dirty="0">
                          <a:latin typeface="Trebuchet MS"/>
                          <a:cs typeface="Trebuchet MS"/>
                        </a:rPr>
                        <a:t>TL</a:t>
                      </a:r>
                      <a:endParaRPr sz="1100" dirty="0">
                        <a:latin typeface="Trebuchet MS"/>
                        <a:cs typeface="Trebuchet MS"/>
                      </a:endParaRPr>
                    </a:p>
                  </a:txBody>
                  <a:tcPr marL="0" marR="0" marT="127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0"/>
                  </a:ext>
                </a:extLst>
              </a:tr>
            </a:tbl>
          </a:graphicData>
        </a:graphic>
      </p:graphicFrame>
      <p:sp>
        <p:nvSpPr>
          <p:cNvPr id="5" name="object 5"/>
          <p:cNvSpPr/>
          <p:nvPr/>
        </p:nvSpPr>
        <p:spPr>
          <a:xfrm>
            <a:off x="202447" y="1266369"/>
            <a:ext cx="0" cy="3810"/>
          </a:xfrm>
          <a:custGeom>
            <a:avLst/>
            <a:gdLst/>
            <a:ahLst/>
            <a:cxnLst/>
            <a:rect l="l" t="t" r="r" b="b"/>
            <a:pathLst>
              <a:path h="3809">
                <a:moveTo>
                  <a:pt x="-1803" y="1717"/>
                </a:moveTo>
                <a:lnTo>
                  <a:pt x="1803" y="1717"/>
                </a:lnTo>
              </a:path>
            </a:pathLst>
          </a:custGeom>
          <a:ln w="3435">
            <a:solidFill>
              <a:srgbClr val="B4C5E7"/>
            </a:solidFill>
          </a:ln>
        </p:spPr>
        <p:txBody>
          <a:bodyPr wrap="square" lIns="0" tIns="0" rIns="0" bIns="0" rtlCol="0"/>
          <a:lstStyle/>
          <a:p>
            <a:endParaRPr/>
          </a:p>
        </p:txBody>
      </p:sp>
      <p:sp>
        <p:nvSpPr>
          <p:cNvPr id="6" name="object 6"/>
          <p:cNvSpPr/>
          <p:nvPr/>
        </p:nvSpPr>
        <p:spPr>
          <a:xfrm>
            <a:off x="202447" y="1771625"/>
            <a:ext cx="0" cy="3810"/>
          </a:xfrm>
          <a:custGeom>
            <a:avLst/>
            <a:gdLst/>
            <a:ahLst/>
            <a:cxnLst/>
            <a:rect l="l" t="t" r="r" b="b"/>
            <a:pathLst>
              <a:path h="3810">
                <a:moveTo>
                  <a:pt x="-1803" y="1717"/>
                </a:moveTo>
                <a:lnTo>
                  <a:pt x="1803" y="1717"/>
                </a:lnTo>
              </a:path>
            </a:pathLst>
          </a:custGeom>
          <a:ln w="3435">
            <a:solidFill>
              <a:srgbClr val="B4C5E7"/>
            </a:solidFill>
          </a:ln>
        </p:spPr>
        <p:txBody>
          <a:bodyPr wrap="square" lIns="0" tIns="0" rIns="0" bIns="0" rtlCol="0"/>
          <a:lstStyle/>
          <a:p>
            <a:endParaRPr/>
          </a:p>
        </p:txBody>
      </p:sp>
      <p:sp>
        <p:nvSpPr>
          <p:cNvPr id="7" name="object 7"/>
          <p:cNvSpPr/>
          <p:nvPr/>
        </p:nvSpPr>
        <p:spPr>
          <a:xfrm>
            <a:off x="286934" y="2916396"/>
            <a:ext cx="144319" cy="13740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86934" y="3133241"/>
            <a:ext cx="144319" cy="13740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86934" y="3349371"/>
            <a:ext cx="144319" cy="137406"/>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86934" y="3569079"/>
            <a:ext cx="144319" cy="137406"/>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86934" y="3994897"/>
            <a:ext cx="144319" cy="137406"/>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86934" y="4211742"/>
            <a:ext cx="144319" cy="137406"/>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86934" y="4427872"/>
            <a:ext cx="144319" cy="137406"/>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286934" y="4799300"/>
            <a:ext cx="144319" cy="13740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3152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16423" y="342900"/>
            <a:ext cx="6816090" cy="190881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930902" y="874268"/>
            <a:ext cx="5011420" cy="330835"/>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 pos="1083945" algn="l"/>
                <a:tab pos="2122805" algn="l"/>
                <a:tab pos="3953510" algn="l"/>
              </a:tabLst>
            </a:pPr>
            <a:r>
              <a:rPr sz="2000" spc="-150" dirty="0">
                <a:latin typeface="Arial"/>
                <a:cs typeface="Arial"/>
              </a:rPr>
              <a:t>Özel	</a:t>
            </a:r>
            <a:r>
              <a:rPr sz="2000" spc="-65" dirty="0">
                <a:latin typeface="Arial"/>
                <a:cs typeface="Arial"/>
              </a:rPr>
              <a:t>sektör	</a:t>
            </a:r>
            <a:r>
              <a:rPr sz="2000" spc="-75" dirty="0">
                <a:latin typeface="Arial"/>
                <a:cs typeface="Arial"/>
              </a:rPr>
              <a:t>işverenlerince	</a:t>
            </a:r>
            <a:r>
              <a:rPr sz="2000" spc="-80" dirty="0">
                <a:latin typeface="Arial"/>
                <a:cs typeface="Arial"/>
              </a:rPr>
              <a:t>çalıştırılan</a:t>
            </a:r>
            <a:endParaRPr sz="2000">
              <a:latin typeface="Arial"/>
              <a:cs typeface="Arial"/>
            </a:endParaRPr>
          </a:p>
        </p:txBody>
      </p:sp>
      <p:sp>
        <p:nvSpPr>
          <p:cNvPr id="4" name="object 4"/>
          <p:cNvSpPr txBox="1"/>
          <p:nvPr/>
        </p:nvSpPr>
        <p:spPr>
          <a:xfrm>
            <a:off x="5159502" y="1153159"/>
            <a:ext cx="4966335" cy="330835"/>
          </a:xfrm>
          <a:prstGeom prst="rect">
            <a:avLst/>
          </a:prstGeom>
        </p:spPr>
        <p:txBody>
          <a:bodyPr vert="horz" wrap="square" lIns="0" tIns="13335" rIns="0" bIns="0" rtlCol="0">
            <a:spAutoFit/>
          </a:bodyPr>
          <a:lstStyle/>
          <a:p>
            <a:pPr marL="12700">
              <a:lnSpc>
                <a:spcPct val="100000"/>
              </a:lnSpc>
              <a:spcBef>
                <a:spcPts val="105"/>
              </a:spcBef>
              <a:tabLst>
                <a:tab pos="1702435" algn="l"/>
                <a:tab pos="2538095" algn="l"/>
                <a:tab pos="3455035" algn="l"/>
                <a:tab pos="4214495" algn="l"/>
              </a:tabLst>
            </a:pPr>
            <a:r>
              <a:rPr sz="2000" spc="-145" dirty="0">
                <a:latin typeface="Arial"/>
                <a:cs typeface="Arial"/>
              </a:rPr>
              <a:t>s</a:t>
            </a:r>
            <a:r>
              <a:rPr sz="2000" spc="-75" dirty="0">
                <a:latin typeface="Arial"/>
                <a:cs typeface="Arial"/>
              </a:rPr>
              <a:t>i</a:t>
            </a:r>
            <a:r>
              <a:rPr sz="2000" spc="-180" dirty="0">
                <a:latin typeface="Arial"/>
                <a:cs typeface="Arial"/>
              </a:rPr>
              <a:t>g</a:t>
            </a:r>
            <a:r>
              <a:rPr sz="2000" spc="30" dirty="0">
                <a:latin typeface="Arial"/>
                <a:cs typeface="Arial"/>
              </a:rPr>
              <a:t>or</a:t>
            </a:r>
            <a:r>
              <a:rPr sz="2000" spc="-10" dirty="0">
                <a:latin typeface="Arial"/>
                <a:cs typeface="Arial"/>
              </a:rPr>
              <a:t>t</a:t>
            </a:r>
            <a:r>
              <a:rPr sz="2000" spc="-90" dirty="0">
                <a:latin typeface="Arial"/>
                <a:cs typeface="Arial"/>
              </a:rPr>
              <a:t>al</a:t>
            </a:r>
            <a:r>
              <a:rPr sz="2000" spc="-75" dirty="0">
                <a:latin typeface="Arial"/>
                <a:cs typeface="Arial"/>
              </a:rPr>
              <a:t>ı</a:t>
            </a:r>
            <a:r>
              <a:rPr sz="2000" spc="-40" dirty="0">
                <a:latin typeface="Arial"/>
                <a:cs typeface="Arial"/>
              </a:rPr>
              <a:t>la</a:t>
            </a:r>
            <a:r>
              <a:rPr sz="2000" spc="-70" dirty="0">
                <a:latin typeface="Arial"/>
                <a:cs typeface="Arial"/>
              </a:rPr>
              <a:t>r</a:t>
            </a:r>
            <a:r>
              <a:rPr sz="2000" spc="-100" dirty="0">
                <a:latin typeface="Arial"/>
                <a:cs typeface="Arial"/>
              </a:rPr>
              <a:t>da</a:t>
            </a:r>
            <a:r>
              <a:rPr sz="2000" spc="-95" dirty="0">
                <a:latin typeface="Arial"/>
                <a:cs typeface="Arial"/>
              </a:rPr>
              <a:t>n</a:t>
            </a:r>
            <a:r>
              <a:rPr sz="2000" dirty="0">
                <a:latin typeface="Arial"/>
                <a:cs typeface="Arial"/>
              </a:rPr>
              <a:t>	</a:t>
            </a:r>
            <a:r>
              <a:rPr sz="2000" spc="-65" dirty="0">
                <a:latin typeface="Arial"/>
                <a:cs typeface="Arial"/>
              </a:rPr>
              <a:t>dol</a:t>
            </a:r>
            <a:r>
              <a:rPr sz="2000" spc="-114" dirty="0">
                <a:latin typeface="Arial"/>
                <a:cs typeface="Arial"/>
              </a:rPr>
              <a:t>a</a:t>
            </a:r>
            <a:r>
              <a:rPr sz="2000" spc="-95" dirty="0">
                <a:latin typeface="Arial"/>
                <a:cs typeface="Arial"/>
              </a:rPr>
              <a:t>yı</a:t>
            </a:r>
            <a:r>
              <a:rPr sz="2000" dirty="0">
                <a:latin typeface="Arial"/>
                <a:cs typeface="Arial"/>
              </a:rPr>
              <a:t>	</a:t>
            </a:r>
            <a:r>
              <a:rPr sz="2000" spc="-145" dirty="0">
                <a:latin typeface="Arial"/>
                <a:cs typeface="Arial"/>
              </a:rPr>
              <a:t>s</a:t>
            </a:r>
            <a:r>
              <a:rPr sz="2000" spc="-90" dirty="0">
                <a:latin typeface="Arial"/>
                <a:cs typeface="Arial"/>
              </a:rPr>
              <a:t>i</a:t>
            </a:r>
            <a:r>
              <a:rPr sz="2000" spc="-180" dirty="0">
                <a:latin typeface="Arial"/>
                <a:cs typeface="Arial"/>
              </a:rPr>
              <a:t>g</a:t>
            </a:r>
            <a:r>
              <a:rPr sz="2000" spc="-20" dirty="0">
                <a:latin typeface="Arial"/>
                <a:cs typeface="Arial"/>
              </a:rPr>
              <a:t>o</a:t>
            </a:r>
            <a:r>
              <a:rPr sz="2000" spc="-30" dirty="0">
                <a:latin typeface="Arial"/>
                <a:cs typeface="Arial"/>
              </a:rPr>
              <a:t>r</a:t>
            </a:r>
            <a:r>
              <a:rPr sz="2000" spc="90" dirty="0">
                <a:latin typeface="Arial"/>
                <a:cs typeface="Arial"/>
              </a:rPr>
              <a:t>t</a:t>
            </a:r>
            <a:r>
              <a:rPr sz="2000" spc="-155" dirty="0">
                <a:latin typeface="Arial"/>
                <a:cs typeface="Arial"/>
              </a:rPr>
              <a:t>a</a:t>
            </a:r>
            <a:r>
              <a:rPr sz="2000" dirty="0">
                <a:latin typeface="Arial"/>
                <a:cs typeface="Arial"/>
              </a:rPr>
              <a:t>	</a:t>
            </a:r>
            <a:r>
              <a:rPr sz="2000" spc="-20" dirty="0">
                <a:latin typeface="Arial"/>
                <a:cs typeface="Arial"/>
              </a:rPr>
              <a:t>pri</a:t>
            </a:r>
            <a:r>
              <a:rPr sz="2000" spc="-50" dirty="0">
                <a:latin typeface="Arial"/>
                <a:cs typeface="Arial"/>
              </a:rPr>
              <a:t>m</a:t>
            </a:r>
            <a:r>
              <a:rPr sz="2000" spc="15" dirty="0">
                <a:latin typeface="Arial"/>
                <a:cs typeface="Arial"/>
              </a:rPr>
              <a:t>i</a:t>
            </a:r>
            <a:r>
              <a:rPr sz="2000" dirty="0">
                <a:latin typeface="Arial"/>
                <a:cs typeface="Arial"/>
              </a:rPr>
              <a:t>	</a:t>
            </a:r>
            <a:r>
              <a:rPr sz="2000" spc="-65" dirty="0">
                <a:latin typeface="Arial"/>
                <a:cs typeface="Arial"/>
              </a:rPr>
              <a:t>i</a:t>
            </a:r>
            <a:r>
              <a:rPr sz="2000" spc="-185" dirty="0">
                <a:latin typeface="Arial"/>
                <a:cs typeface="Arial"/>
              </a:rPr>
              <a:t>ş</a:t>
            </a:r>
            <a:r>
              <a:rPr sz="2000" spc="-114" dirty="0">
                <a:latin typeface="Arial"/>
                <a:cs typeface="Arial"/>
              </a:rPr>
              <a:t>v</a:t>
            </a:r>
            <a:r>
              <a:rPr sz="2000" spc="-55" dirty="0">
                <a:latin typeface="Arial"/>
                <a:cs typeface="Arial"/>
              </a:rPr>
              <a:t>e</a:t>
            </a:r>
            <a:r>
              <a:rPr sz="2000" spc="-60" dirty="0">
                <a:latin typeface="Arial"/>
                <a:cs typeface="Arial"/>
              </a:rPr>
              <a:t>r</a:t>
            </a:r>
            <a:r>
              <a:rPr sz="2000" spc="-90" dirty="0">
                <a:latin typeface="Arial"/>
                <a:cs typeface="Arial"/>
              </a:rPr>
              <a:t>en</a:t>
            </a:r>
            <a:endParaRPr sz="2000">
              <a:latin typeface="Arial"/>
              <a:cs typeface="Arial"/>
            </a:endParaRPr>
          </a:p>
        </p:txBody>
      </p:sp>
      <p:sp>
        <p:nvSpPr>
          <p:cNvPr id="5" name="object 5"/>
          <p:cNvSpPr txBox="1"/>
          <p:nvPr/>
        </p:nvSpPr>
        <p:spPr>
          <a:xfrm>
            <a:off x="10314178" y="874268"/>
            <a:ext cx="703580" cy="610235"/>
          </a:xfrm>
          <a:prstGeom prst="rect">
            <a:avLst/>
          </a:prstGeom>
        </p:spPr>
        <p:txBody>
          <a:bodyPr vert="horz" wrap="square" lIns="0" tIns="43180" rIns="0" bIns="0" rtlCol="0">
            <a:spAutoFit/>
          </a:bodyPr>
          <a:lstStyle/>
          <a:p>
            <a:pPr marL="15240" marR="5080" indent="-3175">
              <a:lnSpc>
                <a:spcPts val="2200"/>
              </a:lnSpc>
              <a:spcBef>
                <a:spcPts val="340"/>
              </a:spcBef>
            </a:pPr>
            <a:r>
              <a:rPr sz="2000" spc="-135" dirty="0">
                <a:latin typeface="Arial"/>
                <a:cs typeface="Arial"/>
              </a:rPr>
              <a:t>e</a:t>
            </a:r>
            <a:r>
              <a:rPr sz="2000" spc="-70" dirty="0">
                <a:latin typeface="Arial"/>
                <a:cs typeface="Arial"/>
              </a:rPr>
              <a:t>n</a:t>
            </a:r>
            <a:r>
              <a:rPr sz="2000" spc="-180" dirty="0">
                <a:latin typeface="Arial"/>
                <a:cs typeface="Arial"/>
              </a:rPr>
              <a:t>g</a:t>
            </a:r>
            <a:r>
              <a:rPr sz="2000" spc="-75" dirty="0">
                <a:latin typeface="Arial"/>
                <a:cs typeface="Arial"/>
              </a:rPr>
              <a:t>e</a:t>
            </a:r>
            <a:r>
              <a:rPr sz="2000" spc="-40" dirty="0">
                <a:latin typeface="Arial"/>
                <a:cs typeface="Arial"/>
              </a:rPr>
              <a:t>l</a:t>
            </a:r>
            <a:r>
              <a:rPr sz="2000" spc="15" dirty="0">
                <a:latin typeface="Arial"/>
                <a:cs typeface="Arial"/>
              </a:rPr>
              <a:t>li  </a:t>
            </a:r>
            <a:r>
              <a:rPr sz="2000" spc="-120" dirty="0">
                <a:latin typeface="Arial"/>
                <a:cs typeface="Arial"/>
              </a:rPr>
              <a:t>his</a:t>
            </a:r>
            <a:r>
              <a:rPr sz="2000" spc="-145" dirty="0">
                <a:latin typeface="Arial"/>
                <a:cs typeface="Arial"/>
              </a:rPr>
              <a:t>s</a:t>
            </a:r>
            <a:r>
              <a:rPr sz="2000" spc="-110" dirty="0">
                <a:latin typeface="Arial"/>
                <a:cs typeface="Arial"/>
              </a:rPr>
              <a:t>esi</a:t>
            </a:r>
            <a:endParaRPr sz="2000">
              <a:latin typeface="Arial"/>
              <a:cs typeface="Arial"/>
            </a:endParaRPr>
          </a:p>
        </p:txBody>
      </p:sp>
      <p:sp>
        <p:nvSpPr>
          <p:cNvPr id="6" name="object 6"/>
          <p:cNvSpPr txBox="1"/>
          <p:nvPr/>
        </p:nvSpPr>
        <p:spPr>
          <a:xfrm>
            <a:off x="5159502" y="1432051"/>
            <a:ext cx="5293360" cy="330835"/>
          </a:xfrm>
          <a:prstGeom prst="rect">
            <a:avLst/>
          </a:prstGeom>
        </p:spPr>
        <p:txBody>
          <a:bodyPr vert="horz" wrap="square" lIns="0" tIns="13335" rIns="0" bIns="0" rtlCol="0">
            <a:spAutoFit/>
          </a:bodyPr>
          <a:lstStyle/>
          <a:p>
            <a:pPr marL="12700">
              <a:lnSpc>
                <a:spcPct val="100000"/>
              </a:lnSpc>
              <a:spcBef>
                <a:spcPts val="105"/>
              </a:spcBef>
            </a:pPr>
            <a:r>
              <a:rPr sz="2000" spc="-70" dirty="0">
                <a:latin typeface="Arial"/>
                <a:cs typeface="Arial"/>
              </a:rPr>
              <a:t>teşvikinden </a:t>
            </a:r>
            <a:r>
              <a:rPr sz="2000" spc="-90" dirty="0">
                <a:latin typeface="Arial"/>
                <a:cs typeface="Arial"/>
              </a:rPr>
              <a:t>yararlanılması </a:t>
            </a:r>
            <a:r>
              <a:rPr sz="2000" spc="-70" dirty="0">
                <a:latin typeface="Arial"/>
                <a:cs typeface="Arial"/>
              </a:rPr>
              <a:t>mümkün</a:t>
            </a:r>
            <a:r>
              <a:rPr sz="2000" spc="-150" dirty="0">
                <a:latin typeface="Arial"/>
                <a:cs typeface="Arial"/>
              </a:rPr>
              <a:t> </a:t>
            </a:r>
            <a:r>
              <a:rPr sz="2000" spc="-75" dirty="0">
                <a:latin typeface="Arial"/>
                <a:cs typeface="Arial"/>
              </a:rPr>
              <a:t>bulunmaktadır.</a:t>
            </a:r>
            <a:endParaRPr sz="2000">
              <a:latin typeface="Arial"/>
              <a:cs typeface="Arial"/>
            </a:endParaRPr>
          </a:p>
        </p:txBody>
      </p:sp>
      <p:sp>
        <p:nvSpPr>
          <p:cNvPr id="7" name="object 7"/>
          <p:cNvSpPr/>
          <p:nvPr/>
        </p:nvSpPr>
        <p:spPr>
          <a:xfrm>
            <a:off x="347472" y="313943"/>
            <a:ext cx="4635246" cy="1991105"/>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399794" y="962659"/>
            <a:ext cx="2533650" cy="611505"/>
          </a:xfrm>
          <a:prstGeom prst="rect">
            <a:avLst/>
          </a:prstGeom>
        </p:spPr>
        <p:txBody>
          <a:bodyPr vert="horz" wrap="square" lIns="0" tIns="42545" rIns="0" bIns="0" rtlCol="0">
            <a:spAutoFit/>
          </a:bodyPr>
          <a:lstStyle/>
          <a:p>
            <a:pPr marL="421005" marR="5080" indent="-408940">
              <a:lnSpc>
                <a:spcPts val="2210"/>
              </a:lnSpc>
              <a:spcBef>
                <a:spcPts val="335"/>
              </a:spcBef>
            </a:pPr>
            <a:r>
              <a:rPr sz="2000" b="1" i="1" spc="-130" dirty="0">
                <a:solidFill>
                  <a:srgbClr val="FFFFFF"/>
                </a:solidFill>
                <a:latin typeface="Arial"/>
                <a:cs typeface="Arial"/>
              </a:rPr>
              <a:t>Hangi işyerleri </a:t>
            </a:r>
            <a:r>
              <a:rPr sz="2000" b="1" i="1" spc="-170" dirty="0">
                <a:solidFill>
                  <a:srgbClr val="FFFFFF"/>
                </a:solidFill>
                <a:latin typeface="Arial"/>
                <a:cs typeface="Arial"/>
              </a:rPr>
              <a:t>bu </a:t>
            </a:r>
            <a:r>
              <a:rPr sz="2000" b="1" i="1" spc="-145" dirty="0">
                <a:solidFill>
                  <a:srgbClr val="FFFFFF"/>
                </a:solidFill>
                <a:latin typeface="Arial"/>
                <a:cs typeface="Arial"/>
              </a:rPr>
              <a:t>teşvik  </a:t>
            </a:r>
            <a:r>
              <a:rPr sz="2000" b="1" i="1" spc="-150" dirty="0">
                <a:solidFill>
                  <a:srgbClr val="FFFFFF"/>
                </a:solidFill>
                <a:latin typeface="Arial"/>
                <a:cs typeface="Arial"/>
              </a:rPr>
              <a:t>kapsamındadır?</a:t>
            </a:r>
            <a:endParaRPr sz="2000">
              <a:latin typeface="Arial"/>
              <a:cs typeface="Arial"/>
            </a:endParaRPr>
          </a:p>
        </p:txBody>
      </p:sp>
      <p:sp>
        <p:nvSpPr>
          <p:cNvPr id="9" name="object 9"/>
          <p:cNvSpPr/>
          <p:nvPr/>
        </p:nvSpPr>
        <p:spPr>
          <a:xfrm>
            <a:off x="4916423" y="2415539"/>
            <a:ext cx="6816090" cy="1907286"/>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4930902" y="2620518"/>
            <a:ext cx="6087110" cy="330835"/>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 pos="722630" algn="l"/>
                <a:tab pos="1597025" algn="l"/>
                <a:tab pos="1996439" algn="l"/>
                <a:tab pos="2391410" algn="l"/>
                <a:tab pos="3264535" algn="l"/>
                <a:tab pos="4435475" algn="l"/>
                <a:tab pos="5215890" algn="l"/>
              </a:tabLst>
            </a:pPr>
            <a:r>
              <a:rPr sz="2000" spc="-509" dirty="0">
                <a:latin typeface="Arial"/>
                <a:cs typeface="Arial"/>
              </a:rPr>
              <a:t>Y</a:t>
            </a:r>
            <a:r>
              <a:rPr sz="2000" spc="-45" dirty="0">
                <a:latin typeface="Arial"/>
                <a:cs typeface="Arial"/>
              </a:rPr>
              <a:t>er</a:t>
            </a:r>
            <a:r>
              <a:rPr sz="2000" dirty="0">
                <a:latin typeface="Arial"/>
                <a:cs typeface="Arial"/>
              </a:rPr>
              <a:t>	</a:t>
            </a:r>
            <a:r>
              <a:rPr sz="2000" spc="-35" dirty="0">
                <a:latin typeface="Arial"/>
                <a:cs typeface="Arial"/>
              </a:rPr>
              <a:t>altı</a:t>
            </a:r>
            <a:r>
              <a:rPr sz="2000" spc="-65" dirty="0">
                <a:latin typeface="Arial"/>
                <a:cs typeface="Arial"/>
              </a:rPr>
              <a:t>n</a:t>
            </a:r>
            <a:r>
              <a:rPr sz="2000" spc="-55" dirty="0">
                <a:latin typeface="Arial"/>
                <a:cs typeface="Arial"/>
              </a:rPr>
              <a:t>d</a:t>
            </a:r>
            <a:r>
              <a:rPr sz="2000" spc="-155" dirty="0">
                <a:latin typeface="Arial"/>
                <a:cs typeface="Arial"/>
              </a:rPr>
              <a:t>a</a:t>
            </a:r>
            <a:r>
              <a:rPr sz="2000" dirty="0">
                <a:latin typeface="Arial"/>
                <a:cs typeface="Arial"/>
              </a:rPr>
              <a:t>	</a:t>
            </a:r>
            <a:r>
              <a:rPr sz="2000" spc="-130" dirty="0">
                <a:latin typeface="Arial"/>
                <a:cs typeface="Arial"/>
              </a:rPr>
              <a:t>v</a:t>
            </a:r>
            <a:r>
              <a:rPr sz="2000" spc="-114" dirty="0">
                <a:latin typeface="Arial"/>
                <a:cs typeface="Arial"/>
              </a:rPr>
              <a:t>e</a:t>
            </a:r>
            <a:r>
              <a:rPr sz="2000" dirty="0">
                <a:latin typeface="Arial"/>
                <a:cs typeface="Arial"/>
              </a:rPr>
              <a:t>	</a:t>
            </a:r>
            <a:r>
              <a:rPr sz="2000" spc="-140" dirty="0">
                <a:latin typeface="Arial"/>
                <a:cs typeface="Arial"/>
              </a:rPr>
              <a:t>s</a:t>
            </a:r>
            <a:r>
              <a:rPr sz="2000" spc="-150" dirty="0">
                <a:latin typeface="Arial"/>
                <a:cs typeface="Arial"/>
              </a:rPr>
              <a:t>u</a:t>
            </a:r>
            <a:r>
              <a:rPr sz="2000" dirty="0">
                <a:latin typeface="Arial"/>
                <a:cs typeface="Arial"/>
              </a:rPr>
              <a:t>	</a:t>
            </a:r>
            <a:r>
              <a:rPr sz="2000" spc="-35" dirty="0">
                <a:latin typeface="Arial"/>
                <a:cs typeface="Arial"/>
              </a:rPr>
              <a:t>altı</a:t>
            </a:r>
            <a:r>
              <a:rPr sz="2000" spc="-65" dirty="0">
                <a:latin typeface="Arial"/>
                <a:cs typeface="Arial"/>
              </a:rPr>
              <a:t>n</a:t>
            </a:r>
            <a:r>
              <a:rPr sz="2000" spc="-55" dirty="0">
                <a:latin typeface="Arial"/>
                <a:cs typeface="Arial"/>
              </a:rPr>
              <a:t>d</a:t>
            </a:r>
            <a:r>
              <a:rPr sz="2000" spc="-155" dirty="0">
                <a:latin typeface="Arial"/>
                <a:cs typeface="Arial"/>
              </a:rPr>
              <a:t>a</a:t>
            </a:r>
            <a:r>
              <a:rPr sz="2000" dirty="0">
                <a:latin typeface="Arial"/>
                <a:cs typeface="Arial"/>
              </a:rPr>
              <a:t>	</a:t>
            </a:r>
            <a:r>
              <a:rPr sz="2000" spc="-165" dirty="0">
                <a:latin typeface="Arial"/>
                <a:cs typeface="Arial"/>
              </a:rPr>
              <a:t>ç</a:t>
            </a:r>
            <a:r>
              <a:rPr sz="2000" spc="-90" dirty="0">
                <a:latin typeface="Arial"/>
                <a:cs typeface="Arial"/>
              </a:rPr>
              <a:t>al</a:t>
            </a:r>
            <a:r>
              <a:rPr sz="2000" spc="-75" dirty="0">
                <a:latin typeface="Arial"/>
                <a:cs typeface="Arial"/>
              </a:rPr>
              <a:t>ı</a:t>
            </a:r>
            <a:r>
              <a:rPr sz="2000" spc="-120" dirty="0">
                <a:latin typeface="Arial"/>
                <a:cs typeface="Arial"/>
              </a:rPr>
              <a:t>şanla</a:t>
            </a:r>
            <a:r>
              <a:rPr sz="2000" spc="-160" dirty="0">
                <a:latin typeface="Arial"/>
                <a:cs typeface="Arial"/>
              </a:rPr>
              <a:t>r</a:t>
            </a:r>
            <a:r>
              <a:rPr sz="2000" spc="-60" dirty="0">
                <a:latin typeface="Arial"/>
                <a:cs typeface="Arial"/>
              </a:rPr>
              <a:t>,</a:t>
            </a:r>
            <a:r>
              <a:rPr sz="2000" dirty="0">
                <a:latin typeface="Arial"/>
                <a:cs typeface="Arial"/>
              </a:rPr>
              <a:t>	</a:t>
            </a:r>
            <a:r>
              <a:rPr sz="2000" spc="-175" dirty="0">
                <a:latin typeface="Arial"/>
                <a:cs typeface="Arial"/>
              </a:rPr>
              <a:t>so</a:t>
            </a:r>
            <a:r>
              <a:rPr sz="2000" spc="-200" dirty="0">
                <a:latin typeface="Arial"/>
                <a:cs typeface="Arial"/>
              </a:rPr>
              <a:t>s</a:t>
            </a:r>
            <a:r>
              <a:rPr sz="2000" spc="-125" dirty="0">
                <a:latin typeface="Arial"/>
                <a:cs typeface="Arial"/>
              </a:rPr>
              <a:t>y</a:t>
            </a:r>
            <a:r>
              <a:rPr sz="2000" spc="-70" dirty="0">
                <a:latin typeface="Arial"/>
                <a:cs typeface="Arial"/>
              </a:rPr>
              <a:t>al</a:t>
            </a:r>
            <a:r>
              <a:rPr sz="2000" dirty="0">
                <a:latin typeface="Arial"/>
                <a:cs typeface="Arial"/>
              </a:rPr>
              <a:t>	</a:t>
            </a:r>
            <a:r>
              <a:rPr sz="2000" spc="-114" dirty="0">
                <a:latin typeface="Arial"/>
                <a:cs typeface="Arial"/>
              </a:rPr>
              <a:t>g</a:t>
            </a:r>
            <a:r>
              <a:rPr sz="2000" spc="-110" dirty="0">
                <a:latin typeface="Arial"/>
                <a:cs typeface="Arial"/>
              </a:rPr>
              <a:t>ü</a:t>
            </a:r>
            <a:r>
              <a:rPr sz="2000" spc="-125" dirty="0">
                <a:latin typeface="Arial"/>
                <a:cs typeface="Arial"/>
              </a:rPr>
              <a:t>v</a:t>
            </a:r>
            <a:r>
              <a:rPr sz="2000" spc="-45" dirty="0">
                <a:latin typeface="Arial"/>
                <a:cs typeface="Arial"/>
              </a:rPr>
              <a:t>enl</a:t>
            </a:r>
            <a:r>
              <a:rPr sz="2000" spc="-35" dirty="0">
                <a:latin typeface="Arial"/>
                <a:cs typeface="Arial"/>
              </a:rPr>
              <a:t>i</a:t>
            </a:r>
            <a:r>
              <a:rPr sz="2000" spc="-90" dirty="0">
                <a:latin typeface="Arial"/>
                <a:cs typeface="Arial"/>
              </a:rPr>
              <a:t>k</a:t>
            </a:r>
            <a:endParaRPr sz="2000">
              <a:latin typeface="Arial"/>
              <a:cs typeface="Arial"/>
            </a:endParaRPr>
          </a:p>
        </p:txBody>
      </p:sp>
      <p:sp>
        <p:nvSpPr>
          <p:cNvPr id="11" name="object 11"/>
          <p:cNvSpPr txBox="1"/>
          <p:nvPr/>
        </p:nvSpPr>
        <p:spPr>
          <a:xfrm>
            <a:off x="5159502" y="2900933"/>
            <a:ext cx="5855970" cy="330835"/>
          </a:xfrm>
          <a:prstGeom prst="rect">
            <a:avLst/>
          </a:prstGeom>
        </p:spPr>
        <p:txBody>
          <a:bodyPr vert="horz" wrap="square" lIns="0" tIns="13335" rIns="0" bIns="0" rtlCol="0">
            <a:spAutoFit/>
          </a:bodyPr>
          <a:lstStyle/>
          <a:p>
            <a:pPr marL="12700">
              <a:lnSpc>
                <a:spcPct val="100000"/>
              </a:lnSpc>
              <a:spcBef>
                <a:spcPts val="105"/>
              </a:spcBef>
              <a:tabLst>
                <a:tab pos="857885" algn="l"/>
                <a:tab pos="1823085" algn="l"/>
                <a:tab pos="2383790" algn="l"/>
                <a:tab pos="3180715" algn="l"/>
                <a:tab pos="4518025" algn="l"/>
                <a:tab pos="5104765" algn="l"/>
              </a:tabLst>
            </a:pPr>
            <a:r>
              <a:rPr sz="2000" spc="-140" dirty="0">
                <a:latin typeface="Arial"/>
                <a:cs typeface="Arial"/>
              </a:rPr>
              <a:t>de</a:t>
            </a:r>
            <a:r>
              <a:rPr sz="2000" spc="-155" dirty="0">
                <a:latin typeface="Arial"/>
                <a:cs typeface="Arial"/>
              </a:rPr>
              <a:t>s</a:t>
            </a:r>
            <a:r>
              <a:rPr sz="2000" spc="90" dirty="0">
                <a:latin typeface="Arial"/>
                <a:cs typeface="Arial"/>
              </a:rPr>
              <a:t>t</a:t>
            </a:r>
            <a:r>
              <a:rPr sz="2000" spc="-105" dirty="0">
                <a:latin typeface="Arial"/>
                <a:cs typeface="Arial"/>
              </a:rPr>
              <a:t>ek</a:t>
            </a:r>
            <a:r>
              <a:rPr sz="2000" dirty="0">
                <a:latin typeface="Arial"/>
                <a:cs typeface="Arial"/>
              </a:rPr>
              <a:t>	</a:t>
            </a:r>
            <a:r>
              <a:rPr sz="2000" spc="-20" dirty="0">
                <a:latin typeface="Arial"/>
                <a:cs typeface="Arial"/>
              </a:rPr>
              <a:t>pri</a:t>
            </a:r>
            <a:r>
              <a:rPr sz="2000" spc="-50" dirty="0">
                <a:latin typeface="Arial"/>
                <a:cs typeface="Arial"/>
              </a:rPr>
              <a:t>m</a:t>
            </a:r>
            <a:r>
              <a:rPr sz="2000" spc="-15" dirty="0">
                <a:latin typeface="Arial"/>
                <a:cs typeface="Arial"/>
              </a:rPr>
              <a:t>i</a:t>
            </a:r>
            <a:r>
              <a:rPr sz="2000" spc="-50" dirty="0">
                <a:latin typeface="Arial"/>
                <a:cs typeface="Arial"/>
              </a:rPr>
              <a:t>n</a:t>
            </a:r>
            <a:r>
              <a:rPr sz="2000" spc="-120" dirty="0">
                <a:latin typeface="Arial"/>
                <a:cs typeface="Arial"/>
              </a:rPr>
              <a:t>e</a:t>
            </a:r>
            <a:r>
              <a:rPr sz="2000" dirty="0">
                <a:latin typeface="Arial"/>
                <a:cs typeface="Arial"/>
              </a:rPr>
              <a:t>	</a:t>
            </a:r>
            <a:r>
              <a:rPr sz="2000" spc="95" dirty="0">
                <a:latin typeface="Arial"/>
                <a:cs typeface="Arial"/>
              </a:rPr>
              <a:t>t</a:t>
            </a:r>
            <a:r>
              <a:rPr sz="2000" spc="-110" dirty="0">
                <a:latin typeface="Arial"/>
                <a:cs typeface="Arial"/>
              </a:rPr>
              <a:t>a</a:t>
            </a:r>
            <a:r>
              <a:rPr sz="2000" spc="-105" dirty="0">
                <a:latin typeface="Arial"/>
                <a:cs typeface="Arial"/>
              </a:rPr>
              <a:t>b</a:t>
            </a:r>
            <a:r>
              <a:rPr sz="2000" spc="15" dirty="0">
                <a:latin typeface="Arial"/>
                <a:cs typeface="Arial"/>
              </a:rPr>
              <a:t>i</a:t>
            </a:r>
            <a:r>
              <a:rPr sz="2000" dirty="0">
                <a:latin typeface="Arial"/>
                <a:cs typeface="Arial"/>
              </a:rPr>
              <a:t>	</a:t>
            </a:r>
            <a:r>
              <a:rPr sz="2000" spc="-50" dirty="0">
                <a:latin typeface="Arial"/>
                <a:cs typeface="Arial"/>
              </a:rPr>
              <a:t>ola</a:t>
            </a:r>
            <a:r>
              <a:rPr sz="2000" spc="-80" dirty="0">
                <a:latin typeface="Arial"/>
                <a:cs typeface="Arial"/>
              </a:rPr>
              <a:t>r</a:t>
            </a:r>
            <a:r>
              <a:rPr sz="2000" spc="-170" dirty="0">
                <a:latin typeface="Arial"/>
                <a:cs typeface="Arial"/>
              </a:rPr>
              <a:t>a</a:t>
            </a:r>
            <a:r>
              <a:rPr sz="2000" spc="-90" dirty="0">
                <a:latin typeface="Arial"/>
                <a:cs typeface="Arial"/>
              </a:rPr>
              <a:t>k</a:t>
            </a:r>
            <a:r>
              <a:rPr sz="2000" dirty="0">
                <a:latin typeface="Arial"/>
                <a:cs typeface="Arial"/>
              </a:rPr>
              <a:t>	</a:t>
            </a:r>
            <a:r>
              <a:rPr sz="2000" spc="-165" dirty="0">
                <a:latin typeface="Arial"/>
                <a:cs typeface="Arial"/>
              </a:rPr>
              <a:t>ç</a:t>
            </a:r>
            <a:r>
              <a:rPr sz="2000" spc="-90" dirty="0">
                <a:latin typeface="Arial"/>
                <a:cs typeface="Arial"/>
              </a:rPr>
              <a:t>al</a:t>
            </a:r>
            <a:r>
              <a:rPr sz="2000" spc="-75" dirty="0">
                <a:latin typeface="Arial"/>
                <a:cs typeface="Arial"/>
              </a:rPr>
              <a:t>ı</a:t>
            </a:r>
            <a:r>
              <a:rPr sz="2000" spc="-120" dirty="0">
                <a:latin typeface="Arial"/>
                <a:cs typeface="Arial"/>
              </a:rPr>
              <a:t>şanla</a:t>
            </a:r>
            <a:r>
              <a:rPr sz="2000" spc="-160" dirty="0">
                <a:latin typeface="Arial"/>
                <a:cs typeface="Arial"/>
              </a:rPr>
              <a:t>r</a:t>
            </a:r>
            <a:r>
              <a:rPr sz="2000" spc="-60" dirty="0">
                <a:latin typeface="Arial"/>
                <a:cs typeface="Arial"/>
              </a:rPr>
              <a:t>,</a:t>
            </a:r>
            <a:r>
              <a:rPr sz="2000" dirty="0">
                <a:latin typeface="Arial"/>
                <a:cs typeface="Arial"/>
              </a:rPr>
              <a:t>	</a:t>
            </a:r>
            <a:r>
              <a:rPr sz="2000" spc="-75" dirty="0">
                <a:latin typeface="Arial"/>
                <a:cs typeface="Arial"/>
              </a:rPr>
              <a:t>y</a:t>
            </a:r>
            <a:r>
              <a:rPr sz="2000" spc="-80" dirty="0">
                <a:latin typeface="Arial"/>
                <a:cs typeface="Arial"/>
              </a:rPr>
              <a:t>u</a:t>
            </a:r>
            <a:r>
              <a:rPr sz="2000" spc="70" dirty="0">
                <a:latin typeface="Arial"/>
                <a:cs typeface="Arial"/>
              </a:rPr>
              <a:t>rt</a:t>
            </a:r>
            <a:r>
              <a:rPr sz="2000" dirty="0">
                <a:latin typeface="Arial"/>
                <a:cs typeface="Arial"/>
              </a:rPr>
              <a:t>	</a:t>
            </a:r>
            <a:r>
              <a:rPr sz="2000" spc="-135" dirty="0">
                <a:latin typeface="Arial"/>
                <a:cs typeface="Arial"/>
              </a:rPr>
              <a:t>dış</a:t>
            </a:r>
            <a:r>
              <a:rPr sz="2000" spc="-100" dirty="0">
                <a:latin typeface="Arial"/>
                <a:cs typeface="Arial"/>
              </a:rPr>
              <a:t>ı</a:t>
            </a:r>
            <a:r>
              <a:rPr sz="2000" spc="-65" dirty="0">
                <a:latin typeface="Arial"/>
                <a:cs typeface="Arial"/>
              </a:rPr>
              <a:t>n</a:t>
            </a:r>
            <a:r>
              <a:rPr sz="2000" spc="-55" dirty="0">
                <a:latin typeface="Arial"/>
                <a:cs typeface="Arial"/>
              </a:rPr>
              <a:t>d</a:t>
            </a:r>
            <a:r>
              <a:rPr sz="2000" spc="-155" dirty="0">
                <a:latin typeface="Arial"/>
                <a:cs typeface="Arial"/>
              </a:rPr>
              <a:t>a</a:t>
            </a:r>
            <a:endParaRPr sz="2000">
              <a:latin typeface="Arial"/>
              <a:cs typeface="Arial"/>
            </a:endParaRPr>
          </a:p>
        </p:txBody>
      </p:sp>
      <p:sp>
        <p:nvSpPr>
          <p:cNvPr id="12" name="object 12"/>
          <p:cNvSpPr txBox="1"/>
          <p:nvPr/>
        </p:nvSpPr>
        <p:spPr>
          <a:xfrm>
            <a:off x="5159502" y="3179826"/>
            <a:ext cx="5857875" cy="330835"/>
          </a:xfrm>
          <a:prstGeom prst="rect">
            <a:avLst/>
          </a:prstGeom>
        </p:spPr>
        <p:txBody>
          <a:bodyPr vert="horz" wrap="square" lIns="0" tIns="13335" rIns="0" bIns="0" rtlCol="0">
            <a:spAutoFit/>
          </a:bodyPr>
          <a:lstStyle/>
          <a:p>
            <a:pPr marL="12700">
              <a:lnSpc>
                <a:spcPct val="100000"/>
              </a:lnSpc>
              <a:spcBef>
                <a:spcPts val="105"/>
              </a:spcBef>
              <a:tabLst>
                <a:tab pos="1185545" algn="l"/>
                <a:tab pos="1838325" algn="l"/>
                <a:tab pos="2553335" algn="l"/>
                <a:tab pos="3202305" algn="l"/>
                <a:tab pos="3604895" algn="l"/>
                <a:tab pos="5057140" algn="l"/>
              </a:tabLst>
            </a:pPr>
            <a:r>
              <a:rPr sz="2000" spc="-165" dirty="0">
                <a:latin typeface="Arial"/>
                <a:cs typeface="Arial"/>
              </a:rPr>
              <a:t>ç</a:t>
            </a:r>
            <a:r>
              <a:rPr sz="2000" spc="-90" dirty="0">
                <a:latin typeface="Arial"/>
                <a:cs typeface="Arial"/>
              </a:rPr>
              <a:t>al</a:t>
            </a:r>
            <a:r>
              <a:rPr sz="2000" spc="-75" dirty="0">
                <a:latin typeface="Arial"/>
                <a:cs typeface="Arial"/>
              </a:rPr>
              <a:t>ı</a:t>
            </a:r>
            <a:r>
              <a:rPr sz="2000" spc="-120" dirty="0">
                <a:latin typeface="Arial"/>
                <a:cs typeface="Arial"/>
              </a:rPr>
              <a:t>şanla</a:t>
            </a:r>
            <a:r>
              <a:rPr sz="2000" spc="-160" dirty="0">
                <a:latin typeface="Arial"/>
                <a:cs typeface="Arial"/>
              </a:rPr>
              <a:t>r</a:t>
            </a:r>
            <a:r>
              <a:rPr sz="2000" spc="-60" dirty="0">
                <a:latin typeface="Arial"/>
                <a:cs typeface="Arial"/>
              </a:rPr>
              <a:t>,</a:t>
            </a:r>
            <a:r>
              <a:rPr sz="2000" dirty="0">
                <a:latin typeface="Arial"/>
                <a:cs typeface="Arial"/>
              </a:rPr>
              <a:t>	</a:t>
            </a:r>
            <a:r>
              <a:rPr sz="2000" spc="-125" dirty="0">
                <a:latin typeface="Arial"/>
                <a:cs typeface="Arial"/>
              </a:rPr>
              <a:t>ad</a:t>
            </a:r>
            <a:r>
              <a:rPr sz="2000" spc="-170" dirty="0">
                <a:latin typeface="Arial"/>
                <a:cs typeface="Arial"/>
              </a:rPr>
              <a:t>a</a:t>
            </a:r>
            <a:r>
              <a:rPr sz="2000" spc="-95" dirty="0">
                <a:latin typeface="Arial"/>
                <a:cs typeface="Arial"/>
              </a:rPr>
              <a:t>y</a:t>
            </a:r>
            <a:r>
              <a:rPr sz="2000" dirty="0">
                <a:latin typeface="Arial"/>
                <a:cs typeface="Arial"/>
              </a:rPr>
              <a:t>	</a:t>
            </a:r>
            <a:r>
              <a:rPr sz="2000" spc="-155" dirty="0">
                <a:latin typeface="Arial"/>
                <a:cs typeface="Arial"/>
              </a:rPr>
              <a:t>ç</a:t>
            </a:r>
            <a:r>
              <a:rPr sz="2000" spc="-30" dirty="0">
                <a:latin typeface="Arial"/>
                <a:cs typeface="Arial"/>
              </a:rPr>
              <a:t>ı</a:t>
            </a:r>
            <a:r>
              <a:rPr sz="2000" spc="-80" dirty="0">
                <a:latin typeface="Arial"/>
                <a:cs typeface="Arial"/>
              </a:rPr>
              <a:t>r</a:t>
            </a:r>
            <a:r>
              <a:rPr sz="2000" spc="-130" dirty="0">
                <a:latin typeface="Arial"/>
                <a:cs typeface="Arial"/>
              </a:rPr>
              <a:t>a</a:t>
            </a:r>
            <a:r>
              <a:rPr sz="2000" spc="-125" dirty="0">
                <a:latin typeface="Arial"/>
                <a:cs typeface="Arial"/>
              </a:rPr>
              <a:t>k</a:t>
            </a:r>
            <a:r>
              <a:rPr sz="2000" spc="-60" dirty="0">
                <a:latin typeface="Arial"/>
                <a:cs typeface="Arial"/>
              </a:rPr>
              <a:t>,</a:t>
            </a:r>
            <a:r>
              <a:rPr sz="2000" dirty="0">
                <a:latin typeface="Arial"/>
                <a:cs typeface="Arial"/>
              </a:rPr>
              <a:t>	</a:t>
            </a:r>
            <a:r>
              <a:rPr sz="2000" spc="-80" dirty="0">
                <a:latin typeface="Arial"/>
                <a:cs typeface="Arial"/>
              </a:rPr>
              <a:t>çı</a:t>
            </a:r>
            <a:r>
              <a:rPr sz="2000" spc="-105" dirty="0">
                <a:latin typeface="Arial"/>
                <a:cs typeface="Arial"/>
              </a:rPr>
              <a:t>r</a:t>
            </a:r>
            <a:r>
              <a:rPr sz="2000" spc="-170" dirty="0">
                <a:latin typeface="Arial"/>
                <a:cs typeface="Arial"/>
              </a:rPr>
              <a:t>a</a:t>
            </a:r>
            <a:r>
              <a:rPr sz="2000" spc="-90" dirty="0">
                <a:latin typeface="Arial"/>
                <a:cs typeface="Arial"/>
              </a:rPr>
              <a:t>k</a:t>
            </a:r>
            <a:r>
              <a:rPr sz="2000" dirty="0">
                <a:latin typeface="Arial"/>
                <a:cs typeface="Arial"/>
              </a:rPr>
              <a:t>	</a:t>
            </a:r>
            <a:r>
              <a:rPr sz="2000" spc="-130" dirty="0">
                <a:latin typeface="Arial"/>
                <a:cs typeface="Arial"/>
              </a:rPr>
              <a:t>v</a:t>
            </a:r>
            <a:r>
              <a:rPr sz="2000" spc="-114" dirty="0">
                <a:latin typeface="Arial"/>
                <a:cs typeface="Arial"/>
              </a:rPr>
              <a:t>e</a:t>
            </a:r>
            <a:r>
              <a:rPr sz="2000" dirty="0">
                <a:latin typeface="Arial"/>
                <a:cs typeface="Arial"/>
              </a:rPr>
              <a:t>	</a:t>
            </a:r>
            <a:r>
              <a:rPr sz="2000" spc="-65" dirty="0">
                <a:latin typeface="Arial"/>
                <a:cs typeface="Arial"/>
              </a:rPr>
              <a:t>işl</a:t>
            </a:r>
            <a:r>
              <a:rPr sz="2000" spc="-130" dirty="0">
                <a:latin typeface="Arial"/>
                <a:cs typeface="Arial"/>
              </a:rPr>
              <a:t>e</a:t>
            </a:r>
            <a:r>
              <a:rPr sz="2000" spc="-25" dirty="0">
                <a:latin typeface="Arial"/>
                <a:cs typeface="Arial"/>
              </a:rPr>
              <a:t>tm</a:t>
            </a:r>
            <a:r>
              <a:rPr sz="2000" spc="-35" dirty="0">
                <a:latin typeface="Arial"/>
                <a:cs typeface="Arial"/>
              </a:rPr>
              <a:t>e</a:t>
            </a:r>
            <a:r>
              <a:rPr sz="2000" spc="-25" dirty="0">
                <a:latin typeface="Arial"/>
                <a:cs typeface="Arial"/>
              </a:rPr>
              <a:t>le</a:t>
            </a:r>
            <a:r>
              <a:rPr sz="2000" spc="-50" dirty="0">
                <a:latin typeface="Arial"/>
                <a:cs typeface="Arial"/>
              </a:rPr>
              <a:t>r</a:t>
            </a:r>
            <a:r>
              <a:rPr sz="2000" spc="-95" dirty="0">
                <a:latin typeface="Arial"/>
                <a:cs typeface="Arial"/>
              </a:rPr>
              <a:t>d</a:t>
            </a:r>
            <a:r>
              <a:rPr sz="2000" spc="-90" dirty="0">
                <a:latin typeface="Arial"/>
                <a:cs typeface="Arial"/>
              </a:rPr>
              <a:t>e</a:t>
            </a:r>
            <a:r>
              <a:rPr sz="2000" dirty="0">
                <a:latin typeface="Arial"/>
                <a:cs typeface="Arial"/>
              </a:rPr>
              <a:t>	</a:t>
            </a:r>
            <a:r>
              <a:rPr sz="2000" spc="-110" dirty="0">
                <a:latin typeface="Arial"/>
                <a:cs typeface="Arial"/>
              </a:rPr>
              <a:t>m</a:t>
            </a:r>
            <a:r>
              <a:rPr sz="2000" spc="-85" dirty="0">
                <a:latin typeface="Arial"/>
                <a:cs typeface="Arial"/>
              </a:rPr>
              <a:t>e</a:t>
            </a:r>
            <a:r>
              <a:rPr sz="2000" spc="-145" dirty="0">
                <a:latin typeface="Arial"/>
                <a:cs typeface="Arial"/>
              </a:rPr>
              <a:t>s</a:t>
            </a:r>
            <a:r>
              <a:rPr sz="2000" spc="-75" dirty="0">
                <a:latin typeface="Arial"/>
                <a:cs typeface="Arial"/>
              </a:rPr>
              <a:t>l</a:t>
            </a:r>
            <a:r>
              <a:rPr sz="2000" spc="-65" dirty="0">
                <a:latin typeface="Arial"/>
                <a:cs typeface="Arial"/>
              </a:rPr>
              <a:t>eki</a:t>
            </a:r>
            <a:endParaRPr sz="2000">
              <a:latin typeface="Arial"/>
              <a:cs typeface="Arial"/>
            </a:endParaRPr>
          </a:p>
        </p:txBody>
      </p:sp>
      <p:sp>
        <p:nvSpPr>
          <p:cNvPr id="13" name="object 13"/>
          <p:cNvSpPr txBox="1"/>
          <p:nvPr/>
        </p:nvSpPr>
        <p:spPr>
          <a:xfrm>
            <a:off x="5159502" y="3458717"/>
            <a:ext cx="5858510" cy="330835"/>
          </a:xfrm>
          <a:prstGeom prst="rect">
            <a:avLst/>
          </a:prstGeom>
        </p:spPr>
        <p:txBody>
          <a:bodyPr vert="horz" wrap="square" lIns="0" tIns="13335" rIns="0" bIns="0" rtlCol="0">
            <a:spAutoFit/>
          </a:bodyPr>
          <a:lstStyle/>
          <a:p>
            <a:pPr marL="12700">
              <a:lnSpc>
                <a:spcPct val="100000"/>
              </a:lnSpc>
              <a:spcBef>
                <a:spcPts val="105"/>
              </a:spcBef>
              <a:tabLst>
                <a:tab pos="826135" algn="l"/>
                <a:tab pos="1586865" algn="l"/>
                <a:tab pos="2787650" algn="l"/>
                <a:tab pos="3308985" algn="l"/>
                <a:tab pos="4406265" algn="l"/>
              </a:tabLst>
            </a:pPr>
            <a:r>
              <a:rPr sz="2000" spc="-35" dirty="0">
                <a:latin typeface="Arial"/>
                <a:cs typeface="Arial"/>
              </a:rPr>
              <a:t>eğit</a:t>
            </a:r>
            <a:r>
              <a:rPr sz="2000" spc="-30" dirty="0">
                <a:latin typeface="Arial"/>
                <a:cs typeface="Arial"/>
              </a:rPr>
              <a:t>i</a:t>
            </a:r>
            <a:r>
              <a:rPr sz="2000" spc="-70" dirty="0">
                <a:latin typeface="Arial"/>
                <a:cs typeface="Arial"/>
              </a:rPr>
              <a:t>m</a:t>
            </a:r>
            <a:r>
              <a:rPr sz="2000" dirty="0">
                <a:latin typeface="Arial"/>
                <a:cs typeface="Arial"/>
              </a:rPr>
              <a:t>	</a:t>
            </a:r>
            <a:r>
              <a:rPr sz="2000" spc="-180" dirty="0">
                <a:latin typeface="Arial"/>
                <a:cs typeface="Arial"/>
              </a:rPr>
              <a:t>g</a:t>
            </a:r>
            <a:r>
              <a:rPr sz="2000" spc="-20" dirty="0">
                <a:latin typeface="Arial"/>
                <a:cs typeface="Arial"/>
              </a:rPr>
              <a:t>ö</a:t>
            </a:r>
            <a:r>
              <a:rPr sz="2000" spc="-40" dirty="0">
                <a:latin typeface="Arial"/>
                <a:cs typeface="Arial"/>
              </a:rPr>
              <a:t>r</a:t>
            </a:r>
            <a:r>
              <a:rPr sz="2000" spc="-90" dirty="0">
                <a:latin typeface="Arial"/>
                <a:cs typeface="Arial"/>
              </a:rPr>
              <a:t>en</a:t>
            </a:r>
            <a:r>
              <a:rPr sz="2000" dirty="0">
                <a:latin typeface="Arial"/>
                <a:cs typeface="Arial"/>
              </a:rPr>
              <a:t>	</a:t>
            </a:r>
            <a:r>
              <a:rPr sz="2000" spc="-80" dirty="0">
                <a:latin typeface="Arial"/>
                <a:cs typeface="Arial"/>
              </a:rPr>
              <a:t>öğ</a:t>
            </a:r>
            <a:r>
              <a:rPr sz="2000" spc="-70" dirty="0">
                <a:latin typeface="Arial"/>
                <a:cs typeface="Arial"/>
              </a:rPr>
              <a:t>r</a:t>
            </a:r>
            <a:r>
              <a:rPr sz="2000" spc="-90" dirty="0">
                <a:latin typeface="Arial"/>
                <a:cs typeface="Arial"/>
              </a:rPr>
              <a:t>e</a:t>
            </a:r>
            <a:r>
              <a:rPr sz="2000" spc="-100" dirty="0">
                <a:latin typeface="Arial"/>
                <a:cs typeface="Arial"/>
              </a:rPr>
              <a:t>n</a:t>
            </a:r>
            <a:r>
              <a:rPr sz="2000" spc="-50" dirty="0">
                <a:latin typeface="Arial"/>
                <a:cs typeface="Arial"/>
              </a:rPr>
              <a:t>cil</a:t>
            </a:r>
            <a:r>
              <a:rPr sz="2000" spc="-100" dirty="0">
                <a:latin typeface="Arial"/>
                <a:cs typeface="Arial"/>
              </a:rPr>
              <a:t>e</a:t>
            </a:r>
            <a:r>
              <a:rPr sz="2000" spc="30" dirty="0">
                <a:latin typeface="Arial"/>
                <a:cs typeface="Arial"/>
              </a:rPr>
              <a:t>r</a:t>
            </a:r>
            <a:r>
              <a:rPr sz="2000" dirty="0">
                <a:latin typeface="Arial"/>
                <a:cs typeface="Arial"/>
              </a:rPr>
              <a:t>	</a:t>
            </a:r>
            <a:r>
              <a:rPr sz="2000" spc="-50" dirty="0">
                <a:latin typeface="Arial"/>
                <a:cs typeface="Arial"/>
              </a:rPr>
              <a:t>için</a:t>
            </a:r>
            <a:r>
              <a:rPr sz="2000" dirty="0">
                <a:latin typeface="Arial"/>
                <a:cs typeface="Arial"/>
              </a:rPr>
              <a:t>	</a:t>
            </a:r>
            <a:r>
              <a:rPr sz="2000" spc="90" dirty="0">
                <a:latin typeface="Arial"/>
                <a:cs typeface="Arial"/>
              </a:rPr>
              <a:t>t</a:t>
            </a:r>
            <a:r>
              <a:rPr sz="2000" spc="-175" dirty="0">
                <a:latin typeface="Arial"/>
                <a:cs typeface="Arial"/>
              </a:rPr>
              <a:t>e</a:t>
            </a:r>
            <a:r>
              <a:rPr sz="2000" spc="-204" dirty="0">
                <a:latin typeface="Arial"/>
                <a:cs typeface="Arial"/>
              </a:rPr>
              <a:t>ş</a:t>
            </a:r>
            <a:r>
              <a:rPr sz="2000" spc="-55" dirty="0">
                <a:latin typeface="Arial"/>
                <a:cs typeface="Arial"/>
              </a:rPr>
              <a:t>v</a:t>
            </a:r>
            <a:r>
              <a:rPr sz="2000" spc="-35" dirty="0">
                <a:latin typeface="Arial"/>
                <a:cs typeface="Arial"/>
              </a:rPr>
              <a:t>i</a:t>
            </a:r>
            <a:r>
              <a:rPr sz="2000" spc="-105" dirty="0">
                <a:latin typeface="Arial"/>
                <a:cs typeface="Arial"/>
              </a:rPr>
              <a:t>k</a:t>
            </a:r>
            <a:r>
              <a:rPr sz="2000" spc="90" dirty="0">
                <a:latin typeface="Arial"/>
                <a:cs typeface="Arial"/>
              </a:rPr>
              <a:t>t</a:t>
            </a:r>
            <a:r>
              <a:rPr sz="2000" spc="-90" dirty="0">
                <a:latin typeface="Arial"/>
                <a:cs typeface="Arial"/>
              </a:rPr>
              <a:t>en</a:t>
            </a:r>
            <a:r>
              <a:rPr sz="2000" dirty="0">
                <a:latin typeface="Arial"/>
                <a:cs typeface="Arial"/>
              </a:rPr>
              <a:t>	</a:t>
            </a:r>
            <a:r>
              <a:rPr sz="2000" spc="-130" dirty="0">
                <a:latin typeface="Arial"/>
                <a:cs typeface="Arial"/>
              </a:rPr>
              <a:t>y</a:t>
            </a:r>
            <a:r>
              <a:rPr sz="2000" spc="-75" dirty="0">
                <a:latin typeface="Arial"/>
                <a:cs typeface="Arial"/>
              </a:rPr>
              <a:t>a</a:t>
            </a:r>
            <a:r>
              <a:rPr sz="2000" spc="-90" dirty="0">
                <a:latin typeface="Arial"/>
                <a:cs typeface="Arial"/>
              </a:rPr>
              <a:t>r</a:t>
            </a:r>
            <a:r>
              <a:rPr sz="2000" spc="-45" dirty="0">
                <a:latin typeface="Arial"/>
                <a:cs typeface="Arial"/>
              </a:rPr>
              <a:t>ar</a:t>
            </a:r>
            <a:r>
              <a:rPr sz="2000" spc="-35" dirty="0">
                <a:latin typeface="Arial"/>
                <a:cs typeface="Arial"/>
              </a:rPr>
              <a:t>l</a:t>
            </a:r>
            <a:r>
              <a:rPr sz="2000" spc="-60" dirty="0">
                <a:latin typeface="Arial"/>
                <a:cs typeface="Arial"/>
              </a:rPr>
              <a:t>anıl</a:t>
            </a:r>
            <a:r>
              <a:rPr sz="2000" spc="-140" dirty="0">
                <a:latin typeface="Arial"/>
                <a:cs typeface="Arial"/>
              </a:rPr>
              <a:t>m</a:t>
            </a:r>
            <a:r>
              <a:rPr sz="2000" spc="-155" dirty="0">
                <a:latin typeface="Arial"/>
                <a:cs typeface="Arial"/>
              </a:rPr>
              <a:t>ası</a:t>
            </a:r>
            <a:endParaRPr sz="2000">
              <a:latin typeface="Arial"/>
              <a:cs typeface="Arial"/>
            </a:endParaRPr>
          </a:p>
        </p:txBody>
      </p:sp>
      <p:sp>
        <p:nvSpPr>
          <p:cNvPr id="14" name="object 14"/>
          <p:cNvSpPr/>
          <p:nvPr/>
        </p:nvSpPr>
        <p:spPr>
          <a:xfrm>
            <a:off x="347472" y="2388107"/>
            <a:ext cx="4635246" cy="1988058"/>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1082751" y="3035045"/>
            <a:ext cx="3168650" cy="611505"/>
          </a:xfrm>
          <a:prstGeom prst="rect">
            <a:avLst/>
          </a:prstGeom>
        </p:spPr>
        <p:txBody>
          <a:bodyPr vert="horz" wrap="square" lIns="0" tIns="42545" rIns="0" bIns="0" rtlCol="0">
            <a:spAutoFit/>
          </a:bodyPr>
          <a:lstStyle/>
          <a:p>
            <a:pPr marL="445134" marR="5080" indent="-433070">
              <a:lnSpc>
                <a:spcPts val="2210"/>
              </a:lnSpc>
              <a:spcBef>
                <a:spcPts val="335"/>
              </a:spcBef>
            </a:pPr>
            <a:r>
              <a:rPr sz="2000" b="1" i="1" spc="-175" dirty="0">
                <a:solidFill>
                  <a:srgbClr val="FFFFFF"/>
                </a:solidFill>
                <a:latin typeface="Arial"/>
                <a:cs typeface="Arial"/>
              </a:rPr>
              <a:t>Teşvikten </a:t>
            </a:r>
            <a:r>
              <a:rPr sz="2000" b="1" i="1" spc="-105" dirty="0">
                <a:solidFill>
                  <a:srgbClr val="FFFFFF"/>
                </a:solidFill>
                <a:latin typeface="Arial"/>
                <a:cs typeface="Arial"/>
              </a:rPr>
              <a:t>yararlanılamayacak  </a:t>
            </a:r>
            <a:r>
              <a:rPr sz="2000" b="1" i="1" spc="-100" dirty="0">
                <a:solidFill>
                  <a:srgbClr val="FFFFFF"/>
                </a:solidFill>
                <a:latin typeface="Arial"/>
                <a:cs typeface="Arial"/>
              </a:rPr>
              <a:t>sigortalılar</a:t>
            </a:r>
            <a:r>
              <a:rPr sz="2000" b="1" i="1" spc="-135" dirty="0">
                <a:solidFill>
                  <a:srgbClr val="FFFFFF"/>
                </a:solidFill>
                <a:latin typeface="Arial"/>
                <a:cs typeface="Arial"/>
              </a:rPr>
              <a:t> </a:t>
            </a:r>
            <a:r>
              <a:rPr sz="2000" b="1" i="1" spc="-125" dirty="0">
                <a:solidFill>
                  <a:srgbClr val="FFFFFF"/>
                </a:solidFill>
                <a:latin typeface="Arial"/>
                <a:cs typeface="Arial"/>
              </a:rPr>
              <a:t>kimlerdir?</a:t>
            </a:r>
            <a:endParaRPr sz="2000">
              <a:latin typeface="Arial"/>
              <a:cs typeface="Arial"/>
            </a:endParaRPr>
          </a:p>
        </p:txBody>
      </p:sp>
      <p:sp>
        <p:nvSpPr>
          <p:cNvPr id="16" name="object 16"/>
          <p:cNvSpPr/>
          <p:nvPr/>
        </p:nvSpPr>
        <p:spPr>
          <a:xfrm>
            <a:off x="4916423" y="4486655"/>
            <a:ext cx="6816090" cy="1908810"/>
          </a:xfrm>
          <a:prstGeom prst="rect">
            <a:avLst/>
          </a:prstGeom>
          <a:blipFill>
            <a:blip r:embed="rId6" cstate="print"/>
            <a:stretch>
              <a:fillRect/>
            </a:stretch>
          </a:blipFill>
        </p:spPr>
        <p:txBody>
          <a:bodyPr wrap="square" lIns="0" tIns="0" rIns="0" bIns="0" rtlCol="0"/>
          <a:lstStyle/>
          <a:p>
            <a:endParaRPr/>
          </a:p>
        </p:txBody>
      </p:sp>
      <p:sp>
        <p:nvSpPr>
          <p:cNvPr id="17" name="object 17"/>
          <p:cNvSpPr txBox="1"/>
          <p:nvPr/>
        </p:nvSpPr>
        <p:spPr>
          <a:xfrm>
            <a:off x="4930902" y="3737305"/>
            <a:ext cx="6087110" cy="1286510"/>
          </a:xfrm>
          <a:prstGeom prst="rect">
            <a:avLst/>
          </a:prstGeom>
        </p:spPr>
        <p:txBody>
          <a:bodyPr vert="horz" wrap="square" lIns="0" tIns="13335" rIns="0" bIns="0" rtlCol="0">
            <a:spAutoFit/>
          </a:bodyPr>
          <a:lstStyle/>
          <a:p>
            <a:pPr marL="241300">
              <a:lnSpc>
                <a:spcPct val="100000"/>
              </a:lnSpc>
              <a:spcBef>
                <a:spcPts val="105"/>
              </a:spcBef>
            </a:pPr>
            <a:r>
              <a:rPr sz="2000" spc="-70" dirty="0">
                <a:latin typeface="Arial"/>
                <a:cs typeface="Arial"/>
              </a:rPr>
              <a:t>mümkün</a:t>
            </a:r>
            <a:r>
              <a:rPr sz="2000" spc="-130" dirty="0">
                <a:latin typeface="Arial"/>
                <a:cs typeface="Arial"/>
              </a:rPr>
              <a:t> </a:t>
            </a:r>
            <a:r>
              <a:rPr sz="2000" spc="-70" dirty="0">
                <a:latin typeface="Arial"/>
                <a:cs typeface="Arial"/>
              </a:rPr>
              <a:t>değildir.</a:t>
            </a:r>
            <a:endParaRPr sz="2000">
              <a:latin typeface="Arial"/>
              <a:cs typeface="Arial"/>
            </a:endParaRPr>
          </a:p>
          <a:p>
            <a:pPr>
              <a:lnSpc>
                <a:spcPct val="100000"/>
              </a:lnSpc>
            </a:pPr>
            <a:endParaRPr sz="2000">
              <a:latin typeface="Times New Roman"/>
              <a:cs typeface="Times New Roman"/>
            </a:endParaRPr>
          </a:p>
          <a:p>
            <a:pPr>
              <a:lnSpc>
                <a:spcPct val="100000"/>
              </a:lnSpc>
              <a:spcBef>
                <a:spcPts val="5"/>
              </a:spcBef>
            </a:pPr>
            <a:endParaRPr sz="2450">
              <a:latin typeface="Times New Roman"/>
              <a:cs typeface="Times New Roman"/>
            </a:endParaRPr>
          </a:p>
          <a:p>
            <a:pPr marL="241300" indent="-228600">
              <a:lnSpc>
                <a:spcPct val="100000"/>
              </a:lnSpc>
              <a:buChar char="•"/>
              <a:tabLst>
                <a:tab pos="241300" algn="l"/>
                <a:tab pos="722630" algn="l"/>
                <a:tab pos="1597025" algn="l"/>
                <a:tab pos="1996439" algn="l"/>
                <a:tab pos="2391410" algn="l"/>
                <a:tab pos="3264535" algn="l"/>
                <a:tab pos="4435475" algn="l"/>
                <a:tab pos="5215890" algn="l"/>
              </a:tabLst>
            </a:pPr>
            <a:r>
              <a:rPr sz="2000" spc="-509" dirty="0">
                <a:latin typeface="Arial"/>
                <a:cs typeface="Arial"/>
              </a:rPr>
              <a:t>Y</a:t>
            </a:r>
            <a:r>
              <a:rPr sz="2000" spc="-45" dirty="0">
                <a:latin typeface="Arial"/>
                <a:cs typeface="Arial"/>
              </a:rPr>
              <a:t>er</a:t>
            </a:r>
            <a:r>
              <a:rPr sz="2000" dirty="0">
                <a:latin typeface="Arial"/>
                <a:cs typeface="Arial"/>
              </a:rPr>
              <a:t>	</a:t>
            </a:r>
            <a:r>
              <a:rPr sz="2000" spc="-35" dirty="0">
                <a:latin typeface="Arial"/>
                <a:cs typeface="Arial"/>
              </a:rPr>
              <a:t>altı</a:t>
            </a:r>
            <a:r>
              <a:rPr sz="2000" spc="-65" dirty="0">
                <a:latin typeface="Arial"/>
                <a:cs typeface="Arial"/>
              </a:rPr>
              <a:t>n</a:t>
            </a:r>
            <a:r>
              <a:rPr sz="2000" spc="-55" dirty="0">
                <a:latin typeface="Arial"/>
                <a:cs typeface="Arial"/>
              </a:rPr>
              <a:t>d</a:t>
            </a:r>
            <a:r>
              <a:rPr sz="2000" spc="-155" dirty="0">
                <a:latin typeface="Arial"/>
                <a:cs typeface="Arial"/>
              </a:rPr>
              <a:t>a</a:t>
            </a:r>
            <a:r>
              <a:rPr sz="2000" dirty="0">
                <a:latin typeface="Arial"/>
                <a:cs typeface="Arial"/>
              </a:rPr>
              <a:t>	</a:t>
            </a:r>
            <a:r>
              <a:rPr sz="2000" spc="-130" dirty="0">
                <a:latin typeface="Arial"/>
                <a:cs typeface="Arial"/>
              </a:rPr>
              <a:t>v</a:t>
            </a:r>
            <a:r>
              <a:rPr sz="2000" spc="-114" dirty="0">
                <a:latin typeface="Arial"/>
                <a:cs typeface="Arial"/>
              </a:rPr>
              <a:t>e</a:t>
            </a:r>
            <a:r>
              <a:rPr sz="2000" dirty="0">
                <a:latin typeface="Arial"/>
                <a:cs typeface="Arial"/>
              </a:rPr>
              <a:t>	</a:t>
            </a:r>
            <a:r>
              <a:rPr sz="2000" spc="-140" dirty="0">
                <a:latin typeface="Arial"/>
                <a:cs typeface="Arial"/>
              </a:rPr>
              <a:t>s</a:t>
            </a:r>
            <a:r>
              <a:rPr sz="2000" spc="-150" dirty="0">
                <a:latin typeface="Arial"/>
                <a:cs typeface="Arial"/>
              </a:rPr>
              <a:t>u</a:t>
            </a:r>
            <a:r>
              <a:rPr sz="2000" dirty="0">
                <a:latin typeface="Arial"/>
                <a:cs typeface="Arial"/>
              </a:rPr>
              <a:t>	</a:t>
            </a:r>
            <a:r>
              <a:rPr sz="2000" spc="-35" dirty="0">
                <a:latin typeface="Arial"/>
                <a:cs typeface="Arial"/>
              </a:rPr>
              <a:t>altı</a:t>
            </a:r>
            <a:r>
              <a:rPr sz="2000" spc="-65" dirty="0">
                <a:latin typeface="Arial"/>
                <a:cs typeface="Arial"/>
              </a:rPr>
              <a:t>n</a:t>
            </a:r>
            <a:r>
              <a:rPr sz="2000" spc="-55" dirty="0">
                <a:latin typeface="Arial"/>
                <a:cs typeface="Arial"/>
              </a:rPr>
              <a:t>d</a:t>
            </a:r>
            <a:r>
              <a:rPr sz="2000" spc="-155" dirty="0">
                <a:latin typeface="Arial"/>
                <a:cs typeface="Arial"/>
              </a:rPr>
              <a:t>a</a:t>
            </a:r>
            <a:r>
              <a:rPr sz="2000" dirty="0">
                <a:latin typeface="Arial"/>
                <a:cs typeface="Arial"/>
              </a:rPr>
              <a:t>	</a:t>
            </a:r>
            <a:r>
              <a:rPr sz="2000" spc="-165" dirty="0">
                <a:latin typeface="Arial"/>
                <a:cs typeface="Arial"/>
              </a:rPr>
              <a:t>ç</a:t>
            </a:r>
            <a:r>
              <a:rPr sz="2000" spc="-90" dirty="0">
                <a:latin typeface="Arial"/>
                <a:cs typeface="Arial"/>
              </a:rPr>
              <a:t>al</a:t>
            </a:r>
            <a:r>
              <a:rPr sz="2000" spc="-75" dirty="0">
                <a:latin typeface="Arial"/>
                <a:cs typeface="Arial"/>
              </a:rPr>
              <a:t>ı</a:t>
            </a:r>
            <a:r>
              <a:rPr sz="2000" spc="-120" dirty="0">
                <a:latin typeface="Arial"/>
                <a:cs typeface="Arial"/>
              </a:rPr>
              <a:t>şanla</a:t>
            </a:r>
            <a:r>
              <a:rPr sz="2000" spc="-160" dirty="0">
                <a:latin typeface="Arial"/>
                <a:cs typeface="Arial"/>
              </a:rPr>
              <a:t>r</a:t>
            </a:r>
            <a:r>
              <a:rPr sz="2000" spc="-60" dirty="0">
                <a:latin typeface="Arial"/>
                <a:cs typeface="Arial"/>
              </a:rPr>
              <a:t>,</a:t>
            </a:r>
            <a:r>
              <a:rPr sz="2000" dirty="0">
                <a:latin typeface="Arial"/>
                <a:cs typeface="Arial"/>
              </a:rPr>
              <a:t>	</a:t>
            </a:r>
            <a:r>
              <a:rPr sz="2000" spc="-175" dirty="0">
                <a:latin typeface="Arial"/>
                <a:cs typeface="Arial"/>
              </a:rPr>
              <a:t>so</a:t>
            </a:r>
            <a:r>
              <a:rPr sz="2000" spc="-200" dirty="0">
                <a:latin typeface="Arial"/>
                <a:cs typeface="Arial"/>
              </a:rPr>
              <a:t>s</a:t>
            </a:r>
            <a:r>
              <a:rPr sz="2000" spc="-125" dirty="0">
                <a:latin typeface="Arial"/>
                <a:cs typeface="Arial"/>
              </a:rPr>
              <a:t>y</a:t>
            </a:r>
            <a:r>
              <a:rPr sz="2000" spc="-70" dirty="0">
                <a:latin typeface="Arial"/>
                <a:cs typeface="Arial"/>
              </a:rPr>
              <a:t>al</a:t>
            </a:r>
            <a:r>
              <a:rPr sz="2000" dirty="0">
                <a:latin typeface="Arial"/>
                <a:cs typeface="Arial"/>
              </a:rPr>
              <a:t>	</a:t>
            </a:r>
            <a:r>
              <a:rPr sz="2000" spc="-114" dirty="0">
                <a:latin typeface="Arial"/>
                <a:cs typeface="Arial"/>
              </a:rPr>
              <a:t>g</a:t>
            </a:r>
            <a:r>
              <a:rPr sz="2000" spc="-110" dirty="0">
                <a:latin typeface="Arial"/>
                <a:cs typeface="Arial"/>
              </a:rPr>
              <a:t>ü</a:t>
            </a:r>
            <a:r>
              <a:rPr sz="2000" spc="-125" dirty="0">
                <a:latin typeface="Arial"/>
                <a:cs typeface="Arial"/>
              </a:rPr>
              <a:t>v</a:t>
            </a:r>
            <a:r>
              <a:rPr sz="2000" spc="-45" dirty="0">
                <a:latin typeface="Arial"/>
                <a:cs typeface="Arial"/>
              </a:rPr>
              <a:t>enl</a:t>
            </a:r>
            <a:r>
              <a:rPr sz="2000" spc="-35" dirty="0">
                <a:latin typeface="Arial"/>
                <a:cs typeface="Arial"/>
              </a:rPr>
              <a:t>i</a:t>
            </a:r>
            <a:r>
              <a:rPr sz="2000" spc="-90" dirty="0">
                <a:latin typeface="Arial"/>
                <a:cs typeface="Arial"/>
              </a:rPr>
              <a:t>k</a:t>
            </a:r>
            <a:endParaRPr sz="2000">
              <a:latin typeface="Arial"/>
              <a:cs typeface="Arial"/>
            </a:endParaRPr>
          </a:p>
        </p:txBody>
      </p:sp>
      <p:sp>
        <p:nvSpPr>
          <p:cNvPr id="18" name="object 18"/>
          <p:cNvSpPr txBox="1"/>
          <p:nvPr/>
        </p:nvSpPr>
        <p:spPr>
          <a:xfrm>
            <a:off x="5159502" y="4973192"/>
            <a:ext cx="5855970" cy="330835"/>
          </a:xfrm>
          <a:prstGeom prst="rect">
            <a:avLst/>
          </a:prstGeom>
        </p:spPr>
        <p:txBody>
          <a:bodyPr vert="horz" wrap="square" lIns="0" tIns="12700" rIns="0" bIns="0" rtlCol="0">
            <a:spAutoFit/>
          </a:bodyPr>
          <a:lstStyle/>
          <a:p>
            <a:pPr marL="12700">
              <a:lnSpc>
                <a:spcPct val="100000"/>
              </a:lnSpc>
              <a:spcBef>
                <a:spcPts val="100"/>
              </a:spcBef>
              <a:tabLst>
                <a:tab pos="857885" algn="l"/>
                <a:tab pos="1823085" algn="l"/>
                <a:tab pos="2383790" algn="l"/>
                <a:tab pos="3180715" algn="l"/>
                <a:tab pos="4518025" algn="l"/>
                <a:tab pos="5104765" algn="l"/>
              </a:tabLst>
            </a:pPr>
            <a:r>
              <a:rPr sz="2000" spc="-140" dirty="0">
                <a:latin typeface="Arial"/>
                <a:cs typeface="Arial"/>
              </a:rPr>
              <a:t>de</a:t>
            </a:r>
            <a:r>
              <a:rPr sz="2000" spc="-155" dirty="0">
                <a:latin typeface="Arial"/>
                <a:cs typeface="Arial"/>
              </a:rPr>
              <a:t>s</a:t>
            </a:r>
            <a:r>
              <a:rPr sz="2000" spc="90" dirty="0">
                <a:latin typeface="Arial"/>
                <a:cs typeface="Arial"/>
              </a:rPr>
              <a:t>t</a:t>
            </a:r>
            <a:r>
              <a:rPr sz="2000" spc="-105" dirty="0">
                <a:latin typeface="Arial"/>
                <a:cs typeface="Arial"/>
              </a:rPr>
              <a:t>ek</a:t>
            </a:r>
            <a:r>
              <a:rPr sz="2000" dirty="0">
                <a:latin typeface="Arial"/>
                <a:cs typeface="Arial"/>
              </a:rPr>
              <a:t>	</a:t>
            </a:r>
            <a:r>
              <a:rPr sz="2000" spc="-20" dirty="0">
                <a:latin typeface="Arial"/>
                <a:cs typeface="Arial"/>
              </a:rPr>
              <a:t>pri</a:t>
            </a:r>
            <a:r>
              <a:rPr sz="2000" spc="-50" dirty="0">
                <a:latin typeface="Arial"/>
                <a:cs typeface="Arial"/>
              </a:rPr>
              <a:t>m</a:t>
            </a:r>
            <a:r>
              <a:rPr sz="2000" spc="-15" dirty="0">
                <a:latin typeface="Arial"/>
                <a:cs typeface="Arial"/>
              </a:rPr>
              <a:t>i</a:t>
            </a:r>
            <a:r>
              <a:rPr sz="2000" spc="-50" dirty="0">
                <a:latin typeface="Arial"/>
                <a:cs typeface="Arial"/>
              </a:rPr>
              <a:t>n</a:t>
            </a:r>
            <a:r>
              <a:rPr sz="2000" spc="-120" dirty="0">
                <a:latin typeface="Arial"/>
                <a:cs typeface="Arial"/>
              </a:rPr>
              <a:t>e</a:t>
            </a:r>
            <a:r>
              <a:rPr sz="2000" dirty="0">
                <a:latin typeface="Arial"/>
                <a:cs typeface="Arial"/>
              </a:rPr>
              <a:t>	</a:t>
            </a:r>
            <a:r>
              <a:rPr sz="2000" spc="95" dirty="0">
                <a:latin typeface="Arial"/>
                <a:cs typeface="Arial"/>
              </a:rPr>
              <a:t>t</a:t>
            </a:r>
            <a:r>
              <a:rPr sz="2000" spc="-110" dirty="0">
                <a:latin typeface="Arial"/>
                <a:cs typeface="Arial"/>
              </a:rPr>
              <a:t>a</a:t>
            </a:r>
            <a:r>
              <a:rPr sz="2000" spc="-105" dirty="0">
                <a:latin typeface="Arial"/>
                <a:cs typeface="Arial"/>
              </a:rPr>
              <a:t>b</a:t>
            </a:r>
            <a:r>
              <a:rPr sz="2000" spc="15" dirty="0">
                <a:latin typeface="Arial"/>
                <a:cs typeface="Arial"/>
              </a:rPr>
              <a:t>i</a:t>
            </a:r>
            <a:r>
              <a:rPr sz="2000" dirty="0">
                <a:latin typeface="Arial"/>
                <a:cs typeface="Arial"/>
              </a:rPr>
              <a:t>	</a:t>
            </a:r>
            <a:r>
              <a:rPr sz="2000" spc="-50" dirty="0">
                <a:latin typeface="Arial"/>
                <a:cs typeface="Arial"/>
              </a:rPr>
              <a:t>ola</a:t>
            </a:r>
            <a:r>
              <a:rPr sz="2000" spc="-80" dirty="0">
                <a:latin typeface="Arial"/>
                <a:cs typeface="Arial"/>
              </a:rPr>
              <a:t>r</a:t>
            </a:r>
            <a:r>
              <a:rPr sz="2000" spc="-170" dirty="0">
                <a:latin typeface="Arial"/>
                <a:cs typeface="Arial"/>
              </a:rPr>
              <a:t>a</a:t>
            </a:r>
            <a:r>
              <a:rPr sz="2000" spc="-90" dirty="0">
                <a:latin typeface="Arial"/>
                <a:cs typeface="Arial"/>
              </a:rPr>
              <a:t>k</a:t>
            </a:r>
            <a:r>
              <a:rPr sz="2000" dirty="0">
                <a:latin typeface="Arial"/>
                <a:cs typeface="Arial"/>
              </a:rPr>
              <a:t>	</a:t>
            </a:r>
            <a:r>
              <a:rPr sz="2000" spc="-165" dirty="0">
                <a:latin typeface="Arial"/>
                <a:cs typeface="Arial"/>
              </a:rPr>
              <a:t>ç</a:t>
            </a:r>
            <a:r>
              <a:rPr sz="2000" spc="-90" dirty="0">
                <a:latin typeface="Arial"/>
                <a:cs typeface="Arial"/>
              </a:rPr>
              <a:t>al</a:t>
            </a:r>
            <a:r>
              <a:rPr sz="2000" spc="-75" dirty="0">
                <a:latin typeface="Arial"/>
                <a:cs typeface="Arial"/>
              </a:rPr>
              <a:t>ı</a:t>
            </a:r>
            <a:r>
              <a:rPr sz="2000" spc="-120" dirty="0">
                <a:latin typeface="Arial"/>
                <a:cs typeface="Arial"/>
              </a:rPr>
              <a:t>şanla</a:t>
            </a:r>
            <a:r>
              <a:rPr sz="2000" spc="-160" dirty="0">
                <a:latin typeface="Arial"/>
                <a:cs typeface="Arial"/>
              </a:rPr>
              <a:t>r</a:t>
            </a:r>
            <a:r>
              <a:rPr sz="2000" spc="-60" dirty="0">
                <a:latin typeface="Arial"/>
                <a:cs typeface="Arial"/>
              </a:rPr>
              <a:t>,</a:t>
            </a:r>
            <a:r>
              <a:rPr sz="2000" dirty="0">
                <a:latin typeface="Arial"/>
                <a:cs typeface="Arial"/>
              </a:rPr>
              <a:t>	</a:t>
            </a:r>
            <a:r>
              <a:rPr sz="2000" spc="-75" dirty="0">
                <a:latin typeface="Arial"/>
                <a:cs typeface="Arial"/>
              </a:rPr>
              <a:t>y</a:t>
            </a:r>
            <a:r>
              <a:rPr sz="2000" spc="-80" dirty="0">
                <a:latin typeface="Arial"/>
                <a:cs typeface="Arial"/>
              </a:rPr>
              <a:t>u</a:t>
            </a:r>
            <a:r>
              <a:rPr sz="2000" spc="70" dirty="0">
                <a:latin typeface="Arial"/>
                <a:cs typeface="Arial"/>
              </a:rPr>
              <a:t>rt</a:t>
            </a:r>
            <a:r>
              <a:rPr sz="2000" dirty="0">
                <a:latin typeface="Arial"/>
                <a:cs typeface="Arial"/>
              </a:rPr>
              <a:t>	</a:t>
            </a:r>
            <a:r>
              <a:rPr sz="2000" spc="-135" dirty="0">
                <a:latin typeface="Arial"/>
                <a:cs typeface="Arial"/>
              </a:rPr>
              <a:t>dış</a:t>
            </a:r>
            <a:r>
              <a:rPr sz="2000" spc="-100" dirty="0">
                <a:latin typeface="Arial"/>
                <a:cs typeface="Arial"/>
              </a:rPr>
              <a:t>ı</a:t>
            </a:r>
            <a:r>
              <a:rPr sz="2000" spc="-65" dirty="0">
                <a:latin typeface="Arial"/>
                <a:cs typeface="Arial"/>
              </a:rPr>
              <a:t>n</a:t>
            </a:r>
            <a:r>
              <a:rPr sz="2000" spc="-55" dirty="0">
                <a:latin typeface="Arial"/>
                <a:cs typeface="Arial"/>
              </a:rPr>
              <a:t>d</a:t>
            </a:r>
            <a:r>
              <a:rPr sz="2000" spc="-155" dirty="0">
                <a:latin typeface="Arial"/>
                <a:cs typeface="Arial"/>
              </a:rPr>
              <a:t>a</a:t>
            </a:r>
            <a:endParaRPr sz="2000">
              <a:latin typeface="Arial"/>
              <a:cs typeface="Arial"/>
            </a:endParaRPr>
          </a:p>
        </p:txBody>
      </p:sp>
      <p:sp>
        <p:nvSpPr>
          <p:cNvPr id="19" name="object 19"/>
          <p:cNvSpPr txBox="1"/>
          <p:nvPr/>
        </p:nvSpPr>
        <p:spPr>
          <a:xfrm>
            <a:off x="5159502" y="5251780"/>
            <a:ext cx="5857875" cy="331470"/>
          </a:xfrm>
          <a:prstGeom prst="rect">
            <a:avLst/>
          </a:prstGeom>
        </p:spPr>
        <p:txBody>
          <a:bodyPr vert="horz" wrap="square" lIns="0" tIns="13335" rIns="0" bIns="0" rtlCol="0">
            <a:spAutoFit/>
          </a:bodyPr>
          <a:lstStyle/>
          <a:p>
            <a:pPr marL="12700">
              <a:lnSpc>
                <a:spcPct val="100000"/>
              </a:lnSpc>
              <a:spcBef>
                <a:spcPts val="105"/>
              </a:spcBef>
              <a:tabLst>
                <a:tab pos="1185545" algn="l"/>
                <a:tab pos="1838325" algn="l"/>
                <a:tab pos="2553335" algn="l"/>
                <a:tab pos="3202305" algn="l"/>
                <a:tab pos="3604895" algn="l"/>
                <a:tab pos="5057140" algn="l"/>
              </a:tabLst>
            </a:pPr>
            <a:r>
              <a:rPr sz="2000" spc="-165" dirty="0">
                <a:latin typeface="Arial"/>
                <a:cs typeface="Arial"/>
              </a:rPr>
              <a:t>ç</a:t>
            </a:r>
            <a:r>
              <a:rPr sz="2000" spc="-100" dirty="0">
                <a:latin typeface="Arial"/>
                <a:cs typeface="Arial"/>
              </a:rPr>
              <a:t>a</a:t>
            </a:r>
            <a:r>
              <a:rPr sz="2000" spc="-50" dirty="0">
                <a:latin typeface="Arial"/>
                <a:cs typeface="Arial"/>
              </a:rPr>
              <a:t>l</a:t>
            </a:r>
            <a:r>
              <a:rPr sz="2000" spc="-114" dirty="0">
                <a:latin typeface="Arial"/>
                <a:cs typeface="Arial"/>
              </a:rPr>
              <a:t>ı</a:t>
            </a:r>
            <a:r>
              <a:rPr sz="2000" spc="-210" dirty="0">
                <a:latin typeface="Arial"/>
                <a:cs typeface="Arial"/>
              </a:rPr>
              <a:t>ş</a:t>
            </a:r>
            <a:r>
              <a:rPr sz="2000" spc="-90" dirty="0">
                <a:latin typeface="Arial"/>
                <a:cs typeface="Arial"/>
              </a:rPr>
              <a:t>anla</a:t>
            </a:r>
            <a:r>
              <a:rPr sz="2000" spc="-160" dirty="0">
                <a:latin typeface="Arial"/>
                <a:cs typeface="Arial"/>
              </a:rPr>
              <a:t>r</a:t>
            </a:r>
            <a:r>
              <a:rPr sz="2000" spc="-55" dirty="0">
                <a:latin typeface="Arial"/>
                <a:cs typeface="Arial"/>
              </a:rPr>
              <a:t>,</a:t>
            </a:r>
            <a:r>
              <a:rPr sz="2000" dirty="0">
                <a:latin typeface="Arial"/>
                <a:cs typeface="Arial"/>
              </a:rPr>
              <a:t>	</a:t>
            </a:r>
            <a:r>
              <a:rPr sz="2000" spc="-125" dirty="0">
                <a:latin typeface="Arial"/>
                <a:cs typeface="Arial"/>
              </a:rPr>
              <a:t>ad</a:t>
            </a:r>
            <a:r>
              <a:rPr sz="2000" spc="-175" dirty="0">
                <a:latin typeface="Arial"/>
                <a:cs typeface="Arial"/>
              </a:rPr>
              <a:t>a</a:t>
            </a:r>
            <a:r>
              <a:rPr sz="2000" spc="-95" dirty="0">
                <a:latin typeface="Arial"/>
                <a:cs typeface="Arial"/>
              </a:rPr>
              <a:t>y</a:t>
            </a:r>
            <a:r>
              <a:rPr sz="2000" dirty="0">
                <a:latin typeface="Arial"/>
                <a:cs typeface="Arial"/>
              </a:rPr>
              <a:t>	</a:t>
            </a:r>
            <a:r>
              <a:rPr sz="2000" spc="-75" dirty="0">
                <a:latin typeface="Arial"/>
                <a:cs typeface="Arial"/>
              </a:rPr>
              <a:t>çı</a:t>
            </a:r>
            <a:r>
              <a:rPr sz="2000" spc="-105" dirty="0">
                <a:latin typeface="Arial"/>
                <a:cs typeface="Arial"/>
              </a:rPr>
              <a:t>r</a:t>
            </a:r>
            <a:r>
              <a:rPr sz="2000" spc="-130" dirty="0">
                <a:latin typeface="Arial"/>
                <a:cs typeface="Arial"/>
              </a:rPr>
              <a:t>a</a:t>
            </a:r>
            <a:r>
              <a:rPr sz="2000" spc="-125" dirty="0">
                <a:latin typeface="Arial"/>
                <a:cs typeface="Arial"/>
              </a:rPr>
              <a:t>k</a:t>
            </a:r>
            <a:r>
              <a:rPr sz="2000" spc="-55" dirty="0">
                <a:latin typeface="Arial"/>
                <a:cs typeface="Arial"/>
              </a:rPr>
              <a:t>,</a:t>
            </a:r>
            <a:r>
              <a:rPr sz="2000" dirty="0">
                <a:latin typeface="Arial"/>
                <a:cs typeface="Arial"/>
              </a:rPr>
              <a:t>	</a:t>
            </a:r>
            <a:r>
              <a:rPr sz="2000" spc="-75" dirty="0">
                <a:latin typeface="Arial"/>
                <a:cs typeface="Arial"/>
              </a:rPr>
              <a:t>çı</a:t>
            </a:r>
            <a:r>
              <a:rPr sz="2000" spc="-110" dirty="0">
                <a:latin typeface="Arial"/>
                <a:cs typeface="Arial"/>
              </a:rPr>
              <a:t>r</a:t>
            </a:r>
            <a:r>
              <a:rPr sz="2000" spc="-170" dirty="0">
                <a:latin typeface="Arial"/>
                <a:cs typeface="Arial"/>
              </a:rPr>
              <a:t>a</a:t>
            </a:r>
            <a:r>
              <a:rPr sz="2000" spc="-90" dirty="0">
                <a:latin typeface="Arial"/>
                <a:cs typeface="Arial"/>
              </a:rPr>
              <a:t>k</a:t>
            </a:r>
            <a:r>
              <a:rPr sz="2000" dirty="0">
                <a:latin typeface="Arial"/>
                <a:cs typeface="Arial"/>
              </a:rPr>
              <a:t>	</a:t>
            </a:r>
            <a:r>
              <a:rPr sz="2000" spc="-135" dirty="0">
                <a:latin typeface="Arial"/>
                <a:cs typeface="Arial"/>
              </a:rPr>
              <a:t>v</a:t>
            </a:r>
            <a:r>
              <a:rPr sz="2000" spc="-110" dirty="0">
                <a:latin typeface="Arial"/>
                <a:cs typeface="Arial"/>
              </a:rPr>
              <a:t>e</a:t>
            </a:r>
            <a:r>
              <a:rPr sz="2000" dirty="0">
                <a:latin typeface="Arial"/>
                <a:cs typeface="Arial"/>
              </a:rPr>
              <a:t>	</a:t>
            </a:r>
            <a:r>
              <a:rPr sz="2000" spc="-65" dirty="0">
                <a:latin typeface="Arial"/>
                <a:cs typeface="Arial"/>
              </a:rPr>
              <a:t>işl</a:t>
            </a:r>
            <a:r>
              <a:rPr sz="2000" spc="-135" dirty="0">
                <a:latin typeface="Arial"/>
                <a:cs typeface="Arial"/>
              </a:rPr>
              <a:t>e</a:t>
            </a:r>
            <a:r>
              <a:rPr sz="2000" spc="10" dirty="0">
                <a:latin typeface="Arial"/>
                <a:cs typeface="Arial"/>
              </a:rPr>
              <a:t>t</a:t>
            </a:r>
            <a:r>
              <a:rPr sz="2000" spc="25" dirty="0">
                <a:latin typeface="Arial"/>
                <a:cs typeface="Arial"/>
              </a:rPr>
              <a:t>m</a:t>
            </a:r>
            <a:r>
              <a:rPr sz="2000" spc="-70" dirty="0">
                <a:latin typeface="Arial"/>
                <a:cs typeface="Arial"/>
              </a:rPr>
              <a:t>e</a:t>
            </a:r>
            <a:r>
              <a:rPr sz="2000" spc="-40" dirty="0">
                <a:latin typeface="Arial"/>
                <a:cs typeface="Arial"/>
              </a:rPr>
              <a:t>l</a:t>
            </a:r>
            <a:r>
              <a:rPr sz="2000" spc="-110" dirty="0">
                <a:latin typeface="Arial"/>
                <a:cs typeface="Arial"/>
              </a:rPr>
              <a:t>e</a:t>
            </a:r>
            <a:r>
              <a:rPr sz="2000" dirty="0">
                <a:latin typeface="Arial"/>
                <a:cs typeface="Arial"/>
              </a:rPr>
              <a:t>r</a:t>
            </a:r>
            <a:r>
              <a:rPr sz="2000" spc="-95" dirty="0">
                <a:latin typeface="Arial"/>
                <a:cs typeface="Arial"/>
              </a:rPr>
              <a:t>d</a:t>
            </a:r>
            <a:r>
              <a:rPr sz="2000" spc="-90" dirty="0">
                <a:latin typeface="Arial"/>
                <a:cs typeface="Arial"/>
              </a:rPr>
              <a:t>e</a:t>
            </a:r>
            <a:r>
              <a:rPr sz="2000" dirty="0">
                <a:latin typeface="Arial"/>
                <a:cs typeface="Arial"/>
              </a:rPr>
              <a:t>	</a:t>
            </a:r>
            <a:r>
              <a:rPr sz="2000" spc="-75" dirty="0">
                <a:latin typeface="Arial"/>
                <a:cs typeface="Arial"/>
              </a:rPr>
              <a:t>m</a:t>
            </a:r>
            <a:r>
              <a:rPr sz="2000" spc="-175" dirty="0">
                <a:latin typeface="Arial"/>
                <a:cs typeface="Arial"/>
              </a:rPr>
              <a:t>e</a:t>
            </a:r>
            <a:r>
              <a:rPr sz="2000" spc="-170" dirty="0">
                <a:latin typeface="Arial"/>
                <a:cs typeface="Arial"/>
              </a:rPr>
              <a:t>s</a:t>
            </a:r>
            <a:r>
              <a:rPr sz="2000" spc="-30" dirty="0">
                <a:latin typeface="Arial"/>
                <a:cs typeface="Arial"/>
              </a:rPr>
              <a:t>l</a:t>
            </a:r>
            <a:r>
              <a:rPr sz="2000" spc="-80" dirty="0">
                <a:latin typeface="Arial"/>
                <a:cs typeface="Arial"/>
              </a:rPr>
              <a:t>e</a:t>
            </a:r>
            <a:r>
              <a:rPr sz="2000" spc="-40" dirty="0">
                <a:latin typeface="Arial"/>
                <a:cs typeface="Arial"/>
              </a:rPr>
              <a:t>ki</a:t>
            </a:r>
            <a:endParaRPr sz="2000">
              <a:latin typeface="Arial"/>
              <a:cs typeface="Arial"/>
            </a:endParaRPr>
          </a:p>
        </p:txBody>
      </p:sp>
      <p:sp>
        <p:nvSpPr>
          <p:cNvPr id="20" name="object 20"/>
          <p:cNvSpPr txBox="1"/>
          <p:nvPr/>
        </p:nvSpPr>
        <p:spPr>
          <a:xfrm>
            <a:off x="5159502" y="5531307"/>
            <a:ext cx="5858510" cy="330835"/>
          </a:xfrm>
          <a:prstGeom prst="rect">
            <a:avLst/>
          </a:prstGeom>
        </p:spPr>
        <p:txBody>
          <a:bodyPr vert="horz" wrap="square" lIns="0" tIns="12700" rIns="0" bIns="0" rtlCol="0">
            <a:spAutoFit/>
          </a:bodyPr>
          <a:lstStyle/>
          <a:p>
            <a:pPr marL="12700">
              <a:lnSpc>
                <a:spcPct val="100000"/>
              </a:lnSpc>
              <a:spcBef>
                <a:spcPts val="100"/>
              </a:spcBef>
              <a:tabLst>
                <a:tab pos="826135" algn="l"/>
                <a:tab pos="1586865" algn="l"/>
                <a:tab pos="2787650" algn="l"/>
                <a:tab pos="3308985" algn="l"/>
                <a:tab pos="4406265" algn="l"/>
              </a:tabLst>
            </a:pPr>
            <a:r>
              <a:rPr sz="2000" spc="-35" dirty="0">
                <a:latin typeface="Arial"/>
                <a:cs typeface="Arial"/>
              </a:rPr>
              <a:t>eğit</a:t>
            </a:r>
            <a:r>
              <a:rPr sz="2000" spc="-30" dirty="0">
                <a:latin typeface="Arial"/>
                <a:cs typeface="Arial"/>
              </a:rPr>
              <a:t>i</a:t>
            </a:r>
            <a:r>
              <a:rPr sz="2000" spc="-70" dirty="0">
                <a:latin typeface="Arial"/>
                <a:cs typeface="Arial"/>
              </a:rPr>
              <a:t>m</a:t>
            </a:r>
            <a:r>
              <a:rPr sz="2000" dirty="0">
                <a:latin typeface="Arial"/>
                <a:cs typeface="Arial"/>
              </a:rPr>
              <a:t>	</a:t>
            </a:r>
            <a:r>
              <a:rPr sz="2000" spc="-180" dirty="0">
                <a:latin typeface="Arial"/>
                <a:cs typeface="Arial"/>
              </a:rPr>
              <a:t>g</a:t>
            </a:r>
            <a:r>
              <a:rPr sz="2000" spc="-20" dirty="0">
                <a:latin typeface="Arial"/>
                <a:cs typeface="Arial"/>
              </a:rPr>
              <a:t>ö</a:t>
            </a:r>
            <a:r>
              <a:rPr sz="2000" spc="-40" dirty="0">
                <a:latin typeface="Arial"/>
                <a:cs typeface="Arial"/>
              </a:rPr>
              <a:t>r</a:t>
            </a:r>
            <a:r>
              <a:rPr sz="2000" spc="-90" dirty="0">
                <a:latin typeface="Arial"/>
                <a:cs typeface="Arial"/>
              </a:rPr>
              <a:t>en</a:t>
            </a:r>
            <a:r>
              <a:rPr sz="2000" dirty="0">
                <a:latin typeface="Arial"/>
                <a:cs typeface="Arial"/>
              </a:rPr>
              <a:t>	</a:t>
            </a:r>
            <a:r>
              <a:rPr sz="2000" spc="-80" dirty="0">
                <a:latin typeface="Arial"/>
                <a:cs typeface="Arial"/>
              </a:rPr>
              <a:t>öğ</a:t>
            </a:r>
            <a:r>
              <a:rPr sz="2000" spc="-70" dirty="0">
                <a:latin typeface="Arial"/>
                <a:cs typeface="Arial"/>
              </a:rPr>
              <a:t>r</a:t>
            </a:r>
            <a:r>
              <a:rPr sz="2000" spc="-90" dirty="0">
                <a:latin typeface="Arial"/>
                <a:cs typeface="Arial"/>
              </a:rPr>
              <a:t>e</a:t>
            </a:r>
            <a:r>
              <a:rPr sz="2000" spc="-100" dirty="0">
                <a:latin typeface="Arial"/>
                <a:cs typeface="Arial"/>
              </a:rPr>
              <a:t>n</a:t>
            </a:r>
            <a:r>
              <a:rPr sz="2000" spc="-50" dirty="0">
                <a:latin typeface="Arial"/>
                <a:cs typeface="Arial"/>
              </a:rPr>
              <a:t>cil</a:t>
            </a:r>
            <a:r>
              <a:rPr sz="2000" spc="-100" dirty="0">
                <a:latin typeface="Arial"/>
                <a:cs typeface="Arial"/>
              </a:rPr>
              <a:t>e</a:t>
            </a:r>
            <a:r>
              <a:rPr sz="2000" spc="30" dirty="0">
                <a:latin typeface="Arial"/>
                <a:cs typeface="Arial"/>
              </a:rPr>
              <a:t>r</a:t>
            </a:r>
            <a:r>
              <a:rPr sz="2000" dirty="0">
                <a:latin typeface="Arial"/>
                <a:cs typeface="Arial"/>
              </a:rPr>
              <a:t>	</a:t>
            </a:r>
            <a:r>
              <a:rPr sz="2000" spc="-50" dirty="0">
                <a:latin typeface="Arial"/>
                <a:cs typeface="Arial"/>
              </a:rPr>
              <a:t>için</a:t>
            </a:r>
            <a:r>
              <a:rPr sz="2000" dirty="0">
                <a:latin typeface="Arial"/>
                <a:cs typeface="Arial"/>
              </a:rPr>
              <a:t>	</a:t>
            </a:r>
            <a:r>
              <a:rPr sz="2000" spc="90" dirty="0">
                <a:latin typeface="Arial"/>
                <a:cs typeface="Arial"/>
              </a:rPr>
              <a:t>t</a:t>
            </a:r>
            <a:r>
              <a:rPr sz="2000" spc="-175" dirty="0">
                <a:latin typeface="Arial"/>
                <a:cs typeface="Arial"/>
              </a:rPr>
              <a:t>e</a:t>
            </a:r>
            <a:r>
              <a:rPr sz="2000" spc="-204" dirty="0">
                <a:latin typeface="Arial"/>
                <a:cs typeface="Arial"/>
              </a:rPr>
              <a:t>ş</a:t>
            </a:r>
            <a:r>
              <a:rPr sz="2000" spc="-55" dirty="0">
                <a:latin typeface="Arial"/>
                <a:cs typeface="Arial"/>
              </a:rPr>
              <a:t>v</a:t>
            </a:r>
            <a:r>
              <a:rPr sz="2000" spc="-35" dirty="0">
                <a:latin typeface="Arial"/>
                <a:cs typeface="Arial"/>
              </a:rPr>
              <a:t>i</a:t>
            </a:r>
            <a:r>
              <a:rPr sz="2000" spc="-105" dirty="0">
                <a:latin typeface="Arial"/>
                <a:cs typeface="Arial"/>
              </a:rPr>
              <a:t>k</a:t>
            </a:r>
            <a:r>
              <a:rPr sz="2000" spc="90" dirty="0">
                <a:latin typeface="Arial"/>
                <a:cs typeface="Arial"/>
              </a:rPr>
              <a:t>t</a:t>
            </a:r>
            <a:r>
              <a:rPr sz="2000" spc="-90" dirty="0">
                <a:latin typeface="Arial"/>
                <a:cs typeface="Arial"/>
              </a:rPr>
              <a:t>en</a:t>
            </a:r>
            <a:r>
              <a:rPr sz="2000" dirty="0">
                <a:latin typeface="Arial"/>
                <a:cs typeface="Arial"/>
              </a:rPr>
              <a:t>	</a:t>
            </a:r>
            <a:r>
              <a:rPr sz="2000" spc="-130" dirty="0">
                <a:latin typeface="Arial"/>
                <a:cs typeface="Arial"/>
              </a:rPr>
              <a:t>y</a:t>
            </a:r>
            <a:r>
              <a:rPr sz="2000" spc="-75" dirty="0">
                <a:latin typeface="Arial"/>
                <a:cs typeface="Arial"/>
              </a:rPr>
              <a:t>a</a:t>
            </a:r>
            <a:r>
              <a:rPr sz="2000" spc="-90" dirty="0">
                <a:latin typeface="Arial"/>
                <a:cs typeface="Arial"/>
              </a:rPr>
              <a:t>r</a:t>
            </a:r>
            <a:r>
              <a:rPr sz="2000" spc="-45" dirty="0">
                <a:latin typeface="Arial"/>
                <a:cs typeface="Arial"/>
              </a:rPr>
              <a:t>ar</a:t>
            </a:r>
            <a:r>
              <a:rPr sz="2000" spc="-35" dirty="0">
                <a:latin typeface="Arial"/>
                <a:cs typeface="Arial"/>
              </a:rPr>
              <a:t>l</a:t>
            </a:r>
            <a:r>
              <a:rPr sz="2000" spc="-60" dirty="0">
                <a:latin typeface="Arial"/>
                <a:cs typeface="Arial"/>
              </a:rPr>
              <a:t>anıl</a:t>
            </a:r>
            <a:r>
              <a:rPr sz="2000" spc="-140" dirty="0">
                <a:latin typeface="Arial"/>
                <a:cs typeface="Arial"/>
              </a:rPr>
              <a:t>m</a:t>
            </a:r>
            <a:r>
              <a:rPr sz="2000" spc="-155" dirty="0">
                <a:latin typeface="Arial"/>
                <a:cs typeface="Arial"/>
              </a:rPr>
              <a:t>ası</a:t>
            </a:r>
            <a:endParaRPr sz="2000">
              <a:latin typeface="Arial"/>
              <a:cs typeface="Arial"/>
            </a:endParaRPr>
          </a:p>
        </p:txBody>
      </p:sp>
      <p:sp>
        <p:nvSpPr>
          <p:cNvPr id="21" name="object 21"/>
          <p:cNvSpPr txBox="1"/>
          <p:nvPr/>
        </p:nvSpPr>
        <p:spPr>
          <a:xfrm>
            <a:off x="5159502" y="5810199"/>
            <a:ext cx="2885440" cy="330835"/>
          </a:xfrm>
          <a:prstGeom prst="rect">
            <a:avLst/>
          </a:prstGeom>
        </p:spPr>
        <p:txBody>
          <a:bodyPr vert="horz" wrap="square" lIns="0" tIns="12700" rIns="0" bIns="0" rtlCol="0">
            <a:spAutoFit/>
          </a:bodyPr>
          <a:lstStyle/>
          <a:p>
            <a:pPr marL="12700">
              <a:lnSpc>
                <a:spcPct val="100000"/>
              </a:lnSpc>
              <a:spcBef>
                <a:spcPts val="100"/>
              </a:spcBef>
            </a:pPr>
            <a:r>
              <a:rPr sz="2000" spc="-70" dirty="0">
                <a:latin typeface="Arial"/>
                <a:cs typeface="Arial"/>
              </a:rPr>
              <a:t>mümkün</a:t>
            </a:r>
            <a:r>
              <a:rPr sz="2000" spc="-140" dirty="0">
                <a:latin typeface="Arial"/>
                <a:cs typeface="Arial"/>
              </a:rPr>
              <a:t> </a:t>
            </a:r>
            <a:r>
              <a:rPr sz="2000" spc="-80" dirty="0">
                <a:latin typeface="Arial"/>
                <a:cs typeface="Arial"/>
              </a:rPr>
              <a:t>bulunmamaktadır.</a:t>
            </a:r>
            <a:endParaRPr sz="2000">
              <a:latin typeface="Arial"/>
              <a:cs typeface="Arial"/>
            </a:endParaRPr>
          </a:p>
        </p:txBody>
      </p:sp>
      <p:sp>
        <p:nvSpPr>
          <p:cNvPr id="22" name="object 22"/>
          <p:cNvSpPr/>
          <p:nvPr/>
        </p:nvSpPr>
        <p:spPr>
          <a:xfrm>
            <a:off x="393191" y="4457700"/>
            <a:ext cx="4635246" cy="1991106"/>
          </a:xfrm>
          <a:prstGeom prst="rect">
            <a:avLst/>
          </a:prstGeom>
          <a:blipFill>
            <a:blip r:embed="rId7" cstate="print"/>
            <a:stretch>
              <a:fillRect/>
            </a:stretch>
          </a:blipFill>
        </p:spPr>
        <p:txBody>
          <a:bodyPr wrap="square" lIns="0" tIns="0" rIns="0" bIns="0" rtlCol="0"/>
          <a:lstStyle/>
          <a:p>
            <a:endParaRPr/>
          </a:p>
        </p:txBody>
      </p:sp>
      <p:sp>
        <p:nvSpPr>
          <p:cNvPr id="23" name="object 23"/>
          <p:cNvSpPr txBox="1"/>
          <p:nvPr/>
        </p:nvSpPr>
        <p:spPr>
          <a:xfrm>
            <a:off x="1161389" y="5107000"/>
            <a:ext cx="3098800" cy="612140"/>
          </a:xfrm>
          <a:prstGeom prst="rect">
            <a:avLst/>
          </a:prstGeom>
        </p:spPr>
        <p:txBody>
          <a:bodyPr vert="horz" wrap="square" lIns="0" tIns="13335" rIns="0" bIns="0" rtlCol="0">
            <a:spAutoFit/>
          </a:bodyPr>
          <a:lstStyle/>
          <a:p>
            <a:pPr algn="ctr">
              <a:lnSpc>
                <a:spcPts val="2305"/>
              </a:lnSpc>
              <a:spcBef>
                <a:spcPts val="105"/>
              </a:spcBef>
            </a:pPr>
            <a:r>
              <a:rPr sz="2000" b="1" spc="-155" dirty="0">
                <a:solidFill>
                  <a:srgbClr val="FFFFFF"/>
                </a:solidFill>
                <a:latin typeface="Trebuchet MS"/>
                <a:cs typeface="Trebuchet MS"/>
              </a:rPr>
              <a:t>Teşvikten</a:t>
            </a:r>
            <a:r>
              <a:rPr sz="2000" b="1" spc="-215" dirty="0">
                <a:solidFill>
                  <a:srgbClr val="FFFFFF"/>
                </a:solidFill>
                <a:latin typeface="Trebuchet MS"/>
                <a:cs typeface="Trebuchet MS"/>
              </a:rPr>
              <a:t> </a:t>
            </a:r>
            <a:r>
              <a:rPr sz="2000" b="1" spc="-120" dirty="0">
                <a:solidFill>
                  <a:srgbClr val="FFFFFF"/>
                </a:solidFill>
                <a:latin typeface="Trebuchet MS"/>
                <a:cs typeface="Trebuchet MS"/>
              </a:rPr>
              <a:t>yararlanılamayacak</a:t>
            </a:r>
            <a:endParaRPr sz="2000">
              <a:latin typeface="Trebuchet MS"/>
              <a:cs typeface="Trebuchet MS"/>
            </a:endParaRPr>
          </a:p>
          <a:p>
            <a:pPr marL="4445" algn="ctr">
              <a:lnSpc>
                <a:spcPts val="2305"/>
              </a:lnSpc>
            </a:pPr>
            <a:r>
              <a:rPr sz="2000" b="1" spc="-100" dirty="0">
                <a:solidFill>
                  <a:srgbClr val="FFFFFF"/>
                </a:solidFill>
                <a:latin typeface="Trebuchet MS"/>
                <a:cs typeface="Trebuchet MS"/>
              </a:rPr>
              <a:t>sigortalılar</a:t>
            </a:r>
            <a:r>
              <a:rPr sz="2000" b="1" spc="-165" dirty="0">
                <a:solidFill>
                  <a:srgbClr val="FFFFFF"/>
                </a:solidFill>
                <a:latin typeface="Trebuchet MS"/>
                <a:cs typeface="Trebuchet MS"/>
              </a:rPr>
              <a:t> </a:t>
            </a:r>
            <a:r>
              <a:rPr sz="2000" b="1" spc="-105" dirty="0">
                <a:solidFill>
                  <a:srgbClr val="FFFFFF"/>
                </a:solidFill>
                <a:latin typeface="Trebuchet MS"/>
                <a:cs typeface="Trebuchet MS"/>
              </a:rPr>
              <a:t>kimlerdir?</a:t>
            </a:r>
            <a:endParaRPr sz="2000">
              <a:latin typeface="Trebuchet MS"/>
              <a:cs typeface="Trebuchet MS"/>
            </a:endParaRPr>
          </a:p>
        </p:txBody>
      </p:sp>
    </p:spTree>
    <p:extLst>
      <p:ext uri="{BB962C8B-B14F-4D97-AF65-F5344CB8AC3E}">
        <p14:creationId xmlns:p14="http://schemas.microsoft.com/office/powerpoint/2010/main" val="196371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246680827"/>
              </p:ext>
            </p:extLst>
          </p:nvPr>
        </p:nvGraphicFramePr>
        <p:xfrm>
          <a:off x="181253" y="175879"/>
          <a:ext cx="11635735" cy="6040209"/>
        </p:xfrm>
        <a:graphic>
          <a:graphicData uri="http://schemas.openxmlformats.org/drawingml/2006/table">
            <a:tbl>
              <a:tblPr firstRow="1" bandRow="1">
                <a:tableStyleId>{2D5ABB26-0587-4C30-8999-92F81FD0307C}</a:tableStyleId>
              </a:tblPr>
              <a:tblGrid>
                <a:gridCol w="294640">
                  <a:extLst>
                    <a:ext uri="{9D8B030D-6E8A-4147-A177-3AD203B41FA5}">
                      <a16:colId xmlns:a16="http://schemas.microsoft.com/office/drawing/2014/main" val="20000"/>
                    </a:ext>
                  </a:extLst>
                </a:gridCol>
                <a:gridCol w="1299210">
                  <a:extLst>
                    <a:ext uri="{9D8B030D-6E8A-4147-A177-3AD203B41FA5}">
                      <a16:colId xmlns:a16="http://schemas.microsoft.com/office/drawing/2014/main" val="20001"/>
                    </a:ext>
                  </a:extLst>
                </a:gridCol>
                <a:gridCol w="1802129">
                  <a:extLst>
                    <a:ext uri="{9D8B030D-6E8A-4147-A177-3AD203B41FA5}">
                      <a16:colId xmlns:a16="http://schemas.microsoft.com/office/drawing/2014/main" val="20002"/>
                    </a:ext>
                  </a:extLst>
                </a:gridCol>
                <a:gridCol w="1802129">
                  <a:extLst>
                    <a:ext uri="{9D8B030D-6E8A-4147-A177-3AD203B41FA5}">
                      <a16:colId xmlns:a16="http://schemas.microsoft.com/office/drawing/2014/main" val="20003"/>
                    </a:ext>
                  </a:extLst>
                </a:gridCol>
                <a:gridCol w="2013584">
                  <a:extLst>
                    <a:ext uri="{9D8B030D-6E8A-4147-A177-3AD203B41FA5}">
                      <a16:colId xmlns:a16="http://schemas.microsoft.com/office/drawing/2014/main" val="20004"/>
                    </a:ext>
                  </a:extLst>
                </a:gridCol>
                <a:gridCol w="1166495">
                  <a:extLst>
                    <a:ext uri="{9D8B030D-6E8A-4147-A177-3AD203B41FA5}">
                      <a16:colId xmlns:a16="http://schemas.microsoft.com/office/drawing/2014/main" val="20005"/>
                    </a:ext>
                  </a:extLst>
                </a:gridCol>
                <a:gridCol w="1058545">
                  <a:extLst>
                    <a:ext uri="{9D8B030D-6E8A-4147-A177-3AD203B41FA5}">
                      <a16:colId xmlns:a16="http://schemas.microsoft.com/office/drawing/2014/main" val="20006"/>
                    </a:ext>
                  </a:extLst>
                </a:gridCol>
                <a:gridCol w="530859">
                  <a:extLst>
                    <a:ext uri="{9D8B030D-6E8A-4147-A177-3AD203B41FA5}">
                      <a16:colId xmlns:a16="http://schemas.microsoft.com/office/drawing/2014/main" val="20007"/>
                    </a:ext>
                  </a:extLst>
                </a:gridCol>
                <a:gridCol w="103504">
                  <a:extLst>
                    <a:ext uri="{9D8B030D-6E8A-4147-A177-3AD203B41FA5}">
                      <a16:colId xmlns:a16="http://schemas.microsoft.com/office/drawing/2014/main" val="20008"/>
                    </a:ext>
                  </a:extLst>
                </a:gridCol>
                <a:gridCol w="1564640">
                  <a:extLst>
                    <a:ext uri="{9D8B030D-6E8A-4147-A177-3AD203B41FA5}">
                      <a16:colId xmlns:a16="http://schemas.microsoft.com/office/drawing/2014/main" val="20009"/>
                    </a:ext>
                  </a:extLst>
                </a:gridCol>
              </a:tblGrid>
              <a:tr h="478844">
                <a:tc gridSpan="2">
                  <a:txBody>
                    <a:bodyPr/>
                    <a:lstStyle/>
                    <a:p>
                      <a:pPr>
                        <a:lnSpc>
                          <a:spcPct val="100000"/>
                        </a:lnSpc>
                      </a:pPr>
                      <a:endParaRPr sz="1100" dirty="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gridSpan="6">
                  <a:txBody>
                    <a:bodyPr/>
                    <a:lstStyle/>
                    <a:p>
                      <a:pPr>
                        <a:lnSpc>
                          <a:spcPct val="100000"/>
                        </a:lnSpc>
                        <a:spcBef>
                          <a:spcPts val="30"/>
                        </a:spcBef>
                      </a:pPr>
                      <a:endParaRPr sz="1100" dirty="0">
                        <a:latin typeface="Times New Roman"/>
                        <a:cs typeface="Times New Roman"/>
                      </a:endParaRPr>
                    </a:p>
                  </a:txBody>
                  <a:tcPr marL="0" marR="0" marT="381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1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01872">
                <a:tc rowSpan="2" gridSpan="2">
                  <a:txBody>
                    <a:bodyPr/>
                    <a:lstStyle/>
                    <a:p>
                      <a:pPr marL="412750">
                        <a:lnSpc>
                          <a:spcPct val="100000"/>
                        </a:lnSpc>
                        <a:spcBef>
                          <a:spcPts val="1200"/>
                        </a:spcBef>
                      </a:pPr>
                      <a:r>
                        <a:rPr sz="1750" b="1" spc="-70" dirty="0">
                          <a:solidFill>
                            <a:srgbClr val="FFFFFF"/>
                          </a:solidFill>
                          <a:latin typeface="Trebuchet MS"/>
                          <a:cs typeface="Trebuchet MS"/>
                        </a:rPr>
                        <a:t>10</a:t>
                      </a:r>
                      <a:endParaRPr sz="1750">
                        <a:latin typeface="Trebuchet MS"/>
                        <a:cs typeface="Trebuchet MS"/>
                      </a:endParaRPr>
                    </a:p>
                  </a:txBody>
                  <a:tcPr marL="0" marR="0" marT="152400"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gridSpan="6">
                  <a:txBody>
                    <a:bodyPr/>
                    <a:lstStyle/>
                    <a:p>
                      <a:pPr>
                        <a:lnSpc>
                          <a:spcPct val="100000"/>
                        </a:lnSpc>
                        <a:spcBef>
                          <a:spcPts val="50"/>
                        </a:spcBef>
                      </a:pPr>
                      <a:endParaRPr sz="1150" dirty="0">
                        <a:latin typeface="Times New Roman"/>
                        <a:cs typeface="Times New Roman"/>
                      </a:endParaRPr>
                    </a:p>
                    <a:p>
                      <a:pPr marL="81915">
                        <a:lnSpc>
                          <a:spcPct val="100000"/>
                        </a:lnSpc>
                        <a:spcBef>
                          <a:spcPts val="5"/>
                        </a:spcBef>
                      </a:pPr>
                      <a:r>
                        <a:rPr sz="2800" b="1" kern="1200" spc="-10" dirty="0">
                          <a:solidFill>
                            <a:srgbClr val="FF0000"/>
                          </a:solidFill>
                          <a:effectLst>
                            <a:outerShdw blurRad="38100" dist="38100" dir="2700000" algn="tl">
                              <a:srgbClr val="000000">
                                <a:alpha val="43137"/>
                              </a:srgbClr>
                            </a:outerShdw>
                          </a:effectLst>
                          <a:latin typeface="Trebuchet MS"/>
                          <a:ea typeface="+mn-ea"/>
                          <a:cs typeface="Trebuchet MS"/>
                        </a:rPr>
                        <a:t>KÜLTÜR YATIRIMLARI VE GİRİŞİMLERİ HAKKINDA UYGULANAN SİGORTA PRİMİ TEŞVİKİ</a:t>
                      </a:r>
                    </a:p>
                  </a:txBody>
                  <a:tcPr marL="0" marR="0" marT="6350"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2">
                  <a:txBody>
                    <a:bodyPr/>
                    <a:lstStyle/>
                    <a:p>
                      <a:pPr marL="81915">
                        <a:lnSpc>
                          <a:spcPct val="100000"/>
                        </a:lnSpc>
                        <a:spcBef>
                          <a:spcPts val="30"/>
                        </a:spcBef>
                      </a:pPr>
                      <a:r>
                        <a:rPr sz="1100" b="1" spc="-35" dirty="0">
                          <a:latin typeface="Trebuchet MS"/>
                          <a:cs typeface="Trebuchet MS"/>
                        </a:rPr>
                        <a:t>BELGE </a:t>
                      </a:r>
                      <a:r>
                        <a:rPr sz="1100" b="1" spc="15" dirty="0">
                          <a:latin typeface="Trebuchet MS"/>
                          <a:cs typeface="Trebuchet MS"/>
                        </a:rPr>
                        <a:t>KANUN</a:t>
                      </a:r>
                      <a:r>
                        <a:rPr sz="1100" b="1" spc="-135" dirty="0">
                          <a:latin typeface="Trebuchet MS"/>
                          <a:cs typeface="Trebuchet MS"/>
                        </a:rPr>
                        <a:t> </a:t>
                      </a:r>
                      <a:r>
                        <a:rPr sz="1100" b="1" spc="40" dirty="0">
                          <a:latin typeface="Trebuchet MS"/>
                          <a:cs typeface="Trebuchet MS"/>
                        </a:rPr>
                        <a:t>NO</a:t>
                      </a:r>
                      <a:endParaRPr sz="1100">
                        <a:latin typeface="Trebuchet MS"/>
                        <a:cs typeface="Trebuchet MS"/>
                      </a:endParaRPr>
                    </a:p>
                  </a:txBody>
                  <a:tcPr marL="0" marR="0" marT="3810" marB="0">
                    <a:lnL w="9525">
                      <a:solidFill>
                        <a:srgbClr val="000000"/>
                      </a:solidFill>
                      <a:prstDash val="solid"/>
                    </a:lnL>
                    <a:lnR w="9525">
                      <a:solidFill>
                        <a:srgbClr val="B4C5E7"/>
                      </a:solidFill>
                      <a:prstDash val="solid"/>
                    </a:lnR>
                    <a:lnT w="28575">
                      <a:solidFill>
                        <a:srgbClr val="8EAADB"/>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643244">
                <a:tc gridSpan="2" vMerge="1">
                  <a:txBody>
                    <a:bodyPr/>
                    <a:lstStyle/>
                    <a:p>
                      <a:endParaRPr/>
                    </a:p>
                  </a:txBody>
                  <a:tcPr marL="0" marR="0" marT="152400"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gridSpan="6" vMerge="1">
                  <a:txBody>
                    <a:bodyPr/>
                    <a:lstStyle/>
                    <a:p>
                      <a:endParaRPr/>
                    </a:p>
                  </a:txBody>
                  <a:tcPr marL="0" marR="0" marT="6350"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397510">
                        <a:lnSpc>
                          <a:spcPts val="1275"/>
                        </a:lnSpc>
                      </a:pPr>
                      <a:r>
                        <a:rPr sz="1100" spc="-20" dirty="0">
                          <a:latin typeface="Arial"/>
                          <a:cs typeface="Arial"/>
                        </a:rPr>
                        <a:t>55225 </a:t>
                      </a:r>
                      <a:r>
                        <a:rPr sz="1100" spc="-5" dirty="0">
                          <a:latin typeface="Arial"/>
                          <a:cs typeface="Arial"/>
                        </a:rPr>
                        <a:t>-</a:t>
                      </a:r>
                      <a:r>
                        <a:rPr sz="1100" spc="-45" dirty="0">
                          <a:latin typeface="Arial"/>
                          <a:cs typeface="Arial"/>
                        </a:rPr>
                        <a:t> </a:t>
                      </a:r>
                      <a:r>
                        <a:rPr sz="1100" spc="-25" dirty="0">
                          <a:latin typeface="Arial"/>
                          <a:cs typeface="Arial"/>
                        </a:rPr>
                        <a:t>25225</a:t>
                      </a:r>
                      <a:endParaRPr sz="110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000000"/>
                      </a:solidFill>
                      <a:prstDash val="solid"/>
                    </a:lnT>
                    <a:lnB w="9525">
                      <a:solidFill>
                        <a:srgbClr val="B4C5E7"/>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150936">
                <a:tc rowSpan="2" gridSpan="2">
                  <a:txBody>
                    <a:bodyPr/>
                    <a:lstStyle/>
                    <a:p>
                      <a:pPr marL="85725">
                        <a:lnSpc>
                          <a:spcPts val="1555"/>
                        </a:lnSpc>
                      </a:pPr>
                      <a:r>
                        <a:rPr sz="1300" b="1" spc="-30" dirty="0">
                          <a:latin typeface="Trebuchet MS"/>
                          <a:cs typeface="Trebuchet MS"/>
                        </a:rPr>
                        <a:t>YASAL</a:t>
                      </a:r>
                      <a:r>
                        <a:rPr sz="1300" b="1" spc="-95" dirty="0">
                          <a:latin typeface="Trebuchet MS"/>
                          <a:cs typeface="Trebuchet MS"/>
                        </a:rPr>
                        <a:t> </a:t>
                      </a:r>
                      <a:r>
                        <a:rPr sz="1300" b="1" spc="10" dirty="0">
                          <a:latin typeface="Trebuchet MS"/>
                          <a:cs typeface="Trebuchet MS"/>
                        </a:rPr>
                        <a:t>DAYANAK</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rowSpan="2" hMerge="1">
                  <a:txBody>
                    <a:bodyPr/>
                    <a:lstStyle/>
                    <a:p>
                      <a:endParaRPr/>
                    </a:p>
                  </a:txBody>
                  <a:tcPr marL="0" marR="0" marT="0" marB="0"/>
                </a:tc>
                <a:tc rowSpan="2" gridSpan="4">
                  <a:txBody>
                    <a:bodyPr/>
                    <a:lstStyle/>
                    <a:p>
                      <a:pPr marL="81915">
                        <a:lnSpc>
                          <a:spcPts val="1275"/>
                        </a:lnSpc>
                      </a:pPr>
                      <a:r>
                        <a:rPr sz="1100" spc="-20" dirty="0">
                          <a:latin typeface="Arial"/>
                          <a:cs typeface="Arial"/>
                        </a:rPr>
                        <a:t>5225 </a:t>
                      </a:r>
                      <a:r>
                        <a:rPr sz="1100" spc="-50" dirty="0">
                          <a:latin typeface="Arial"/>
                          <a:cs typeface="Arial"/>
                        </a:rPr>
                        <a:t>Sayılı </a:t>
                      </a:r>
                      <a:r>
                        <a:rPr sz="1100" spc="-25" dirty="0">
                          <a:latin typeface="Arial"/>
                          <a:cs typeface="Arial"/>
                        </a:rPr>
                        <a:t>Kanunun </a:t>
                      </a:r>
                      <a:r>
                        <a:rPr sz="1100" spc="-15" dirty="0">
                          <a:latin typeface="Arial"/>
                          <a:cs typeface="Arial"/>
                        </a:rPr>
                        <a:t>5. </a:t>
                      </a:r>
                      <a:r>
                        <a:rPr sz="1100" spc="-10" dirty="0">
                          <a:latin typeface="Arial"/>
                          <a:cs typeface="Arial"/>
                        </a:rPr>
                        <a:t>Maddesi, </a:t>
                      </a:r>
                      <a:r>
                        <a:rPr sz="1100" dirty="0">
                          <a:latin typeface="Arial"/>
                          <a:cs typeface="Arial"/>
                        </a:rPr>
                        <a:t>2010/109 </a:t>
                      </a:r>
                      <a:r>
                        <a:rPr sz="1100" spc="-55" dirty="0">
                          <a:latin typeface="Arial"/>
                          <a:cs typeface="Arial"/>
                        </a:rPr>
                        <a:t>Sayılı</a:t>
                      </a:r>
                      <a:r>
                        <a:rPr sz="1100" spc="-190" dirty="0">
                          <a:latin typeface="Arial"/>
                          <a:cs typeface="Arial"/>
                        </a:rPr>
                        <a:t> </a:t>
                      </a:r>
                      <a:r>
                        <a:rPr sz="1100" spc="-30" dirty="0">
                          <a:latin typeface="Arial"/>
                          <a:cs typeface="Arial"/>
                        </a:rPr>
                        <a:t>Genelge.</a:t>
                      </a:r>
                      <a:endParaRPr sz="11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3">
                  <a:txBody>
                    <a:bodyPr/>
                    <a:lstStyle/>
                    <a:p>
                      <a:pPr marL="310515">
                        <a:lnSpc>
                          <a:spcPts val="1275"/>
                        </a:lnSpc>
                      </a:pPr>
                      <a:r>
                        <a:rPr sz="1100" b="1" spc="25" dirty="0">
                          <a:latin typeface="Trebuchet MS"/>
                          <a:cs typeface="Trebuchet MS"/>
                        </a:rPr>
                        <a:t>BAŞLAMA</a:t>
                      </a:r>
                      <a:r>
                        <a:rPr sz="1100" b="1" spc="-105" dirty="0">
                          <a:latin typeface="Trebuchet MS"/>
                          <a:cs typeface="Trebuchet MS"/>
                        </a:rPr>
                        <a:t> </a:t>
                      </a:r>
                      <a:r>
                        <a:rPr sz="1100" b="1" spc="-15" dirty="0">
                          <a:latin typeface="Trebuchet MS"/>
                          <a:cs typeface="Trebuchet MS"/>
                        </a:rPr>
                        <a:t>TARİHİ</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L="6350" algn="ctr">
                        <a:lnSpc>
                          <a:spcPts val="1275"/>
                        </a:lnSpc>
                      </a:pPr>
                      <a:r>
                        <a:rPr sz="1100" b="1" spc="-15" dirty="0">
                          <a:latin typeface="Trebuchet MS"/>
                          <a:cs typeface="Trebuchet MS"/>
                        </a:rPr>
                        <a:t>BİTİŞ</a:t>
                      </a:r>
                      <a:r>
                        <a:rPr sz="1100" b="1" spc="-85" dirty="0">
                          <a:latin typeface="Trebuchet MS"/>
                          <a:cs typeface="Trebuchet MS"/>
                        </a:rPr>
                        <a:t> </a:t>
                      </a:r>
                      <a:r>
                        <a:rPr sz="1100" b="1" spc="-15" dirty="0">
                          <a:latin typeface="Trebuchet MS"/>
                          <a:cs typeface="Trebuchet MS"/>
                        </a:rPr>
                        <a:t>TARİHİ</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3"/>
                  </a:ext>
                </a:extLst>
              </a:tr>
              <a:tr h="156346">
                <a:tc gridSpan="2"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hMerge="1" vMerge="1">
                  <a:txBody>
                    <a:bodyPr/>
                    <a:lstStyle/>
                    <a:p>
                      <a:endParaRPr/>
                    </a:p>
                  </a:txBody>
                  <a:tcPr marL="0" marR="0" marT="0" marB="0"/>
                </a:tc>
                <a:tc gridSpan="4"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3">
                  <a:txBody>
                    <a:bodyPr/>
                    <a:lstStyle/>
                    <a:p>
                      <a:pPr marL="508000">
                        <a:lnSpc>
                          <a:spcPts val="1275"/>
                        </a:lnSpc>
                      </a:pPr>
                      <a:r>
                        <a:rPr sz="1100" spc="-15" dirty="0">
                          <a:latin typeface="Arial"/>
                          <a:cs typeface="Arial"/>
                        </a:rPr>
                        <a:t>01.08.2004</a:t>
                      </a:r>
                      <a:endParaRPr sz="11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L="3175" algn="ctr">
                        <a:lnSpc>
                          <a:spcPts val="1275"/>
                        </a:lnSpc>
                      </a:pPr>
                      <a:r>
                        <a:rPr sz="1100" dirty="0">
                          <a:latin typeface="Arial"/>
                          <a:cs typeface="Arial"/>
                        </a:rPr>
                        <a:t>-</a:t>
                      </a:r>
                      <a:endParaRPr sz="11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4"/>
                  </a:ext>
                </a:extLst>
              </a:tr>
              <a:tr h="703285">
                <a:tc gridSpan="2">
                  <a:txBody>
                    <a:bodyPr/>
                    <a:lstStyle/>
                    <a:p>
                      <a:pPr marL="85725">
                        <a:lnSpc>
                          <a:spcPts val="1550"/>
                        </a:lnSpc>
                      </a:pPr>
                      <a:r>
                        <a:rPr sz="1300" b="1" spc="15" dirty="0">
                          <a:latin typeface="Trebuchet MS"/>
                          <a:cs typeface="Trebuchet MS"/>
                        </a:rPr>
                        <a:t>AÇIKLAMA</a:t>
                      </a:r>
                      <a:endParaRPr sz="13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gridSpan="8">
                  <a:txBody>
                    <a:bodyPr/>
                    <a:lstStyle/>
                    <a:p>
                      <a:pPr marL="81915">
                        <a:lnSpc>
                          <a:spcPts val="1275"/>
                        </a:lnSpc>
                      </a:pPr>
                      <a:r>
                        <a:rPr sz="1100" spc="5" dirty="0">
                          <a:latin typeface="Arial"/>
                          <a:cs typeface="Arial"/>
                        </a:rPr>
                        <a:t>Kültür</a:t>
                      </a:r>
                      <a:r>
                        <a:rPr sz="1100" u="sng" spc="-5" dirty="0">
                          <a:uFill>
                            <a:solidFill>
                              <a:srgbClr val="000000"/>
                            </a:solidFill>
                          </a:uFill>
                          <a:latin typeface="Arial"/>
                          <a:cs typeface="Arial"/>
                        </a:rPr>
                        <a:t> </a:t>
                      </a:r>
                      <a:r>
                        <a:rPr sz="1100" u="sng" spc="-25" dirty="0">
                          <a:uFill>
                            <a:solidFill>
                              <a:srgbClr val="000000"/>
                            </a:solidFill>
                          </a:uFill>
                          <a:latin typeface="Arial"/>
                          <a:cs typeface="Arial"/>
                        </a:rPr>
                        <a:t>Yatırım</a:t>
                      </a:r>
                      <a:r>
                        <a:rPr sz="1100" u="sng" spc="-30" dirty="0">
                          <a:uFill>
                            <a:solidFill>
                              <a:srgbClr val="000000"/>
                            </a:solidFill>
                          </a:uFill>
                          <a:latin typeface="Arial"/>
                          <a:cs typeface="Arial"/>
                        </a:rPr>
                        <a:t> </a:t>
                      </a:r>
                      <a:r>
                        <a:rPr sz="1100" spc="-35" dirty="0">
                          <a:latin typeface="Arial"/>
                          <a:cs typeface="Arial"/>
                        </a:rPr>
                        <a:t>Belgesi</a:t>
                      </a:r>
                      <a:r>
                        <a:rPr sz="1100" spc="-40" dirty="0">
                          <a:latin typeface="Arial"/>
                          <a:cs typeface="Arial"/>
                        </a:rPr>
                        <a:t> </a:t>
                      </a:r>
                      <a:r>
                        <a:rPr sz="1100" spc="-30" dirty="0">
                          <a:latin typeface="Arial"/>
                          <a:cs typeface="Arial"/>
                        </a:rPr>
                        <a:t>almış </a:t>
                      </a:r>
                      <a:r>
                        <a:rPr sz="1100" spc="-10" dirty="0">
                          <a:latin typeface="Arial"/>
                          <a:cs typeface="Arial"/>
                        </a:rPr>
                        <a:t>olan</a:t>
                      </a:r>
                      <a:r>
                        <a:rPr sz="1100" spc="-45" dirty="0">
                          <a:latin typeface="Arial"/>
                          <a:cs typeface="Arial"/>
                        </a:rPr>
                        <a:t> </a:t>
                      </a:r>
                      <a:r>
                        <a:rPr sz="1100" spc="-5" dirty="0">
                          <a:latin typeface="Arial"/>
                          <a:cs typeface="Arial"/>
                        </a:rPr>
                        <a:t>işyerlerinde</a:t>
                      </a:r>
                      <a:r>
                        <a:rPr sz="1100" spc="-50" dirty="0">
                          <a:latin typeface="Arial"/>
                          <a:cs typeface="Arial"/>
                        </a:rPr>
                        <a:t> </a:t>
                      </a:r>
                      <a:r>
                        <a:rPr sz="1100" spc="15" dirty="0">
                          <a:latin typeface="Arial"/>
                          <a:cs typeface="Arial"/>
                        </a:rPr>
                        <a:t>fiilen</a:t>
                      </a:r>
                      <a:r>
                        <a:rPr sz="1100" spc="-40" dirty="0">
                          <a:latin typeface="Arial"/>
                          <a:cs typeface="Arial"/>
                        </a:rPr>
                        <a:t> </a:t>
                      </a:r>
                      <a:r>
                        <a:rPr sz="1100" spc="-35" dirty="0">
                          <a:latin typeface="Arial"/>
                          <a:cs typeface="Arial"/>
                        </a:rPr>
                        <a:t>çalışan</a:t>
                      </a:r>
                      <a:r>
                        <a:rPr sz="1100" spc="-25" dirty="0">
                          <a:latin typeface="Arial"/>
                          <a:cs typeface="Arial"/>
                        </a:rPr>
                        <a:t> </a:t>
                      </a:r>
                      <a:r>
                        <a:rPr sz="1100" spc="-5" dirty="0">
                          <a:latin typeface="Arial"/>
                          <a:cs typeface="Arial"/>
                        </a:rPr>
                        <a:t>sigortalıların</a:t>
                      </a:r>
                      <a:r>
                        <a:rPr sz="1100" spc="-45" dirty="0">
                          <a:latin typeface="Arial"/>
                          <a:cs typeface="Arial"/>
                        </a:rPr>
                        <a:t> </a:t>
                      </a:r>
                      <a:r>
                        <a:rPr sz="1100" spc="10" dirty="0">
                          <a:latin typeface="Arial"/>
                          <a:cs typeface="Arial"/>
                        </a:rPr>
                        <a:t>prime</a:t>
                      </a:r>
                      <a:r>
                        <a:rPr sz="1100" spc="-45" dirty="0">
                          <a:latin typeface="Arial"/>
                          <a:cs typeface="Arial"/>
                        </a:rPr>
                        <a:t> </a:t>
                      </a:r>
                      <a:r>
                        <a:rPr sz="1100" spc="-65" dirty="0">
                          <a:latin typeface="Arial"/>
                          <a:cs typeface="Arial"/>
                        </a:rPr>
                        <a:t>esas</a:t>
                      </a:r>
                      <a:r>
                        <a:rPr sz="1100" spc="-30" dirty="0">
                          <a:latin typeface="Arial"/>
                          <a:cs typeface="Arial"/>
                        </a:rPr>
                        <a:t> kazançları</a:t>
                      </a:r>
                      <a:r>
                        <a:rPr sz="1100" spc="-40" dirty="0">
                          <a:latin typeface="Arial"/>
                          <a:cs typeface="Arial"/>
                        </a:rPr>
                        <a:t> </a:t>
                      </a:r>
                      <a:r>
                        <a:rPr sz="1100" spc="-10" dirty="0">
                          <a:latin typeface="Arial"/>
                          <a:cs typeface="Arial"/>
                        </a:rPr>
                        <a:t>üzerinden</a:t>
                      </a:r>
                      <a:r>
                        <a:rPr sz="1100" spc="-45" dirty="0">
                          <a:latin typeface="Arial"/>
                          <a:cs typeface="Arial"/>
                        </a:rPr>
                        <a:t> </a:t>
                      </a:r>
                      <a:r>
                        <a:rPr sz="1100" spc="-25" dirty="0">
                          <a:latin typeface="Arial"/>
                          <a:cs typeface="Arial"/>
                        </a:rPr>
                        <a:t>hesaplanan</a:t>
                      </a:r>
                      <a:r>
                        <a:rPr sz="1100" spc="-55" dirty="0">
                          <a:latin typeface="Arial"/>
                          <a:cs typeface="Arial"/>
                        </a:rPr>
                        <a:t> </a:t>
                      </a:r>
                      <a:r>
                        <a:rPr sz="1100" spc="-10" dirty="0">
                          <a:latin typeface="Arial"/>
                          <a:cs typeface="Arial"/>
                        </a:rPr>
                        <a:t>sigorta</a:t>
                      </a:r>
                      <a:r>
                        <a:rPr sz="1100" spc="-20" dirty="0">
                          <a:latin typeface="Arial"/>
                          <a:cs typeface="Arial"/>
                        </a:rPr>
                        <a:t> </a:t>
                      </a:r>
                      <a:r>
                        <a:rPr sz="1100" spc="20" dirty="0">
                          <a:latin typeface="Arial"/>
                          <a:cs typeface="Arial"/>
                        </a:rPr>
                        <a:t>primi</a:t>
                      </a:r>
                      <a:r>
                        <a:rPr sz="1100" spc="-35" dirty="0">
                          <a:latin typeface="Arial"/>
                          <a:cs typeface="Arial"/>
                        </a:rPr>
                        <a:t> </a:t>
                      </a:r>
                      <a:r>
                        <a:rPr sz="1100" spc="-5" dirty="0">
                          <a:latin typeface="Arial"/>
                          <a:cs typeface="Arial"/>
                        </a:rPr>
                        <a:t>işveren</a:t>
                      </a:r>
                      <a:r>
                        <a:rPr sz="1100" spc="-50" dirty="0">
                          <a:latin typeface="Arial"/>
                          <a:cs typeface="Arial"/>
                        </a:rPr>
                        <a:t> </a:t>
                      </a:r>
                      <a:r>
                        <a:rPr sz="1100" spc="-25" dirty="0">
                          <a:latin typeface="Arial"/>
                          <a:cs typeface="Arial"/>
                        </a:rPr>
                        <a:t>hissesinin</a:t>
                      </a:r>
                      <a:r>
                        <a:rPr sz="1100" spc="-45" dirty="0">
                          <a:latin typeface="Arial"/>
                          <a:cs typeface="Arial"/>
                        </a:rPr>
                        <a:t> </a:t>
                      </a:r>
                      <a:r>
                        <a:rPr sz="1100" spc="-15" dirty="0">
                          <a:latin typeface="Arial"/>
                          <a:cs typeface="Arial"/>
                        </a:rPr>
                        <a:t>3</a:t>
                      </a:r>
                      <a:r>
                        <a:rPr sz="1100" spc="-30" dirty="0">
                          <a:latin typeface="Arial"/>
                          <a:cs typeface="Arial"/>
                        </a:rPr>
                        <a:t> </a:t>
                      </a:r>
                      <a:r>
                        <a:rPr sz="1100" spc="-15" dirty="0">
                          <a:latin typeface="Arial"/>
                          <a:cs typeface="Arial"/>
                        </a:rPr>
                        <a:t>yıl</a:t>
                      </a:r>
                      <a:r>
                        <a:rPr sz="1100" spc="-35" dirty="0">
                          <a:latin typeface="Arial"/>
                          <a:cs typeface="Arial"/>
                        </a:rPr>
                        <a:t> </a:t>
                      </a:r>
                      <a:r>
                        <a:rPr sz="1100" spc="-15" dirty="0">
                          <a:latin typeface="Arial"/>
                          <a:cs typeface="Arial"/>
                        </a:rPr>
                        <a:t>boyunca</a:t>
                      </a:r>
                      <a:endParaRPr sz="1100" dirty="0">
                        <a:latin typeface="Arial"/>
                        <a:cs typeface="Arial"/>
                      </a:endParaRPr>
                    </a:p>
                    <a:p>
                      <a:pPr marL="81915" marR="450215">
                        <a:lnSpc>
                          <a:spcPts val="1340"/>
                        </a:lnSpc>
                        <a:spcBef>
                          <a:spcPts val="50"/>
                        </a:spcBef>
                      </a:pPr>
                      <a:r>
                        <a:rPr sz="1100" spc="-35" dirty="0">
                          <a:latin typeface="Arial"/>
                          <a:cs typeface="Arial"/>
                        </a:rPr>
                        <a:t>%50’si, </a:t>
                      </a:r>
                      <a:r>
                        <a:rPr sz="1100" spc="10" dirty="0">
                          <a:latin typeface="Arial"/>
                          <a:cs typeface="Arial"/>
                        </a:rPr>
                        <a:t>Kültür</a:t>
                      </a:r>
                      <a:r>
                        <a:rPr sz="1100" u="sng" spc="-55" dirty="0">
                          <a:uFill>
                            <a:solidFill>
                              <a:srgbClr val="000000"/>
                            </a:solidFill>
                          </a:uFill>
                          <a:latin typeface="Arial"/>
                          <a:cs typeface="Arial"/>
                        </a:rPr>
                        <a:t> </a:t>
                      </a:r>
                      <a:r>
                        <a:rPr sz="1100" u="sng" spc="-10" dirty="0">
                          <a:uFill>
                            <a:solidFill>
                              <a:srgbClr val="000000"/>
                            </a:solidFill>
                          </a:uFill>
                          <a:latin typeface="Arial"/>
                          <a:cs typeface="Arial"/>
                        </a:rPr>
                        <a:t>Girişim</a:t>
                      </a:r>
                      <a:r>
                        <a:rPr sz="1100" spc="-15" dirty="0">
                          <a:latin typeface="Arial"/>
                          <a:cs typeface="Arial"/>
                        </a:rPr>
                        <a:t> </a:t>
                      </a:r>
                      <a:r>
                        <a:rPr sz="1100" spc="-35" dirty="0">
                          <a:latin typeface="Arial"/>
                          <a:cs typeface="Arial"/>
                        </a:rPr>
                        <a:t>Belgesi </a:t>
                      </a:r>
                      <a:r>
                        <a:rPr sz="1100" spc="-30" dirty="0">
                          <a:latin typeface="Arial"/>
                          <a:cs typeface="Arial"/>
                        </a:rPr>
                        <a:t>almış </a:t>
                      </a:r>
                      <a:r>
                        <a:rPr sz="1100" spc="-5" dirty="0">
                          <a:latin typeface="Arial"/>
                          <a:cs typeface="Arial"/>
                        </a:rPr>
                        <a:t>işyerlerinde</a:t>
                      </a:r>
                      <a:r>
                        <a:rPr sz="1100" spc="-45" dirty="0">
                          <a:latin typeface="Arial"/>
                          <a:cs typeface="Arial"/>
                        </a:rPr>
                        <a:t> </a:t>
                      </a:r>
                      <a:r>
                        <a:rPr sz="1100" spc="15" dirty="0">
                          <a:latin typeface="Arial"/>
                          <a:cs typeface="Arial"/>
                        </a:rPr>
                        <a:t>fiilen</a:t>
                      </a:r>
                      <a:r>
                        <a:rPr sz="1100" spc="-40" dirty="0">
                          <a:latin typeface="Arial"/>
                          <a:cs typeface="Arial"/>
                        </a:rPr>
                        <a:t> </a:t>
                      </a:r>
                      <a:r>
                        <a:rPr sz="1100" spc="-35" dirty="0">
                          <a:latin typeface="Arial"/>
                          <a:cs typeface="Arial"/>
                        </a:rPr>
                        <a:t>çalışan</a:t>
                      </a:r>
                      <a:r>
                        <a:rPr sz="1100" spc="-50" dirty="0">
                          <a:latin typeface="Arial"/>
                          <a:cs typeface="Arial"/>
                        </a:rPr>
                        <a:t> </a:t>
                      </a:r>
                      <a:r>
                        <a:rPr sz="1100" spc="-10" dirty="0">
                          <a:latin typeface="Arial"/>
                          <a:cs typeface="Arial"/>
                        </a:rPr>
                        <a:t>sigortalıların</a:t>
                      </a:r>
                      <a:r>
                        <a:rPr sz="1100" spc="-45" dirty="0">
                          <a:latin typeface="Arial"/>
                          <a:cs typeface="Arial"/>
                        </a:rPr>
                        <a:t> </a:t>
                      </a:r>
                      <a:r>
                        <a:rPr sz="1100" spc="-30" dirty="0">
                          <a:latin typeface="Arial"/>
                          <a:cs typeface="Arial"/>
                        </a:rPr>
                        <a:t>ise</a:t>
                      </a:r>
                      <a:r>
                        <a:rPr sz="1100" spc="-15" dirty="0">
                          <a:latin typeface="Arial"/>
                          <a:cs typeface="Arial"/>
                        </a:rPr>
                        <a:t> </a:t>
                      </a:r>
                      <a:r>
                        <a:rPr sz="1100" spc="10" dirty="0">
                          <a:latin typeface="Arial"/>
                          <a:cs typeface="Arial"/>
                        </a:rPr>
                        <a:t>prime</a:t>
                      </a:r>
                      <a:r>
                        <a:rPr sz="1100" spc="-40" dirty="0">
                          <a:latin typeface="Arial"/>
                          <a:cs typeface="Arial"/>
                        </a:rPr>
                        <a:t> </a:t>
                      </a:r>
                      <a:r>
                        <a:rPr sz="1100" spc="-65" dirty="0">
                          <a:latin typeface="Arial"/>
                          <a:cs typeface="Arial"/>
                        </a:rPr>
                        <a:t>esas</a:t>
                      </a:r>
                      <a:r>
                        <a:rPr sz="1100" spc="-30" dirty="0">
                          <a:latin typeface="Arial"/>
                          <a:cs typeface="Arial"/>
                        </a:rPr>
                        <a:t> </a:t>
                      </a:r>
                      <a:r>
                        <a:rPr sz="1100" spc="-25" dirty="0">
                          <a:latin typeface="Arial"/>
                          <a:cs typeface="Arial"/>
                        </a:rPr>
                        <a:t>kazançları</a:t>
                      </a:r>
                      <a:r>
                        <a:rPr sz="1100" spc="-10" dirty="0">
                          <a:latin typeface="Arial"/>
                          <a:cs typeface="Arial"/>
                        </a:rPr>
                        <a:t> üzerinden</a:t>
                      </a:r>
                      <a:r>
                        <a:rPr sz="1100" spc="-15" dirty="0">
                          <a:latin typeface="Arial"/>
                          <a:cs typeface="Arial"/>
                        </a:rPr>
                        <a:t> </a:t>
                      </a:r>
                      <a:r>
                        <a:rPr sz="1100" spc="-25" dirty="0">
                          <a:latin typeface="Arial"/>
                          <a:cs typeface="Arial"/>
                        </a:rPr>
                        <a:t>hesaplanan</a:t>
                      </a:r>
                      <a:r>
                        <a:rPr sz="1100" spc="-50" dirty="0">
                          <a:latin typeface="Arial"/>
                          <a:cs typeface="Arial"/>
                        </a:rPr>
                        <a:t> </a:t>
                      </a:r>
                      <a:r>
                        <a:rPr sz="1100" spc="-10" dirty="0">
                          <a:latin typeface="Arial"/>
                          <a:cs typeface="Arial"/>
                        </a:rPr>
                        <a:t>sigorta</a:t>
                      </a:r>
                      <a:r>
                        <a:rPr sz="1100" spc="-20" dirty="0">
                          <a:latin typeface="Arial"/>
                          <a:cs typeface="Arial"/>
                        </a:rPr>
                        <a:t> </a:t>
                      </a:r>
                      <a:r>
                        <a:rPr sz="1100" spc="20" dirty="0">
                          <a:latin typeface="Arial"/>
                          <a:cs typeface="Arial"/>
                        </a:rPr>
                        <a:t>primi</a:t>
                      </a:r>
                      <a:r>
                        <a:rPr sz="1100" spc="-70" dirty="0">
                          <a:latin typeface="Arial"/>
                          <a:cs typeface="Arial"/>
                        </a:rPr>
                        <a:t> </a:t>
                      </a:r>
                      <a:r>
                        <a:rPr sz="1100" spc="-15" dirty="0">
                          <a:latin typeface="Arial"/>
                          <a:cs typeface="Arial"/>
                        </a:rPr>
                        <a:t>işveren </a:t>
                      </a:r>
                      <a:r>
                        <a:rPr sz="1100" spc="-25" dirty="0">
                          <a:latin typeface="Arial"/>
                          <a:cs typeface="Arial"/>
                        </a:rPr>
                        <a:t>hissesinin</a:t>
                      </a:r>
                      <a:r>
                        <a:rPr sz="1100" spc="-50" dirty="0">
                          <a:latin typeface="Arial"/>
                          <a:cs typeface="Arial"/>
                        </a:rPr>
                        <a:t> </a:t>
                      </a:r>
                      <a:r>
                        <a:rPr sz="1100" spc="-15" dirty="0">
                          <a:latin typeface="Arial"/>
                          <a:cs typeface="Arial"/>
                        </a:rPr>
                        <a:t>7</a:t>
                      </a:r>
                      <a:r>
                        <a:rPr sz="1100" spc="-25" dirty="0">
                          <a:latin typeface="Arial"/>
                          <a:cs typeface="Arial"/>
                        </a:rPr>
                        <a:t> </a:t>
                      </a:r>
                      <a:r>
                        <a:rPr sz="1100" spc="-15" dirty="0">
                          <a:latin typeface="Arial"/>
                          <a:cs typeface="Arial"/>
                        </a:rPr>
                        <a:t>yıl  boyunca </a:t>
                      </a:r>
                      <a:r>
                        <a:rPr sz="1100" spc="-20" dirty="0">
                          <a:latin typeface="Arial"/>
                          <a:cs typeface="Arial"/>
                        </a:rPr>
                        <a:t>%25’i, </a:t>
                      </a:r>
                      <a:r>
                        <a:rPr sz="1100" spc="5" dirty="0">
                          <a:latin typeface="Arial"/>
                          <a:cs typeface="Arial"/>
                        </a:rPr>
                        <a:t>Kültür </a:t>
                      </a:r>
                      <a:r>
                        <a:rPr sz="1100" spc="-20" dirty="0">
                          <a:latin typeface="Arial"/>
                          <a:cs typeface="Arial"/>
                        </a:rPr>
                        <a:t>ve Turizm </a:t>
                      </a:r>
                      <a:r>
                        <a:rPr sz="1100" spc="-40" dirty="0">
                          <a:latin typeface="Arial"/>
                          <a:cs typeface="Arial"/>
                        </a:rPr>
                        <a:t>Bakanlığı </a:t>
                      </a:r>
                      <a:r>
                        <a:rPr sz="1100" spc="-15" dirty="0">
                          <a:latin typeface="Arial"/>
                          <a:cs typeface="Arial"/>
                        </a:rPr>
                        <a:t>bütçesine </a:t>
                      </a:r>
                      <a:r>
                        <a:rPr sz="1100" spc="-10" dirty="0">
                          <a:latin typeface="Arial"/>
                          <a:cs typeface="Arial"/>
                        </a:rPr>
                        <a:t>konulan </a:t>
                      </a:r>
                      <a:r>
                        <a:rPr sz="1100" dirty="0">
                          <a:latin typeface="Arial"/>
                          <a:cs typeface="Arial"/>
                        </a:rPr>
                        <a:t>ödenekten</a:t>
                      </a:r>
                      <a:r>
                        <a:rPr sz="1100" spc="-229" dirty="0">
                          <a:latin typeface="Arial"/>
                          <a:cs typeface="Arial"/>
                        </a:rPr>
                        <a:t> </a:t>
                      </a:r>
                      <a:r>
                        <a:rPr sz="1100" spc="-15" dirty="0">
                          <a:latin typeface="Arial"/>
                          <a:cs typeface="Arial"/>
                        </a:rPr>
                        <a:t>karşılanmaktadır.</a:t>
                      </a:r>
                      <a:endParaRPr sz="110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47773">
                <a:tc gridSpan="10">
                  <a:txBody>
                    <a:bodyPr/>
                    <a:lstStyle/>
                    <a:p>
                      <a:pPr marL="85725">
                        <a:lnSpc>
                          <a:spcPts val="1275"/>
                        </a:lnSpc>
                      </a:pPr>
                      <a:r>
                        <a:rPr sz="1100" b="1" spc="-30" dirty="0">
                          <a:latin typeface="Trebuchet MS"/>
                          <a:cs typeface="Trebuchet MS"/>
                        </a:rPr>
                        <a:t>TEŞVİKTEN </a:t>
                      </a:r>
                      <a:r>
                        <a:rPr sz="1100" b="1" spc="10" dirty="0">
                          <a:latin typeface="Trebuchet MS"/>
                          <a:cs typeface="Trebuchet MS"/>
                        </a:rPr>
                        <a:t>YARARLANMA</a:t>
                      </a:r>
                      <a:r>
                        <a:rPr sz="1100" b="1" spc="-140" dirty="0">
                          <a:latin typeface="Trebuchet MS"/>
                          <a:cs typeface="Trebuchet MS"/>
                        </a:rPr>
                        <a:t> </a:t>
                      </a:r>
                      <a:r>
                        <a:rPr sz="1100" b="1" spc="-25" dirty="0">
                          <a:latin typeface="Trebuchet MS"/>
                          <a:cs typeface="Trebuchet MS"/>
                        </a:rPr>
                        <a:t>ŞARTLARI</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9067">
                <a:tc>
                  <a:txBody>
                    <a:bodyPr/>
                    <a:lstStyle/>
                    <a:p>
                      <a:pPr>
                        <a:lnSpc>
                          <a:spcPct val="100000"/>
                        </a:lnSpc>
                      </a:pPr>
                      <a:endParaRPr sz="11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1915">
                        <a:lnSpc>
                          <a:spcPts val="1275"/>
                        </a:lnSpc>
                      </a:pPr>
                      <a:r>
                        <a:rPr sz="1100" spc="-20" dirty="0">
                          <a:latin typeface="Arial"/>
                          <a:cs typeface="Arial"/>
                        </a:rPr>
                        <a:t>Aylık</a:t>
                      </a:r>
                      <a:r>
                        <a:rPr sz="1100" spc="-55" dirty="0">
                          <a:latin typeface="Arial"/>
                          <a:cs typeface="Arial"/>
                        </a:rPr>
                        <a:t> </a:t>
                      </a:r>
                      <a:r>
                        <a:rPr sz="1100" spc="20" dirty="0">
                          <a:latin typeface="Arial"/>
                          <a:cs typeface="Arial"/>
                        </a:rPr>
                        <a:t>prim</a:t>
                      </a:r>
                      <a:r>
                        <a:rPr sz="1100" spc="-40" dirty="0">
                          <a:latin typeface="Arial"/>
                          <a:cs typeface="Arial"/>
                        </a:rPr>
                        <a:t> </a:t>
                      </a:r>
                      <a:r>
                        <a:rPr sz="1100" spc="-20" dirty="0">
                          <a:latin typeface="Arial"/>
                          <a:cs typeface="Arial"/>
                        </a:rPr>
                        <a:t>ve</a:t>
                      </a:r>
                      <a:r>
                        <a:rPr sz="1100" spc="-50" dirty="0">
                          <a:latin typeface="Arial"/>
                          <a:cs typeface="Arial"/>
                        </a:rPr>
                        <a:t> </a:t>
                      </a:r>
                      <a:r>
                        <a:rPr sz="1100" dirty="0">
                          <a:latin typeface="Arial"/>
                          <a:cs typeface="Arial"/>
                        </a:rPr>
                        <a:t>hizmet</a:t>
                      </a:r>
                      <a:r>
                        <a:rPr sz="1100" spc="-55" dirty="0">
                          <a:latin typeface="Arial"/>
                          <a:cs typeface="Arial"/>
                        </a:rPr>
                        <a:t> </a:t>
                      </a:r>
                      <a:r>
                        <a:rPr sz="1100" spc="-25" dirty="0">
                          <a:latin typeface="Arial"/>
                          <a:cs typeface="Arial"/>
                        </a:rPr>
                        <a:t>belgesi</a:t>
                      </a:r>
                      <a:r>
                        <a:rPr sz="1100" spc="-45" dirty="0">
                          <a:latin typeface="Arial"/>
                          <a:cs typeface="Arial"/>
                        </a:rPr>
                        <a:t> </a:t>
                      </a:r>
                      <a:r>
                        <a:rPr sz="1100" spc="-20" dirty="0">
                          <a:latin typeface="Arial"/>
                          <a:cs typeface="Arial"/>
                        </a:rPr>
                        <a:t>Kuruma</a:t>
                      </a:r>
                      <a:r>
                        <a:rPr sz="1100" spc="-30" dirty="0">
                          <a:latin typeface="Arial"/>
                          <a:cs typeface="Arial"/>
                        </a:rPr>
                        <a:t> </a:t>
                      </a:r>
                      <a:r>
                        <a:rPr sz="1100" spc="-45" dirty="0">
                          <a:latin typeface="Arial"/>
                          <a:cs typeface="Arial"/>
                        </a:rPr>
                        <a:t>yasal</a:t>
                      </a:r>
                      <a:r>
                        <a:rPr sz="1100" spc="-20" dirty="0">
                          <a:latin typeface="Arial"/>
                          <a:cs typeface="Arial"/>
                        </a:rPr>
                        <a:t> süresinde</a:t>
                      </a:r>
                      <a:r>
                        <a:rPr sz="1100" spc="-55" dirty="0">
                          <a:latin typeface="Arial"/>
                          <a:cs typeface="Arial"/>
                        </a:rPr>
                        <a:t> </a:t>
                      </a:r>
                      <a:r>
                        <a:rPr sz="1100" spc="-5" dirty="0">
                          <a:latin typeface="Arial"/>
                          <a:cs typeface="Arial"/>
                        </a:rPr>
                        <a:t>verilmiş</a:t>
                      </a:r>
                      <a:r>
                        <a:rPr sz="1100" spc="-65" dirty="0">
                          <a:latin typeface="Arial"/>
                          <a:cs typeface="Arial"/>
                        </a:rPr>
                        <a:t> </a:t>
                      </a:r>
                      <a:r>
                        <a:rPr sz="1100" spc="-5" dirty="0">
                          <a:latin typeface="Arial"/>
                          <a:cs typeface="Arial"/>
                        </a:rPr>
                        <a:t>olmalı,</a:t>
                      </a:r>
                      <a:endParaRPr sz="11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9608">
                <a:tc>
                  <a:txBody>
                    <a:bodyPr/>
                    <a:lstStyle/>
                    <a:p>
                      <a:pPr>
                        <a:lnSpc>
                          <a:spcPct val="100000"/>
                        </a:lnSpc>
                      </a:pPr>
                      <a:endParaRPr sz="11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1915">
                        <a:lnSpc>
                          <a:spcPts val="1275"/>
                        </a:lnSpc>
                      </a:pPr>
                      <a:r>
                        <a:rPr sz="1100" spc="-5" dirty="0">
                          <a:latin typeface="Arial"/>
                          <a:cs typeface="Arial"/>
                        </a:rPr>
                        <a:t>Kurumlar </a:t>
                      </a:r>
                      <a:r>
                        <a:rPr sz="1100" spc="-15" dirty="0">
                          <a:latin typeface="Arial"/>
                          <a:cs typeface="Arial"/>
                        </a:rPr>
                        <a:t>vergisi </a:t>
                      </a:r>
                      <a:r>
                        <a:rPr sz="1100" spc="5" dirty="0">
                          <a:latin typeface="Arial"/>
                          <a:cs typeface="Arial"/>
                        </a:rPr>
                        <a:t>mükellefi</a:t>
                      </a:r>
                      <a:r>
                        <a:rPr sz="1100" spc="-125" dirty="0">
                          <a:latin typeface="Arial"/>
                          <a:cs typeface="Arial"/>
                        </a:rPr>
                        <a:t> </a:t>
                      </a:r>
                      <a:r>
                        <a:rPr sz="1100" spc="-10" dirty="0">
                          <a:latin typeface="Arial"/>
                          <a:cs typeface="Arial"/>
                        </a:rPr>
                        <a:t>olmalı,</a:t>
                      </a:r>
                      <a:endParaRPr sz="11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79067">
                <a:tc>
                  <a:txBody>
                    <a:bodyPr/>
                    <a:lstStyle/>
                    <a:p>
                      <a:pPr>
                        <a:lnSpc>
                          <a:spcPct val="100000"/>
                        </a:lnSpc>
                      </a:pPr>
                      <a:endParaRPr sz="11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1915">
                        <a:lnSpc>
                          <a:spcPts val="1275"/>
                        </a:lnSpc>
                      </a:pPr>
                      <a:r>
                        <a:rPr sz="1100" spc="5" dirty="0">
                          <a:latin typeface="Arial"/>
                          <a:cs typeface="Arial"/>
                        </a:rPr>
                        <a:t>Kültür </a:t>
                      </a:r>
                      <a:r>
                        <a:rPr sz="1100" spc="-35" dirty="0">
                          <a:latin typeface="Arial"/>
                          <a:cs typeface="Arial"/>
                        </a:rPr>
                        <a:t>ve </a:t>
                      </a:r>
                      <a:r>
                        <a:rPr sz="1100" spc="-20" dirty="0">
                          <a:latin typeface="Arial"/>
                          <a:cs typeface="Arial"/>
                        </a:rPr>
                        <a:t>Turizm </a:t>
                      </a:r>
                      <a:r>
                        <a:rPr sz="1100" spc="-30" dirty="0">
                          <a:latin typeface="Arial"/>
                          <a:cs typeface="Arial"/>
                        </a:rPr>
                        <a:t>Bakanlığından </a:t>
                      </a:r>
                      <a:r>
                        <a:rPr sz="1100" spc="20" dirty="0">
                          <a:latin typeface="Arial"/>
                          <a:cs typeface="Arial"/>
                        </a:rPr>
                        <a:t>kültür</a:t>
                      </a:r>
                      <a:r>
                        <a:rPr sz="1100" spc="-220" dirty="0">
                          <a:latin typeface="Arial"/>
                          <a:cs typeface="Arial"/>
                        </a:rPr>
                        <a:t> </a:t>
                      </a:r>
                      <a:r>
                        <a:rPr sz="1100" dirty="0">
                          <a:latin typeface="Arial"/>
                          <a:cs typeface="Arial"/>
                        </a:rPr>
                        <a:t>yatırım </a:t>
                      </a:r>
                      <a:r>
                        <a:rPr sz="1100" spc="-25" dirty="0">
                          <a:latin typeface="Arial"/>
                          <a:cs typeface="Arial"/>
                        </a:rPr>
                        <a:t>veya </a:t>
                      </a:r>
                      <a:r>
                        <a:rPr sz="1100" spc="-10" dirty="0">
                          <a:latin typeface="Arial"/>
                          <a:cs typeface="Arial"/>
                        </a:rPr>
                        <a:t>girişim </a:t>
                      </a:r>
                      <a:r>
                        <a:rPr sz="1100" spc="-25" dirty="0">
                          <a:latin typeface="Arial"/>
                          <a:cs typeface="Arial"/>
                        </a:rPr>
                        <a:t>belgesi alınmış </a:t>
                      </a:r>
                      <a:r>
                        <a:rPr sz="1100" spc="-5" dirty="0">
                          <a:latin typeface="Arial"/>
                          <a:cs typeface="Arial"/>
                        </a:rPr>
                        <a:t>olmalı,</a:t>
                      </a:r>
                      <a:endParaRPr sz="110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03828">
                <a:tc>
                  <a:txBody>
                    <a:bodyPr/>
                    <a:lstStyle/>
                    <a:p>
                      <a:pPr>
                        <a:lnSpc>
                          <a:spcPct val="100000"/>
                        </a:lnSpc>
                      </a:pPr>
                      <a:endParaRPr sz="11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1915">
                        <a:lnSpc>
                          <a:spcPts val="1275"/>
                        </a:lnSpc>
                      </a:pPr>
                      <a:r>
                        <a:rPr sz="1100" spc="-10" dirty="0">
                          <a:latin typeface="Arial"/>
                          <a:cs typeface="Arial"/>
                        </a:rPr>
                        <a:t>Türkiye</a:t>
                      </a:r>
                      <a:r>
                        <a:rPr sz="1100" spc="-50" dirty="0">
                          <a:latin typeface="Arial"/>
                          <a:cs typeface="Arial"/>
                        </a:rPr>
                        <a:t> </a:t>
                      </a:r>
                      <a:r>
                        <a:rPr sz="1100" spc="-10" dirty="0">
                          <a:latin typeface="Arial"/>
                          <a:cs typeface="Arial"/>
                        </a:rPr>
                        <a:t>genelinde</a:t>
                      </a:r>
                      <a:r>
                        <a:rPr sz="1100" spc="-50" dirty="0">
                          <a:latin typeface="Arial"/>
                          <a:cs typeface="Arial"/>
                        </a:rPr>
                        <a:t> </a:t>
                      </a:r>
                      <a:r>
                        <a:rPr sz="1100" spc="-40" dirty="0">
                          <a:latin typeface="Arial"/>
                          <a:cs typeface="Arial"/>
                        </a:rPr>
                        <a:t>yasal</a:t>
                      </a:r>
                      <a:r>
                        <a:rPr sz="1100" spc="-45" dirty="0">
                          <a:latin typeface="Arial"/>
                          <a:cs typeface="Arial"/>
                        </a:rPr>
                        <a:t> </a:t>
                      </a:r>
                      <a:r>
                        <a:rPr sz="1100" spc="-5" dirty="0">
                          <a:latin typeface="Arial"/>
                          <a:cs typeface="Arial"/>
                        </a:rPr>
                        <a:t>ödeme</a:t>
                      </a:r>
                      <a:r>
                        <a:rPr sz="1100" spc="-45" dirty="0">
                          <a:latin typeface="Arial"/>
                          <a:cs typeface="Arial"/>
                        </a:rPr>
                        <a:t> </a:t>
                      </a:r>
                      <a:r>
                        <a:rPr sz="1100" spc="-25" dirty="0">
                          <a:latin typeface="Arial"/>
                          <a:cs typeface="Arial"/>
                        </a:rPr>
                        <a:t>süresi</a:t>
                      </a:r>
                      <a:r>
                        <a:rPr sz="1100" spc="-35" dirty="0">
                          <a:latin typeface="Arial"/>
                          <a:cs typeface="Arial"/>
                        </a:rPr>
                        <a:t> </a:t>
                      </a:r>
                      <a:r>
                        <a:rPr sz="1100" spc="-30" dirty="0">
                          <a:latin typeface="Arial"/>
                          <a:cs typeface="Arial"/>
                        </a:rPr>
                        <a:t>geçmiş</a:t>
                      </a:r>
                      <a:r>
                        <a:rPr sz="1100" spc="-60" dirty="0">
                          <a:latin typeface="Arial"/>
                          <a:cs typeface="Arial"/>
                        </a:rPr>
                        <a:t> </a:t>
                      </a:r>
                      <a:r>
                        <a:rPr sz="1100" spc="-10" dirty="0">
                          <a:latin typeface="Arial"/>
                          <a:cs typeface="Arial"/>
                        </a:rPr>
                        <a:t>sigorta</a:t>
                      </a:r>
                      <a:r>
                        <a:rPr sz="1100" spc="-25" dirty="0">
                          <a:latin typeface="Arial"/>
                          <a:cs typeface="Arial"/>
                        </a:rPr>
                        <a:t> </a:t>
                      </a:r>
                      <a:r>
                        <a:rPr sz="1100" spc="15" dirty="0">
                          <a:latin typeface="Arial"/>
                          <a:cs typeface="Arial"/>
                        </a:rPr>
                        <a:t>primi,</a:t>
                      </a:r>
                      <a:r>
                        <a:rPr sz="1100" spc="-65" dirty="0">
                          <a:latin typeface="Arial"/>
                          <a:cs typeface="Arial"/>
                        </a:rPr>
                        <a:t> </a:t>
                      </a:r>
                      <a:r>
                        <a:rPr sz="1100" spc="-25" dirty="0">
                          <a:latin typeface="Arial"/>
                          <a:cs typeface="Arial"/>
                        </a:rPr>
                        <a:t>işsizlik</a:t>
                      </a:r>
                      <a:r>
                        <a:rPr sz="1100" spc="-45" dirty="0">
                          <a:latin typeface="Arial"/>
                          <a:cs typeface="Arial"/>
                        </a:rPr>
                        <a:t> </a:t>
                      </a:r>
                      <a:r>
                        <a:rPr sz="1100" spc="-20" dirty="0">
                          <a:latin typeface="Arial"/>
                          <a:cs typeface="Arial"/>
                        </a:rPr>
                        <a:t>sigortası</a:t>
                      </a:r>
                      <a:r>
                        <a:rPr sz="1100" spc="-40" dirty="0">
                          <a:latin typeface="Arial"/>
                          <a:cs typeface="Arial"/>
                        </a:rPr>
                        <a:t> </a:t>
                      </a:r>
                      <a:r>
                        <a:rPr sz="1100" spc="15" dirty="0">
                          <a:latin typeface="Arial"/>
                          <a:cs typeface="Arial"/>
                        </a:rPr>
                        <a:t>primi,</a:t>
                      </a:r>
                      <a:r>
                        <a:rPr sz="1100" spc="-65" dirty="0">
                          <a:latin typeface="Arial"/>
                          <a:cs typeface="Arial"/>
                        </a:rPr>
                        <a:t> </a:t>
                      </a:r>
                      <a:r>
                        <a:rPr sz="1100" spc="5" dirty="0">
                          <a:latin typeface="Arial"/>
                          <a:cs typeface="Arial"/>
                        </a:rPr>
                        <a:t>idari</a:t>
                      </a:r>
                      <a:r>
                        <a:rPr sz="1100" spc="-15" dirty="0">
                          <a:latin typeface="Arial"/>
                          <a:cs typeface="Arial"/>
                        </a:rPr>
                        <a:t> </a:t>
                      </a:r>
                      <a:r>
                        <a:rPr sz="1100" spc="-20" dirty="0">
                          <a:latin typeface="Arial"/>
                          <a:cs typeface="Arial"/>
                        </a:rPr>
                        <a:t>para</a:t>
                      </a:r>
                      <a:r>
                        <a:rPr sz="1100" spc="-50" dirty="0">
                          <a:latin typeface="Arial"/>
                          <a:cs typeface="Arial"/>
                        </a:rPr>
                        <a:t> </a:t>
                      </a:r>
                      <a:r>
                        <a:rPr sz="1100" spc="-60" dirty="0">
                          <a:latin typeface="Arial"/>
                          <a:cs typeface="Arial"/>
                        </a:rPr>
                        <a:t>cezası</a:t>
                      </a:r>
                      <a:r>
                        <a:rPr sz="1100" spc="-40" dirty="0">
                          <a:latin typeface="Arial"/>
                          <a:cs typeface="Arial"/>
                        </a:rPr>
                        <a:t> </a:t>
                      </a:r>
                      <a:r>
                        <a:rPr sz="1100" spc="-20" dirty="0">
                          <a:latin typeface="Arial"/>
                          <a:cs typeface="Arial"/>
                        </a:rPr>
                        <a:t>ve</a:t>
                      </a:r>
                      <a:r>
                        <a:rPr sz="1100" spc="-45" dirty="0">
                          <a:latin typeface="Arial"/>
                          <a:cs typeface="Arial"/>
                        </a:rPr>
                        <a:t> </a:t>
                      </a:r>
                      <a:r>
                        <a:rPr sz="1100" spc="-5" dirty="0">
                          <a:latin typeface="Arial"/>
                          <a:cs typeface="Arial"/>
                        </a:rPr>
                        <a:t>bunlara</a:t>
                      </a:r>
                      <a:r>
                        <a:rPr sz="1100" spc="-55" dirty="0">
                          <a:latin typeface="Arial"/>
                          <a:cs typeface="Arial"/>
                        </a:rPr>
                        <a:t> </a:t>
                      </a:r>
                      <a:r>
                        <a:rPr sz="1100" dirty="0">
                          <a:latin typeface="Arial"/>
                          <a:cs typeface="Arial"/>
                        </a:rPr>
                        <a:t>ilişkin</a:t>
                      </a:r>
                      <a:r>
                        <a:rPr sz="1100" spc="-45" dirty="0">
                          <a:latin typeface="Arial"/>
                          <a:cs typeface="Arial"/>
                        </a:rPr>
                        <a:t> </a:t>
                      </a:r>
                      <a:r>
                        <a:rPr sz="1100" spc="-50" dirty="0">
                          <a:latin typeface="Arial"/>
                          <a:cs typeface="Arial"/>
                        </a:rPr>
                        <a:t>gec</a:t>
                      </a:r>
                      <a:r>
                        <a:rPr sz="1100" spc="-204" dirty="0">
                          <a:latin typeface="Arial"/>
                          <a:cs typeface="Arial"/>
                        </a:rPr>
                        <a:t> </a:t>
                      </a:r>
                      <a:r>
                        <a:rPr sz="1100" dirty="0">
                          <a:latin typeface="Arial"/>
                          <a:cs typeface="Arial"/>
                        </a:rPr>
                        <a:t>ikme</a:t>
                      </a:r>
                      <a:r>
                        <a:rPr sz="1100" spc="-45" dirty="0">
                          <a:latin typeface="Arial"/>
                          <a:cs typeface="Arial"/>
                        </a:rPr>
                        <a:t> </a:t>
                      </a:r>
                      <a:r>
                        <a:rPr sz="1100" spc="-60" dirty="0">
                          <a:latin typeface="Arial"/>
                          <a:cs typeface="Arial"/>
                        </a:rPr>
                        <a:t>cezası</a:t>
                      </a:r>
                      <a:r>
                        <a:rPr sz="1100" spc="-35" dirty="0">
                          <a:latin typeface="Arial"/>
                          <a:cs typeface="Arial"/>
                        </a:rPr>
                        <a:t> </a:t>
                      </a:r>
                      <a:r>
                        <a:rPr sz="1100" spc="-20" dirty="0">
                          <a:latin typeface="Arial"/>
                          <a:cs typeface="Arial"/>
                        </a:rPr>
                        <a:t>ve</a:t>
                      </a:r>
                      <a:r>
                        <a:rPr sz="1100" spc="-45" dirty="0">
                          <a:latin typeface="Arial"/>
                          <a:cs typeface="Arial"/>
                        </a:rPr>
                        <a:t> </a:t>
                      </a:r>
                      <a:r>
                        <a:rPr sz="1100" spc="-20" dirty="0">
                          <a:latin typeface="Arial"/>
                          <a:cs typeface="Arial"/>
                        </a:rPr>
                        <a:t>gecikme</a:t>
                      </a:r>
                      <a:r>
                        <a:rPr sz="1100" spc="-45" dirty="0">
                          <a:latin typeface="Arial"/>
                          <a:cs typeface="Arial"/>
                        </a:rPr>
                        <a:t> </a:t>
                      </a:r>
                      <a:r>
                        <a:rPr sz="1100" spc="-30" dirty="0">
                          <a:latin typeface="Arial"/>
                          <a:cs typeface="Arial"/>
                        </a:rPr>
                        <a:t>zammı</a:t>
                      </a:r>
                      <a:r>
                        <a:rPr sz="1100" spc="-40" dirty="0">
                          <a:latin typeface="Arial"/>
                          <a:cs typeface="Arial"/>
                        </a:rPr>
                        <a:t> </a:t>
                      </a:r>
                      <a:r>
                        <a:rPr sz="1100" dirty="0">
                          <a:latin typeface="Arial"/>
                          <a:cs typeface="Arial"/>
                        </a:rPr>
                        <a:t>borcu</a:t>
                      </a:r>
                      <a:r>
                        <a:rPr sz="1100" spc="-45" dirty="0">
                          <a:latin typeface="Arial"/>
                          <a:cs typeface="Arial"/>
                        </a:rPr>
                        <a:t> </a:t>
                      </a:r>
                      <a:r>
                        <a:rPr sz="1100" spc="-5" dirty="0">
                          <a:latin typeface="Arial"/>
                          <a:cs typeface="Arial"/>
                        </a:rPr>
                        <a:t>olmamalı</a:t>
                      </a:r>
                      <a:r>
                        <a:rPr sz="1100" spc="-40" dirty="0">
                          <a:latin typeface="Arial"/>
                          <a:cs typeface="Arial"/>
                        </a:rPr>
                        <a:t> </a:t>
                      </a:r>
                      <a:r>
                        <a:rPr sz="1100" spc="-35" dirty="0">
                          <a:latin typeface="Arial"/>
                          <a:cs typeface="Arial"/>
                        </a:rPr>
                        <a:t>(varsa</a:t>
                      </a:r>
                      <a:r>
                        <a:rPr sz="1100" spc="-25" dirty="0">
                          <a:latin typeface="Arial"/>
                          <a:cs typeface="Arial"/>
                        </a:rPr>
                        <a:t> </a:t>
                      </a:r>
                      <a:r>
                        <a:rPr sz="1100" spc="-35" dirty="0">
                          <a:latin typeface="Arial"/>
                          <a:cs typeface="Arial"/>
                        </a:rPr>
                        <a:t>da</a:t>
                      </a:r>
                      <a:r>
                        <a:rPr sz="1100" spc="-55" dirty="0">
                          <a:latin typeface="Arial"/>
                          <a:cs typeface="Arial"/>
                        </a:rPr>
                        <a:t> </a:t>
                      </a:r>
                      <a:r>
                        <a:rPr sz="1100" spc="5" dirty="0">
                          <a:latin typeface="Arial"/>
                          <a:cs typeface="Arial"/>
                        </a:rPr>
                        <a:t>ilgili</a:t>
                      </a:r>
                      <a:endParaRPr sz="1100">
                        <a:latin typeface="Arial"/>
                        <a:cs typeface="Arial"/>
                      </a:endParaRPr>
                    </a:p>
                    <a:p>
                      <a:pPr marL="81915">
                        <a:lnSpc>
                          <a:spcPct val="100000"/>
                        </a:lnSpc>
                        <a:spcBef>
                          <a:spcPts val="25"/>
                        </a:spcBef>
                      </a:pPr>
                      <a:r>
                        <a:rPr sz="1100" spc="-10" dirty="0">
                          <a:latin typeface="Arial"/>
                          <a:cs typeface="Arial"/>
                        </a:rPr>
                        <a:t>kanunların</a:t>
                      </a:r>
                      <a:r>
                        <a:rPr sz="1100" spc="-55" dirty="0">
                          <a:latin typeface="Arial"/>
                          <a:cs typeface="Arial"/>
                        </a:rPr>
                        <a:t> </a:t>
                      </a:r>
                      <a:r>
                        <a:rPr sz="1100" spc="-5" dirty="0">
                          <a:latin typeface="Arial"/>
                          <a:cs typeface="Arial"/>
                        </a:rPr>
                        <a:t>öngördüğü</a:t>
                      </a:r>
                      <a:r>
                        <a:rPr sz="1100" spc="-55" dirty="0">
                          <a:latin typeface="Arial"/>
                          <a:cs typeface="Arial"/>
                        </a:rPr>
                        <a:t> </a:t>
                      </a:r>
                      <a:r>
                        <a:rPr sz="1100" spc="-20" dirty="0">
                          <a:latin typeface="Arial"/>
                          <a:cs typeface="Arial"/>
                        </a:rPr>
                        <a:t>şekilde</a:t>
                      </a:r>
                      <a:r>
                        <a:rPr sz="1100" spc="-55" dirty="0">
                          <a:latin typeface="Arial"/>
                          <a:cs typeface="Arial"/>
                        </a:rPr>
                        <a:t> </a:t>
                      </a:r>
                      <a:r>
                        <a:rPr sz="1100" spc="-20" dirty="0">
                          <a:latin typeface="Arial"/>
                          <a:cs typeface="Arial"/>
                        </a:rPr>
                        <a:t>yapılandırılmış</a:t>
                      </a:r>
                      <a:r>
                        <a:rPr sz="1100" spc="-65" dirty="0">
                          <a:latin typeface="Arial"/>
                          <a:cs typeface="Arial"/>
                        </a:rPr>
                        <a:t> </a:t>
                      </a:r>
                      <a:r>
                        <a:rPr sz="1100" spc="-20" dirty="0">
                          <a:latin typeface="Arial"/>
                          <a:cs typeface="Arial"/>
                        </a:rPr>
                        <a:t>ve</a:t>
                      </a:r>
                      <a:r>
                        <a:rPr sz="1100" spc="-50" dirty="0">
                          <a:latin typeface="Arial"/>
                          <a:cs typeface="Arial"/>
                        </a:rPr>
                        <a:t> </a:t>
                      </a:r>
                      <a:r>
                        <a:rPr sz="1100" spc="-15" dirty="0">
                          <a:latin typeface="Arial"/>
                          <a:cs typeface="Arial"/>
                        </a:rPr>
                        <a:t>yapılandırma</a:t>
                      </a:r>
                      <a:r>
                        <a:rPr sz="1100" spc="-30" dirty="0">
                          <a:latin typeface="Arial"/>
                          <a:cs typeface="Arial"/>
                        </a:rPr>
                        <a:t> </a:t>
                      </a:r>
                      <a:r>
                        <a:rPr sz="1100" dirty="0">
                          <a:latin typeface="Arial"/>
                          <a:cs typeface="Arial"/>
                        </a:rPr>
                        <a:t>işleminin</a:t>
                      </a:r>
                      <a:r>
                        <a:rPr sz="1100" spc="-55" dirty="0">
                          <a:latin typeface="Arial"/>
                          <a:cs typeface="Arial"/>
                        </a:rPr>
                        <a:t> </a:t>
                      </a:r>
                      <a:r>
                        <a:rPr sz="1100" spc="-20" dirty="0">
                          <a:latin typeface="Arial"/>
                          <a:cs typeface="Arial"/>
                        </a:rPr>
                        <a:t>devam</a:t>
                      </a:r>
                      <a:r>
                        <a:rPr sz="1100" spc="-45" dirty="0">
                          <a:latin typeface="Arial"/>
                          <a:cs typeface="Arial"/>
                        </a:rPr>
                        <a:t> </a:t>
                      </a:r>
                      <a:r>
                        <a:rPr sz="1100" spc="5" dirty="0">
                          <a:latin typeface="Arial"/>
                          <a:cs typeface="Arial"/>
                        </a:rPr>
                        <a:t>ediyor</a:t>
                      </a:r>
                      <a:r>
                        <a:rPr sz="1100" spc="-40" dirty="0">
                          <a:latin typeface="Arial"/>
                          <a:cs typeface="Arial"/>
                        </a:rPr>
                        <a:t> </a:t>
                      </a:r>
                      <a:r>
                        <a:rPr sz="1100" spc="-20" dirty="0">
                          <a:latin typeface="Arial"/>
                          <a:cs typeface="Arial"/>
                        </a:rPr>
                        <a:t>olması),</a:t>
                      </a:r>
                      <a:endParaRPr sz="11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150936">
                <a:tc gridSpan="10">
                  <a:txBody>
                    <a:bodyPr/>
                    <a:lstStyle/>
                    <a:p>
                      <a:pPr marL="85725">
                        <a:lnSpc>
                          <a:spcPts val="1275"/>
                        </a:lnSpc>
                      </a:pPr>
                      <a:r>
                        <a:rPr sz="1100" b="1" spc="-20" dirty="0">
                          <a:latin typeface="Trebuchet MS"/>
                          <a:cs typeface="Trebuchet MS"/>
                        </a:rPr>
                        <a:t>NOTLAR</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BCD5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224510">
                <a:tc>
                  <a:txBody>
                    <a:bodyPr/>
                    <a:lstStyle/>
                    <a:p>
                      <a:pPr>
                        <a:lnSpc>
                          <a:spcPct val="100000"/>
                        </a:lnSpc>
                      </a:pPr>
                      <a:endParaRPr sz="11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1915">
                        <a:lnSpc>
                          <a:spcPts val="1275"/>
                        </a:lnSpc>
                      </a:pPr>
                      <a:r>
                        <a:rPr sz="1100" spc="-15" dirty="0">
                          <a:latin typeface="Arial"/>
                          <a:cs typeface="Arial"/>
                        </a:rPr>
                        <a:t>5</a:t>
                      </a:r>
                      <a:r>
                        <a:rPr sz="1100" spc="-35" dirty="0">
                          <a:latin typeface="Arial"/>
                          <a:cs typeface="Arial"/>
                        </a:rPr>
                        <a:t> </a:t>
                      </a:r>
                      <a:r>
                        <a:rPr sz="1100" spc="-10" dirty="0">
                          <a:latin typeface="Arial"/>
                          <a:cs typeface="Arial"/>
                        </a:rPr>
                        <a:t>puanlık</a:t>
                      </a:r>
                      <a:r>
                        <a:rPr sz="1100" spc="-55" dirty="0">
                          <a:latin typeface="Arial"/>
                          <a:cs typeface="Arial"/>
                        </a:rPr>
                        <a:t> </a:t>
                      </a:r>
                      <a:r>
                        <a:rPr sz="1100" spc="20" dirty="0">
                          <a:latin typeface="Arial"/>
                          <a:cs typeface="Arial"/>
                        </a:rPr>
                        <a:t>indirim</a:t>
                      </a:r>
                      <a:r>
                        <a:rPr sz="1100" spc="-40" dirty="0">
                          <a:latin typeface="Arial"/>
                          <a:cs typeface="Arial"/>
                        </a:rPr>
                        <a:t> </a:t>
                      </a:r>
                      <a:r>
                        <a:rPr sz="1100" spc="-20" dirty="0">
                          <a:latin typeface="Arial"/>
                          <a:cs typeface="Arial"/>
                        </a:rPr>
                        <a:t>ve</a:t>
                      </a:r>
                      <a:r>
                        <a:rPr sz="1100" spc="-50" dirty="0">
                          <a:latin typeface="Arial"/>
                          <a:cs typeface="Arial"/>
                        </a:rPr>
                        <a:t> </a:t>
                      </a:r>
                      <a:r>
                        <a:rPr sz="1100" spc="-15" dirty="0">
                          <a:latin typeface="Arial"/>
                          <a:cs typeface="Arial"/>
                        </a:rPr>
                        <a:t>kalan</a:t>
                      </a:r>
                      <a:r>
                        <a:rPr sz="1100" spc="-60" dirty="0">
                          <a:latin typeface="Arial"/>
                          <a:cs typeface="Arial"/>
                        </a:rPr>
                        <a:t> </a:t>
                      </a:r>
                      <a:r>
                        <a:rPr sz="1100" spc="-45" dirty="0">
                          <a:latin typeface="Arial"/>
                          <a:cs typeface="Arial"/>
                        </a:rPr>
                        <a:t>%15,5</a:t>
                      </a:r>
                      <a:r>
                        <a:rPr sz="1100" spc="-60" dirty="0">
                          <a:latin typeface="Arial"/>
                          <a:cs typeface="Arial"/>
                        </a:rPr>
                        <a:t> </a:t>
                      </a:r>
                      <a:r>
                        <a:rPr sz="1100" spc="-15" dirty="0">
                          <a:latin typeface="Arial"/>
                          <a:cs typeface="Arial"/>
                        </a:rPr>
                        <a:t>işveren</a:t>
                      </a:r>
                      <a:r>
                        <a:rPr sz="1100" spc="-30" dirty="0">
                          <a:latin typeface="Arial"/>
                          <a:cs typeface="Arial"/>
                        </a:rPr>
                        <a:t> </a:t>
                      </a:r>
                      <a:r>
                        <a:rPr sz="1100" spc="-25" dirty="0">
                          <a:latin typeface="Arial"/>
                          <a:cs typeface="Arial"/>
                        </a:rPr>
                        <a:t>payının </a:t>
                      </a:r>
                      <a:r>
                        <a:rPr sz="1100" spc="-35" dirty="0">
                          <a:latin typeface="Arial"/>
                          <a:cs typeface="Arial"/>
                        </a:rPr>
                        <a:t>yarısı</a:t>
                      </a:r>
                      <a:r>
                        <a:rPr sz="1100" spc="-45" dirty="0">
                          <a:latin typeface="Arial"/>
                          <a:cs typeface="Arial"/>
                        </a:rPr>
                        <a:t> </a:t>
                      </a:r>
                      <a:r>
                        <a:rPr sz="1100" spc="-30" dirty="0">
                          <a:latin typeface="Arial"/>
                          <a:cs typeface="Arial"/>
                        </a:rPr>
                        <a:t>veya</a:t>
                      </a:r>
                      <a:r>
                        <a:rPr sz="1100" spc="-55" dirty="0">
                          <a:latin typeface="Arial"/>
                          <a:cs typeface="Arial"/>
                        </a:rPr>
                        <a:t> </a:t>
                      </a:r>
                      <a:r>
                        <a:rPr sz="1100" spc="35" dirty="0">
                          <a:latin typeface="Arial"/>
                          <a:cs typeface="Arial"/>
                        </a:rPr>
                        <a:t>dörtte</a:t>
                      </a:r>
                      <a:r>
                        <a:rPr sz="1100" spc="-50" dirty="0">
                          <a:latin typeface="Arial"/>
                          <a:cs typeface="Arial"/>
                        </a:rPr>
                        <a:t> </a:t>
                      </a:r>
                      <a:r>
                        <a:rPr sz="1100" spc="20" dirty="0">
                          <a:latin typeface="Arial"/>
                          <a:cs typeface="Arial"/>
                        </a:rPr>
                        <a:t>biri</a:t>
                      </a:r>
                      <a:r>
                        <a:rPr sz="1100" spc="-45" dirty="0">
                          <a:latin typeface="Arial"/>
                          <a:cs typeface="Arial"/>
                        </a:rPr>
                        <a:t> </a:t>
                      </a:r>
                      <a:r>
                        <a:rPr sz="1100" spc="-155" dirty="0">
                          <a:latin typeface="Arial"/>
                          <a:cs typeface="Arial"/>
                        </a:rPr>
                        <a:t>SPEK</a:t>
                      </a:r>
                      <a:r>
                        <a:rPr sz="1100" spc="-50" dirty="0">
                          <a:latin typeface="Arial"/>
                          <a:cs typeface="Arial"/>
                        </a:rPr>
                        <a:t> </a:t>
                      </a:r>
                      <a:r>
                        <a:rPr sz="1100" spc="-10" dirty="0">
                          <a:latin typeface="Arial"/>
                          <a:cs typeface="Arial"/>
                        </a:rPr>
                        <a:t>üzerinden</a:t>
                      </a:r>
                      <a:r>
                        <a:rPr sz="1100" spc="-55" dirty="0">
                          <a:latin typeface="Arial"/>
                          <a:cs typeface="Arial"/>
                        </a:rPr>
                        <a:t> </a:t>
                      </a:r>
                      <a:r>
                        <a:rPr sz="1100" spc="-15" dirty="0">
                          <a:latin typeface="Arial"/>
                          <a:cs typeface="Arial"/>
                        </a:rPr>
                        <a:t>hesaplanmaktadır.</a:t>
                      </a:r>
                      <a:endParaRPr sz="110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301509">
                <a:tc gridSpan="10">
                  <a:txBody>
                    <a:bodyPr/>
                    <a:lstStyle/>
                    <a:p>
                      <a:pPr marL="4445" algn="ctr">
                        <a:lnSpc>
                          <a:spcPts val="1300"/>
                        </a:lnSpc>
                      </a:pPr>
                      <a:r>
                        <a:rPr sz="1100" b="1" dirty="0">
                          <a:latin typeface="Trebuchet MS"/>
                          <a:cs typeface="Trebuchet MS"/>
                        </a:rPr>
                        <a:t>RAKAMLARLA </a:t>
                      </a:r>
                      <a:r>
                        <a:rPr sz="1100" b="1" spc="-30" dirty="0">
                          <a:latin typeface="Trebuchet MS"/>
                          <a:cs typeface="Trebuchet MS"/>
                        </a:rPr>
                        <a:t>TEŞVİK</a:t>
                      </a:r>
                      <a:r>
                        <a:rPr sz="1100" b="1" spc="-180" dirty="0">
                          <a:latin typeface="Trebuchet MS"/>
                          <a:cs typeface="Trebuchet MS"/>
                        </a:rPr>
                        <a:t> </a:t>
                      </a:r>
                      <a:r>
                        <a:rPr sz="1100" b="1" spc="-25" dirty="0">
                          <a:latin typeface="Trebuchet MS"/>
                          <a:cs typeface="Trebuchet MS"/>
                        </a:rPr>
                        <a:t>ÖRNEKLERİ</a:t>
                      </a:r>
                      <a:endParaRPr sz="1100" dirty="0">
                        <a:latin typeface="Trebuchet MS"/>
                        <a:cs typeface="Trebuchet MS"/>
                      </a:endParaRPr>
                    </a:p>
                    <a:p>
                      <a:pPr marL="5080" algn="ctr">
                        <a:lnSpc>
                          <a:spcPts val="1320"/>
                        </a:lnSpc>
                      </a:pPr>
                      <a:r>
                        <a:rPr sz="1100" b="1" spc="-50" dirty="0">
                          <a:latin typeface="Trebuchet MS"/>
                          <a:cs typeface="Trebuchet MS"/>
                        </a:rPr>
                        <a:t>(2017</a:t>
                      </a:r>
                      <a:r>
                        <a:rPr sz="1100" b="1" spc="-60" dirty="0">
                          <a:latin typeface="Trebuchet MS"/>
                          <a:cs typeface="Trebuchet MS"/>
                        </a:rPr>
                        <a:t> </a:t>
                      </a:r>
                      <a:r>
                        <a:rPr sz="1100" b="1" spc="-20" dirty="0">
                          <a:latin typeface="Trebuchet MS"/>
                          <a:cs typeface="Trebuchet MS"/>
                        </a:rPr>
                        <a:t>Rakamlarına</a:t>
                      </a:r>
                      <a:r>
                        <a:rPr sz="1100" b="1" spc="-75" dirty="0">
                          <a:latin typeface="Trebuchet MS"/>
                          <a:cs typeface="Trebuchet MS"/>
                        </a:rPr>
                        <a:t> </a:t>
                      </a:r>
                      <a:r>
                        <a:rPr sz="1100" b="1" spc="-20" dirty="0">
                          <a:latin typeface="Trebuchet MS"/>
                          <a:cs typeface="Trebuchet MS"/>
                        </a:rPr>
                        <a:t>Göre</a:t>
                      </a:r>
                      <a:r>
                        <a:rPr sz="1100" b="1" spc="-80" dirty="0">
                          <a:latin typeface="Trebuchet MS"/>
                          <a:cs typeface="Trebuchet MS"/>
                        </a:rPr>
                        <a:t> </a:t>
                      </a:r>
                      <a:r>
                        <a:rPr sz="1100" b="1" spc="-30" dirty="0">
                          <a:latin typeface="Trebuchet MS"/>
                          <a:cs typeface="Trebuchet MS"/>
                        </a:rPr>
                        <a:t>Kültür</a:t>
                      </a:r>
                      <a:r>
                        <a:rPr sz="1100" b="1" spc="-80" dirty="0">
                          <a:latin typeface="Trebuchet MS"/>
                          <a:cs typeface="Trebuchet MS"/>
                        </a:rPr>
                        <a:t> </a:t>
                      </a:r>
                      <a:r>
                        <a:rPr sz="1100" b="1" spc="-35" dirty="0">
                          <a:latin typeface="Trebuchet MS"/>
                          <a:cs typeface="Trebuchet MS"/>
                        </a:rPr>
                        <a:t>Yatırım</a:t>
                      </a:r>
                      <a:r>
                        <a:rPr sz="1100" b="1" spc="-85" dirty="0">
                          <a:latin typeface="Trebuchet MS"/>
                          <a:cs typeface="Trebuchet MS"/>
                        </a:rPr>
                        <a:t> </a:t>
                      </a:r>
                      <a:r>
                        <a:rPr sz="1100" b="1" spc="-25" dirty="0">
                          <a:latin typeface="Trebuchet MS"/>
                          <a:cs typeface="Trebuchet MS"/>
                        </a:rPr>
                        <a:t>Belgesi</a:t>
                      </a:r>
                      <a:r>
                        <a:rPr sz="1100" b="1" spc="-60" dirty="0">
                          <a:latin typeface="Trebuchet MS"/>
                          <a:cs typeface="Trebuchet MS"/>
                        </a:rPr>
                        <a:t> </a:t>
                      </a:r>
                      <a:r>
                        <a:rPr sz="1100" b="1" spc="-40" dirty="0">
                          <a:latin typeface="Trebuchet MS"/>
                          <a:cs typeface="Trebuchet MS"/>
                        </a:rPr>
                        <a:t>İçin</a:t>
                      </a:r>
                      <a:r>
                        <a:rPr sz="1100" b="1" spc="-70" dirty="0">
                          <a:latin typeface="Trebuchet MS"/>
                          <a:cs typeface="Trebuchet MS"/>
                        </a:rPr>
                        <a:t> </a:t>
                      </a:r>
                      <a:r>
                        <a:rPr sz="1100" b="1" spc="-30" dirty="0">
                          <a:latin typeface="Trebuchet MS"/>
                          <a:cs typeface="Trebuchet MS"/>
                        </a:rPr>
                        <a:t>Hesaplanmıştır.)</a:t>
                      </a:r>
                      <a:endParaRPr sz="110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ACB8C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150936">
                <a:tc gridSpan="4">
                  <a:txBody>
                    <a:bodyPr/>
                    <a:lstStyle/>
                    <a:p>
                      <a:pPr marL="6985" algn="ctr">
                        <a:lnSpc>
                          <a:spcPts val="1275"/>
                        </a:lnSpc>
                      </a:pPr>
                      <a:r>
                        <a:rPr sz="1100" b="1" spc="-30" dirty="0">
                          <a:latin typeface="Trebuchet MS"/>
                          <a:cs typeface="Trebuchet MS"/>
                        </a:rPr>
                        <a:t>SPEK </a:t>
                      </a:r>
                      <a:r>
                        <a:rPr sz="1100" b="1" spc="-60" dirty="0">
                          <a:latin typeface="Trebuchet MS"/>
                          <a:cs typeface="Trebuchet MS"/>
                        </a:rPr>
                        <a:t>ALT</a:t>
                      </a:r>
                      <a:r>
                        <a:rPr sz="1100" b="1" spc="-100" dirty="0">
                          <a:latin typeface="Trebuchet MS"/>
                          <a:cs typeface="Trebuchet MS"/>
                        </a:rPr>
                        <a:t> </a:t>
                      </a:r>
                      <a:r>
                        <a:rPr sz="1100" b="1" spc="15" dirty="0">
                          <a:latin typeface="Trebuchet MS"/>
                          <a:cs typeface="Trebuchet MS"/>
                        </a:rPr>
                        <a:t>SINIRINDAN</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3175" algn="ctr">
                        <a:lnSpc>
                          <a:spcPts val="1275"/>
                        </a:lnSpc>
                      </a:pPr>
                      <a:r>
                        <a:rPr sz="1100" b="1" spc="-30" dirty="0">
                          <a:latin typeface="Trebuchet MS"/>
                          <a:cs typeface="Trebuchet MS"/>
                        </a:rPr>
                        <a:t>SPEK </a:t>
                      </a:r>
                      <a:r>
                        <a:rPr sz="1100" b="1" spc="-25" dirty="0">
                          <a:latin typeface="Trebuchet MS"/>
                          <a:cs typeface="Trebuchet MS"/>
                        </a:rPr>
                        <a:t>ÜST</a:t>
                      </a:r>
                      <a:r>
                        <a:rPr sz="1100" b="1" spc="-100" dirty="0">
                          <a:latin typeface="Trebuchet MS"/>
                          <a:cs typeface="Trebuchet MS"/>
                        </a:rPr>
                        <a:t> </a:t>
                      </a:r>
                      <a:r>
                        <a:rPr sz="1100" b="1" spc="10" dirty="0">
                          <a:latin typeface="Trebuchet MS"/>
                          <a:cs typeface="Trebuchet MS"/>
                        </a:rPr>
                        <a:t>SINIRDAN</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605918">
                <a:tc gridSpan="2">
                  <a:txBody>
                    <a:bodyPr/>
                    <a:lstStyle/>
                    <a:p>
                      <a:pPr marL="179070" marR="167005" indent="-2540" algn="ctr">
                        <a:lnSpc>
                          <a:spcPts val="1450"/>
                        </a:lnSpc>
                        <a:spcBef>
                          <a:spcPts val="25"/>
                        </a:spcBef>
                      </a:pPr>
                      <a:r>
                        <a:rPr sz="1200" b="1" spc="-25" dirty="0">
                          <a:latin typeface="Trebuchet MS"/>
                          <a:cs typeface="Trebuchet MS"/>
                        </a:rPr>
                        <a:t>TEŞVİKSİZ  </a:t>
                      </a:r>
                      <a:r>
                        <a:rPr sz="1200" b="1" spc="-20" dirty="0">
                          <a:latin typeface="Trebuchet MS"/>
                          <a:cs typeface="Trebuchet MS"/>
                        </a:rPr>
                        <a:t>ÖDENECEK</a:t>
                      </a:r>
                      <a:r>
                        <a:rPr sz="1200" b="1" spc="-150" dirty="0">
                          <a:latin typeface="Trebuchet MS"/>
                          <a:cs typeface="Trebuchet MS"/>
                        </a:rPr>
                        <a:t> </a:t>
                      </a:r>
                      <a:r>
                        <a:rPr sz="1200" b="1" spc="-25" dirty="0">
                          <a:latin typeface="Trebuchet MS"/>
                          <a:cs typeface="Trebuchet MS"/>
                        </a:rPr>
                        <a:t>TUTAR</a:t>
                      </a:r>
                      <a:endParaRPr sz="1200">
                        <a:latin typeface="Trebuchet MS"/>
                        <a:cs typeface="Trebuchet MS"/>
                      </a:endParaRPr>
                    </a:p>
                    <a:p>
                      <a:pPr marL="3810" algn="ctr">
                        <a:lnSpc>
                          <a:spcPts val="1420"/>
                        </a:lnSpc>
                      </a:pPr>
                      <a:r>
                        <a:rPr sz="1200" b="1" spc="-30" dirty="0">
                          <a:latin typeface="Trebuchet MS"/>
                          <a:cs typeface="Trebuchet MS"/>
                        </a:rPr>
                        <a:t>(%34,5)</a:t>
                      </a:r>
                      <a:endParaRPr sz="1200">
                        <a:latin typeface="Trebuchet MS"/>
                        <a:cs typeface="Trebuchet MS"/>
                      </a:endParaRPr>
                    </a:p>
                  </a:txBody>
                  <a:tcPr marL="0" marR="0" marT="317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a:txBody>
                    <a:bodyPr/>
                    <a:lstStyle/>
                    <a:p>
                      <a:pPr marL="670560" marR="660400" indent="-4445" algn="ctr">
                        <a:lnSpc>
                          <a:spcPts val="1320"/>
                        </a:lnSpc>
                        <a:spcBef>
                          <a:spcPts val="25"/>
                        </a:spcBef>
                      </a:pPr>
                      <a:r>
                        <a:rPr sz="1100" b="1" spc="-30" dirty="0">
                          <a:latin typeface="Trebuchet MS"/>
                          <a:cs typeface="Trebuchet MS"/>
                        </a:rPr>
                        <a:t>TEŞVİK  </a:t>
                      </a:r>
                      <a:r>
                        <a:rPr sz="1100" b="1" dirty="0">
                          <a:latin typeface="Trebuchet MS"/>
                          <a:cs typeface="Trebuchet MS"/>
                        </a:rPr>
                        <a:t>T</a:t>
                      </a:r>
                      <a:r>
                        <a:rPr sz="1100" b="1" spc="-15" dirty="0">
                          <a:latin typeface="Trebuchet MS"/>
                          <a:cs typeface="Trebuchet MS"/>
                        </a:rPr>
                        <a:t>U</a:t>
                      </a:r>
                      <a:r>
                        <a:rPr sz="1100" b="1" dirty="0">
                          <a:latin typeface="Trebuchet MS"/>
                          <a:cs typeface="Trebuchet MS"/>
                        </a:rPr>
                        <a:t>T</a:t>
                      </a:r>
                      <a:r>
                        <a:rPr sz="1100" b="1" spc="-15" dirty="0">
                          <a:latin typeface="Trebuchet MS"/>
                          <a:cs typeface="Trebuchet MS"/>
                        </a:rPr>
                        <a:t>A</a:t>
                      </a:r>
                      <a:r>
                        <a:rPr sz="1100" b="1" spc="5" dirty="0">
                          <a:latin typeface="Trebuchet MS"/>
                          <a:cs typeface="Trebuchet MS"/>
                        </a:rPr>
                        <a:t>R</a:t>
                      </a:r>
                      <a:r>
                        <a:rPr sz="1100" b="1" dirty="0">
                          <a:latin typeface="Trebuchet MS"/>
                          <a:cs typeface="Trebuchet MS"/>
                        </a:rPr>
                        <a:t>I</a:t>
                      </a:r>
                      <a:endParaRPr sz="1100">
                        <a:latin typeface="Trebuchet MS"/>
                        <a:cs typeface="Trebuchet MS"/>
                      </a:endParaRPr>
                    </a:p>
                    <a:p>
                      <a:pPr marL="635" algn="ctr">
                        <a:lnSpc>
                          <a:spcPts val="1295"/>
                        </a:lnSpc>
                      </a:pPr>
                      <a:r>
                        <a:rPr sz="1100" b="1" spc="5" dirty="0">
                          <a:latin typeface="Trebuchet MS"/>
                          <a:cs typeface="Trebuchet MS"/>
                        </a:rPr>
                        <a:t>YATIRIM(%5 </a:t>
                      </a:r>
                      <a:r>
                        <a:rPr sz="1100" b="1" spc="-55" dirty="0">
                          <a:latin typeface="Trebuchet MS"/>
                          <a:cs typeface="Trebuchet MS"/>
                        </a:rPr>
                        <a:t>+ </a:t>
                      </a:r>
                      <a:r>
                        <a:rPr sz="1100" b="1" spc="110" dirty="0">
                          <a:latin typeface="Trebuchet MS"/>
                          <a:cs typeface="Trebuchet MS"/>
                        </a:rPr>
                        <a:t>%</a:t>
                      </a:r>
                      <a:r>
                        <a:rPr sz="1100" b="1" spc="-204" dirty="0">
                          <a:latin typeface="Trebuchet MS"/>
                          <a:cs typeface="Trebuchet MS"/>
                        </a:rPr>
                        <a:t> </a:t>
                      </a:r>
                      <a:r>
                        <a:rPr sz="1100" b="1" spc="-60" dirty="0">
                          <a:latin typeface="Trebuchet MS"/>
                          <a:cs typeface="Trebuchet MS"/>
                        </a:rPr>
                        <a:t>7,75)</a:t>
                      </a:r>
                      <a:endParaRPr sz="1100">
                        <a:latin typeface="Trebuchet MS"/>
                        <a:cs typeface="Trebuchet MS"/>
                      </a:endParaRPr>
                    </a:p>
                  </a:txBody>
                  <a:tcPr marL="0" marR="0" marT="317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336550" marR="328930" indent="53340">
                        <a:lnSpc>
                          <a:spcPts val="1320"/>
                        </a:lnSpc>
                        <a:spcBef>
                          <a:spcPts val="25"/>
                        </a:spcBef>
                      </a:pPr>
                      <a:r>
                        <a:rPr sz="1100" b="1" spc="-30" dirty="0">
                          <a:latin typeface="Trebuchet MS"/>
                          <a:cs typeface="Trebuchet MS"/>
                        </a:rPr>
                        <a:t>TEŞVİK </a:t>
                      </a:r>
                      <a:r>
                        <a:rPr sz="1100" b="1" spc="5" dirty="0">
                          <a:latin typeface="Trebuchet MS"/>
                          <a:cs typeface="Trebuchet MS"/>
                        </a:rPr>
                        <a:t>SONRASI  </a:t>
                      </a:r>
                      <a:r>
                        <a:rPr sz="1100" b="1" spc="-25" dirty="0">
                          <a:latin typeface="Trebuchet MS"/>
                          <a:cs typeface="Trebuchet MS"/>
                        </a:rPr>
                        <a:t>ÖDENECEK</a:t>
                      </a:r>
                      <a:r>
                        <a:rPr sz="1100" b="1" spc="-110" dirty="0">
                          <a:latin typeface="Trebuchet MS"/>
                          <a:cs typeface="Trebuchet MS"/>
                        </a:rPr>
                        <a:t> </a:t>
                      </a:r>
                      <a:r>
                        <a:rPr sz="1100" b="1" spc="-35" dirty="0">
                          <a:latin typeface="Trebuchet MS"/>
                          <a:cs typeface="Trebuchet MS"/>
                        </a:rPr>
                        <a:t>TUTAR</a:t>
                      </a:r>
                      <a:endParaRPr sz="1100">
                        <a:latin typeface="Trebuchet MS"/>
                        <a:cs typeface="Trebuchet MS"/>
                      </a:endParaRPr>
                    </a:p>
                    <a:p>
                      <a:pPr marL="343535">
                        <a:lnSpc>
                          <a:spcPts val="1295"/>
                        </a:lnSpc>
                      </a:pPr>
                      <a:r>
                        <a:rPr sz="1100" b="1" spc="10" dirty="0">
                          <a:latin typeface="Trebuchet MS"/>
                          <a:cs typeface="Trebuchet MS"/>
                        </a:rPr>
                        <a:t>YATIRIM</a:t>
                      </a:r>
                      <a:r>
                        <a:rPr sz="1100" b="1" spc="-140" dirty="0">
                          <a:latin typeface="Trebuchet MS"/>
                          <a:cs typeface="Trebuchet MS"/>
                        </a:rPr>
                        <a:t> </a:t>
                      </a:r>
                      <a:r>
                        <a:rPr sz="1100" b="1" spc="-40" dirty="0">
                          <a:latin typeface="Trebuchet MS"/>
                          <a:cs typeface="Trebuchet MS"/>
                        </a:rPr>
                        <a:t>(%21,75)</a:t>
                      </a:r>
                      <a:endParaRPr sz="1100">
                        <a:latin typeface="Trebuchet MS"/>
                        <a:cs typeface="Trebuchet MS"/>
                      </a:endParaRPr>
                    </a:p>
                  </a:txBody>
                  <a:tcPr marL="0" marR="0" marT="317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774065" marR="111125" indent="-653415">
                        <a:lnSpc>
                          <a:spcPts val="1320"/>
                        </a:lnSpc>
                        <a:spcBef>
                          <a:spcPts val="25"/>
                        </a:spcBef>
                      </a:pPr>
                      <a:r>
                        <a:rPr sz="1100" b="1" spc="-25" dirty="0">
                          <a:latin typeface="Trebuchet MS"/>
                          <a:cs typeface="Trebuchet MS"/>
                        </a:rPr>
                        <a:t>TEŞVİKSİZ ÖDENECEK</a:t>
                      </a:r>
                      <a:r>
                        <a:rPr sz="1100" b="1" spc="-150" dirty="0">
                          <a:latin typeface="Trebuchet MS"/>
                          <a:cs typeface="Trebuchet MS"/>
                        </a:rPr>
                        <a:t> </a:t>
                      </a:r>
                      <a:r>
                        <a:rPr sz="1100" b="1" spc="-35" dirty="0">
                          <a:latin typeface="Trebuchet MS"/>
                          <a:cs typeface="Trebuchet MS"/>
                        </a:rPr>
                        <a:t>TUTAR  </a:t>
                      </a:r>
                      <a:r>
                        <a:rPr sz="1100" b="1" spc="-30" dirty="0">
                          <a:latin typeface="Trebuchet MS"/>
                          <a:cs typeface="Trebuchet MS"/>
                        </a:rPr>
                        <a:t>(%34,5)</a:t>
                      </a:r>
                      <a:endParaRPr sz="1100">
                        <a:latin typeface="Trebuchet MS"/>
                        <a:cs typeface="Trebuchet MS"/>
                      </a:endParaRPr>
                    </a:p>
                  </a:txBody>
                  <a:tcPr marL="0" marR="0" marT="317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gridSpan="2">
                  <a:txBody>
                    <a:bodyPr/>
                    <a:lstStyle/>
                    <a:p>
                      <a:pPr marL="881380" marR="872490" indent="-4445" algn="ctr">
                        <a:lnSpc>
                          <a:spcPts val="1320"/>
                        </a:lnSpc>
                        <a:spcBef>
                          <a:spcPts val="25"/>
                        </a:spcBef>
                      </a:pPr>
                      <a:r>
                        <a:rPr sz="1100" b="1" spc="-30" dirty="0">
                          <a:latin typeface="Trebuchet MS"/>
                          <a:cs typeface="Trebuchet MS"/>
                        </a:rPr>
                        <a:t>TEŞVİK  </a:t>
                      </a:r>
                      <a:r>
                        <a:rPr sz="1100" b="1" dirty="0">
                          <a:latin typeface="Trebuchet MS"/>
                          <a:cs typeface="Trebuchet MS"/>
                        </a:rPr>
                        <a:t>T</a:t>
                      </a:r>
                      <a:r>
                        <a:rPr sz="1100" b="1" spc="-15" dirty="0">
                          <a:latin typeface="Trebuchet MS"/>
                          <a:cs typeface="Trebuchet MS"/>
                        </a:rPr>
                        <a:t>U</a:t>
                      </a:r>
                      <a:r>
                        <a:rPr sz="1100" b="1" dirty="0">
                          <a:latin typeface="Trebuchet MS"/>
                          <a:cs typeface="Trebuchet MS"/>
                        </a:rPr>
                        <a:t>T</a:t>
                      </a:r>
                      <a:r>
                        <a:rPr sz="1100" b="1" spc="-15" dirty="0">
                          <a:latin typeface="Trebuchet MS"/>
                          <a:cs typeface="Trebuchet MS"/>
                        </a:rPr>
                        <a:t>A</a:t>
                      </a:r>
                      <a:r>
                        <a:rPr sz="1100" b="1" spc="5" dirty="0">
                          <a:latin typeface="Trebuchet MS"/>
                          <a:cs typeface="Trebuchet MS"/>
                        </a:rPr>
                        <a:t>R</a:t>
                      </a:r>
                      <a:r>
                        <a:rPr sz="1100" b="1" dirty="0">
                          <a:latin typeface="Trebuchet MS"/>
                          <a:cs typeface="Trebuchet MS"/>
                        </a:rPr>
                        <a:t>I</a:t>
                      </a:r>
                      <a:endParaRPr sz="1100">
                        <a:latin typeface="Trebuchet MS"/>
                        <a:cs typeface="Trebuchet MS"/>
                      </a:endParaRPr>
                    </a:p>
                    <a:p>
                      <a:pPr algn="ctr">
                        <a:lnSpc>
                          <a:spcPts val="1295"/>
                        </a:lnSpc>
                      </a:pPr>
                      <a:r>
                        <a:rPr sz="1100" b="1" spc="5" dirty="0">
                          <a:latin typeface="Trebuchet MS"/>
                          <a:cs typeface="Trebuchet MS"/>
                        </a:rPr>
                        <a:t>YATIRIM(%5 </a:t>
                      </a:r>
                      <a:r>
                        <a:rPr sz="1100" b="1" spc="-55" dirty="0">
                          <a:latin typeface="Trebuchet MS"/>
                          <a:cs typeface="Trebuchet MS"/>
                        </a:rPr>
                        <a:t>+ </a:t>
                      </a:r>
                      <a:r>
                        <a:rPr sz="1100" b="1" spc="110" dirty="0">
                          <a:latin typeface="Trebuchet MS"/>
                          <a:cs typeface="Trebuchet MS"/>
                        </a:rPr>
                        <a:t>%</a:t>
                      </a:r>
                      <a:r>
                        <a:rPr sz="1100" b="1" spc="-200" dirty="0">
                          <a:latin typeface="Trebuchet MS"/>
                          <a:cs typeface="Trebuchet MS"/>
                        </a:rPr>
                        <a:t> </a:t>
                      </a:r>
                      <a:r>
                        <a:rPr sz="1100" b="1" spc="-60" dirty="0">
                          <a:latin typeface="Trebuchet MS"/>
                          <a:cs typeface="Trebuchet MS"/>
                        </a:rPr>
                        <a:t>7,75)</a:t>
                      </a:r>
                      <a:endParaRPr sz="1100">
                        <a:latin typeface="Trebuchet MS"/>
                        <a:cs typeface="Trebuchet MS"/>
                      </a:endParaRPr>
                    </a:p>
                  </a:txBody>
                  <a:tcPr marL="0" marR="0" marT="317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gridSpan="3">
                  <a:txBody>
                    <a:bodyPr/>
                    <a:lstStyle/>
                    <a:p>
                      <a:pPr marL="235585" marR="231140" algn="ctr">
                        <a:lnSpc>
                          <a:spcPts val="1320"/>
                        </a:lnSpc>
                        <a:spcBef>
                          <a:spcPts val="25"/>
                        </a:spcBef>
                      </a:pPr>
                      <a:r>
                        <a:rPr sz="1100" b="1" spc="-30" dirty="0">
                          <a:latin typeface="Trebuchet MS"/>
                          <a:cs typeface="Trebuchet MS"/>
                        </a:rPr>
                        <a:t>TEŞVİK </a:t>
                      </a:r>
                      <a:r>
                        <a:rPr sz="1100" b="1" spc="5" dirty="0">
                          <a:latin typeface="Trebuchet MS"/>
                          <a:cs typeface="Trebuchet MS"/>
                        </a:rPr>
                        <a:t>SONRASI</a:t>
                      </a:r>
                      <a:r>
                        <a:rPr sz="1100" b="1" spc="-150" dirty="0">
                          <a:latin typeface="Trebuchet MS"/>
                          <a:cs typeface="Trebuchet MS"/>
                        </a:rPr>
                        <a:t> </a:t>
                      </a:r>
                      <a:r>
                        <a:rPr sz="1100" b="1" spc="-25" dirty="0">
                          <a:latin typeface="Trebuchet MS"/>
                          <a:cs typeface="Trebuchet MS"/>
                        </a:rPr>
                        <a:t>ÖDENECEK  </a:t>
                      </a:r>
                      <a:r>
                        <a:rPr sz="1100" b="1" spc="-35" dirty="0">
                          <a:latin typeface="Trebuchet MS"/>
                          <a:cs typeface="Trebuchet MS"/>
                        </a:rPr>
                        <a:t>TUTAR</a:t>
                      </a:r>
                      <a:endParaRPr sz="1100">
                        <a:latin typeface="Trebuchet MS"/>
                        <a:cs typeface="Trebuchet MS"/>
                      </a:endParaRPr>
                    </a:p>
                    <a:p>
                      <a:pPr marL="1270" algn="ctr">
                        <a:lnSpc>
                          <a:spcPts val="1295"/>
                        </a:lnSpc>
                      </a:pPr>
                      <a:r>
                        <a:rPr sz="1100" b="1" spc="10" dirty="0">
                          <a:latin typeface="Trebuchet MS"/>
                          <a:cs typeface="Trebuchet MS"/>
                        </a:rPr>
                        <a:t>YATIRIM</a:t>
                      </a:r>
                      <a:r>
                        <a:rPr sz="1100" b="1" spc="-80" dirty="0">
                          <a:latin typeface="Trebuchet MS"/>
                          <a:cs typeface="Trebuchet MS"/>
                        </a:rPr>
                        <a:t> </a:t>
                      </a:r>
                      <a:r>
                        <a:rPr sz="1100" b="1" spc="-45" dirty="0">
                          <a:latin typeface="Trebuchet MS"/>
                          <a:cs typeface="Trebuchet MS"/>
                        </a:rPr>
                        <a:t>(%21,75),</a:t>
                      </a:r>
                      <a:endParaRPr sz="1100">
                        <a:latin typeface="Trebuchet MS"/>
                        <a:cs typeface="Trebuchet MS"/>
                      </a:endParaRPr>
                    </a:p>
                  </a:txBody>
                  <a:tcPr marL="0" marR="0" marT="317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296462">
                <a:tc gridSpan="2">
                  <a:txBody>
                    <a:bodyPr/>
                    <a:lstStyle/>
                    <a:p>
                      <a:pPr marL="6350" algn="ctr">
                        <a:lnSpc>
                          <a:spcPts val="1275"/>
                        </a:lnSpc>
                      </a:pPr>
                      <a:r>
                        <a:rPr sz="1100" b="1" spc="-50" dirty="0">
                          <a:latin typeface="Trebuchet MS"/>
                          <a:cs typeface="Trebuchet MS"/>
                        </a:rPr>
                        <a:t>761</a:t>
                      </a:r>
                      <a:r>
                        <a:rPr sz="1100" b="1" spc="-65"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a:txBody>
                    <a:bodyPr/>
                    <a:lstStyle/>
                    <a:p>
                      <a:pPr marL="5715" algn="ctr">
                        <a:lnSpc>
                          <a:spcPts val="1275"/>
                        </a:lnSpc>
                      </a:pPr>
                      <a:r>
                        <a:rPr sz="1100" b="1" spc="-50" dirty="0">
                          <a:latin typeface="Trebuchet MS"/>
                          <a:cs typeface="Trebuchet MS"/>
                        </a:rPr>
                        <a:t>259</a:t>
                      </a:r>
                      <a:r>
                        <a:rPr sz="1100" b="1" spc="-65"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591185">
                        <a:lnSpc>
                          <a:spcPts val="1275"/>
                        </a:lnSpc>
                      </a:pPr>
                      <a:r>
                        <a:rPr sz="1100" b="1" spc="-50" dirty="0">
                          <a:latin typeface="Trebuchet MS"/>
                          <a:cs typeface="Trebuchet MS"/>
                        </a:rPr>
                        <a:t>502</a:t>
                      </a:r>
                      <a:r>
                        <a:rPr sz="1100" b="1" spc="-65" dirty="0">
                          <a:latin typeface="Trebuchet MS"/>
                          <a:cs typeface="Trebuchet MS"/>
                        </a:rPr>
                        <a:t> </a:t>
                      </a:r>
                      <a:r>
                        <a:rPr sz="1100" b="1" spc="-110"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4445" algn="ctr">
                        <a:lnSpc>
                          <a:spcPts val="1275"/>
                        </a:lnSpc>
                      </a:pPr>
                      <a:r>
                        <a:rPr sz="1100" b="1" spc="-55" dirty="0">
                          <a:latin typeface="Trebuchet MS"/>
                          <a:cs typeface="Trebuchet MS"/>
                        </a:rPr>
                        <a:t>5708</a:t>
                      </a:r>
                      <a:r>
                        <a:rPr sz="1100" b="1" spc="-65"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2">
                  <a:txBody>
                    <a:bodyPr/>
                    <a:lstStyle/>
                    <a:p>
                      <a:pPr marL="1270" algn="ctr">
                        <a:lnSpc>
                          <a:spcPts val="1275"/>
                        </a:lnSpc>
                      </a:pPr>
                      <a:r>
                        <a:rPr sz="1100" b="1" spc="-55" dirty="0">
                          <a:latin typeface="Trebuchet MS"/>
                          <a:cs typeface="Trebuchet MS"/>
                        </a:rPr>
                        <a:t>1941</a:t>
                      </a:r>
                      <a:r>
                        <a:rPr sz="1100" b="1" spc="-60"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3">
                  <a:txBody>
                    <a:bodyPr/>
                    <a:lstStyle/>
                    <a:p>
                      <a:pPr marL="5715" algn="ctr">
                        <a:lnSpc>
                          <a:spcPts val="1275"/>
                        </a:lnSpc>
                      </a:pPr>
                      <a:r>
                        <a:rPr sz="1100" b="1" spc="-55" dirty="0">
                          <a:latin typeface="Trebuchet MS"/>
                          <a:cs typeface="Trebuchet MS"/>
                        </a:rPr>
                        <a:t>3767</a:t>
                      </a:r>
                      <a:r>
                        <a:rPr sz="1100" b="1" spc="-65"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273199">
                <a:tc gridSpan="2">
                  <a:txBody>
                    <a:bodyPr/>
                    <a:lstStyle/>
                    <a:p>
                      <a:pPr marL="1270" algn="ctr">
                        <a:lnSpc>
                          <a:spcPts val="1425"/>
                        </a:lnSpc>
                      </a:pPr>
                      <a:r>
                        <a:rPr sz="1200" b="1" spc="-30" dirty="0">
                          <a:latin typeface="Trebuchet MS"/>
                          <a:cs typeface="Trebuchet MS"/>
                        </a:rPr>
                        <a:t>34,5%</a:t>
                      </a:r>
                      <a:endParaRPr sz="12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a:txBody>
                    <a:bodyPr/>
                    <a:lstStyle/>
                    <a:p>
                      <a:pPr marL="3810" algn="ctr">
                        <a:lnSpc>
                          <a:spcPts val="1300"/>
                        </a:lnSpc>
                      </a:pPr>
                      <a:r>
                        <a:rPr sz="1100" b="1" spc="25" dirty="0">
                          <a:latin typeface="Trebuchet MS"/>
                          <a:cs typeface="Trebuchet MS"/>
                        </a:rPr>
                        <a:t>GİRİŞİM(%5 </a:t>
                      </a:r>
                      <a:r>
                        <a:rPr sz="1100" b="1" spc="-55" dirty="0">
                          <a:latin typeface="Trebuchet MS"/>
                          <a:cs typeface="Trebuchet MS"/>
                        </a:rPr>
                        <a:t>+ </a:t>
                      </a:r>
                      <a:r>
                        <a:rPr sz="1100" b="1" spc="110" dirty="0">
                          <a:latin typeface="Trebuchet MS"/>
                          <a:cs typeface="Trebuchet MS"/>
                        </a:rPr>
                        <a:t>%</a:t>
                      </a:r>
                      <a:r>
                        <a:rPr sz="1100" b="1" spc="-235" dirty="0">
                          <a:latin typeface="Trebuchet MS"/>
                          <a:cs typeface="Trebuchet MS"/>
                        </a:rPr>
                        <a:t> </a:t>
                      </a:r>
                      <a:r>
                        <a:rPr sz="1100" b="1" spc="-60" dirty="0">
                          <a:latin typeface="Trebuchet MS"/>
                          <a:cs typeface="Trebuchet MS"/>
                        </a:rPr>
                        <a:t>3,875)</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325755">
                        <a:lnSpc>
                          <a:spcPts val="1300"/>
                        </a:lnSpc>
                      </a:pPr>
                      <a:r>
                        <a:rPr sz="1100" b="1" spc="30" dirty="0">
                          <a:latin typeface="Trebuchet MS"/>
                          <a:cs typeface="Trebuchet MS"/>
                        </a:rPr>
                        <a:t>GİRİŞİM</a:t>
                      </a:r>
                      <a:r>
                        <a:rPr sz="1100" b="1" spc="-55" dirty="0">
                          <a:latin typeface="Trebuchet MS"/>
                          <a:cs typeface="Trebuchet MS"/>
                        </a:rPr>
                        <a:t> </a:t>
                      </a:r>
                      <a:r>
                        <a:rPr sz="1100" b="1" spc="-40" dirty="0">
                          <a:latin typeface="Trebuchet MS"/>
                          <a:cs typeface="Trebuchet MS"/>
                        </a:rPr>
                        <a:t>(%25,625)</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3175" algn="ctr">
                        <a:lnSpc>
                          <a:spcPts val="1300"/>
                        </a:lnSpc>
                      </a:pPr>
                      <a:r>
                        <a:rPr sz="1100" b="1" spc="-30" dirty="0">
                          <a:latin typeface="Trebuchet MS"/>
                          <a:cs typeface="Trebuchet MS"/>
                        </a:rPr>
                        <a:t>34,5%</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2">
                  <a:txBody>
                    <a:bodyPr/>
                    <a:lstStyle/>
                    <a:p>
                      <a:pPr marL="411480">
                        <a:lnSpc>
                          <a:spcPts val="1300"/>
                        </a:lnSpc>
                      </a:pPr>
                      <a:r>
                        <a:rPr sz="1100" b="1" spc="25" dirty="0">
                          <a:latin typeface="Trebuchet MS"/>
                          <a:cs typeface="Trebuchet MS"/>
                        </a:rPr>
                        <a:t>GİRİŞİM(%5 </a:t>
                      </a:r>
                      <a:r>
                        <a:rPr sz="1100" b="1" spc="-55" dirty="0">
                          <a:latin typeface="Trebuchet MS"/>
                          <a:cs typeface="Trebuchet MS"/>
                        </a:rPr>
                        <a:t>+ </a:t>
                      </a:r>
                      <a:r>
                        <a:rPr sz="1100" b="1" spc="110" dirty="0">
                          <a:latin typeface="Trebuchet MS"/>
                          <a:cs typeface="Trebuchet MS"/>
                        </a:rPr>
                        <a:t>%</a:t>
                      </a:r>
                      <a:r>
                        <a:rPr sz="1100" b="1" spc="-215" dirty="0">
                          <a:latin typeface="Trebuchet MS"/>
                          <a:cs typeface="Trebuchet MS"/>
                        </a:rPr>
                        <a:t> </a:t>
                      </a:r>
                      <a:r>
                        <a:rPr sz="1100" b="1" spc="-60" dirty="0">
                          <a:latin typeface="Trebuchet MS"/>
                          <a:cs typeface="Trebuchet MS"/>
                        </a:rPr>
                        <a:t>3,875)</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3">
                  <a:txBody>
                    <a:bodyPr/>
                    <a:lstStyle/>
                    <a:p>
                      <a:pPr marL="522605">
                        <a:lnSpc>
                          <a:spcPts val="1300"/>
                        </a:lnSpc>
                      </a:pPr>
                      <a:r>
                        <a:rPr sz="1100" b="1" spc="30" dirty="0">
                          <a:latin typeface="Trebuchet MS"/>
                          <a:cs typeface="Trebuchet MS"/>
                        </a:rPr>
                        <a:t>GİRİŞİM</a:t>
                      </a:r>
                      <a:r>
                        <a:rPr sz="1100" b="1" spc="-55" dirty="0">
                          <a:latin typeface="Trebuchet MS"/>
                          <a:cs typeface="Trebuchet MS"/>
                        </a:rPr>
                        <a:t> </a:t>
                      </a:r>
                      <a:r>
                        <a:rPr sz="1100" b="1" spc="-40" dirty="0">
                          <a:latin typeface="Trebuchet MS"/>
                          <a:cs typeface="Trebuchet MS"/>
                        </a:rPr>
                        <a:t>(%25,625)</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256429">
                <a:tc gridSpan="2">
                  <a:txBody>
                    <a:bodyPr/>
                    <a:lstStyle/>
                    <a:p>
                      <a:pPr marL="6350" algn="ctr">
                        <a:lnSpc>
                          <a:spcPts val="1300"/>
                        </a:lnSpc>
                      </a:pPr>
                      <a:r>
                        <a:rPr sz="1100" b="1" spc="-50" dirty="0">
                          <a:latin typeface="Trebuchet MS"/>
                          <a:cs typeface="Trebuchet MS"/>
                        </a:rPr>
                        <a:t>761</a:t>
                      </a:r>
                      <a:r>
                        <a:rPr sz="1100" b="1" spc="-65" dirty="0">
                          <a:latin typeface="Trebuchet MS"/>
                          <a:cs typeface="Trebuchet MS"/>
                        </a:rPr>
                        <a:t> </a:t>
                      </a:r>
                      <a:r>
                        <a:rPr sz="1100" b="1" spc="-95" dirty="0">
                          <a:latin typeface="Trebuchet MS"/>
                          <a:cs typeface="Trebuchet MS"/>
                        </a:rPr>
                        <a:t>TL</a:t>
                      </a:r>
                      <a:endParaRPr sz="110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a:txBody>
                    <a:bodyPr/>
                    <a:lstStyle/>
                    <a:p>
                      <a:pPr marL="5715" algn="ctr">
                        <a:lnSpc>
                          <a:spcPts val="1300"/>
                        </a:lnSpc>
                      </a:pPr>
                      <a:r>
                        <a:rPr sz="1100" b="1" spc="-50" dirty="0">
                          <a:latin typeface="Trebuchet MS"/>
                          <a:cs typeface="Trebuchet MS"/>
                        </a:rPr>
                        <a:t>180</a:t>
                      </a:r>
                      <a:r>
                        <a:rPr sz="1100" b="1" spc="-65"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5080" algn="ctr">
                        <a:lnSpc>
                          <a:spcPts val="1300"/>
                        </a:lnSpc>
                      </a:pPr>
                      <a:r>
                        <a:rPr sz="1100" b="1" spc="-50" dirty="0">
                          <a:latin typeface="Trebuchet MS"/>
                          <a:cs typeface="Trebuchet MS"/>
                        </a:rPr>
                        <a:t>580</a:t>
                      </a:r>
                      <a:r>
                        <a:rPr sz="1100" b="1" spc="-60"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4445" algn="ctr">
                        <a:lnSpc>
                          <a:spcPts val="1300"/>
                        </a:lnSpc>
                      </a:pPr>
                      <a:r>
                        <a:rPr sz="1100" b="1" spc="-55" dirty="0">
                          <a:latin typeface="Trebuchet MS"/>
                          <a:cs typeface="Trebuchet MS"/>
                        </a:rPr>
                        <a:t>5708</a:t>
                      </a:r>
                      <a:r>
                        <a:rPr sz="1100" b="1" spc="-65"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2">
                  <a:txBody>
                    <a:bodyPr/>
                    <a:lstStyle/>
                    <a:p>
                      <a:pPr marL="1270" algn="ctr">
                        <a:lnSpc>
                          <a:spcPts val="1300"/>
                        </a:lnSpc>
                      </a:pPr>
                      <a:r>
                        <a:rPr sz="1100" b="1" spc="-55" dirty="0">
                          <a:latin typeface="Trebuchet MS"/>
                          <a:cs typeface="Trebuchet MS"/>
                        </a:rPr>
                        <a:t>1351</a:t>
                      </a:r>
                      <a:r>
                        <a:rPr sz="1100" b="1" spc="-60" dirty="0">
                          <a:latin typeface="Trebuchet MS"/>
                          <a:cs typeface="Trebuchet MS"/>
                        </a:rPr>
                        <a:t> </a:t>
                      </a:r>
                      <a:r>
                        <a:rPr sz="1100" b="1" spc="-95"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3">
                  <a:txBody>
                    <a:bodyPr/>
                    <a:lstStyle/>
                    <a:p>
                      <a:pPr marL="5715" algn="ctr">
                        <a:lnSpc>
                          <a:spcPts val="1300"/>
                        </a:lnSpc>
                      </a:pPr>
                      <a:r>
                        <a:rPr sz="1100" b="1" spc="-55" dirty="0">
                          <a:latin typeface="Trebuchet MS"/>
                          <a:cs typeface="Trebuchet MS"/>
                        </a:rPr>
                        <a:t>4357</a:t>
                      </a:r>
                      <a:r>
                        <a:rPr sz="1100" b="1" spc="-65" dirty="0">
                          <a:latin typeface="Trebuchet MS"/>
                          <a:cs typeface="Trebuchet MS"/>
                        </a:rPr>
                        <a:t> </a:t>
                      </a:r>
                      <a:r>
                        <a:rPr sz="1100" b="1" spc="-95" dirty="0">
                          <a:latin typeface="Trebuchet MS"/>
                          <a:cs typeface="Trebuchet MS"/>
                        </a:rPr>
                        <a:t>TL</a:t>
                      </a:r>
                      <a:endParaRPr sz="110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bl>
          </a:graphicData>
        </a:graphic>
      </p:graphicFrame>
      <p:sp>
        <p:nvSpPr>
          <p:cNvPr id="5" name="object 5"/>
          <p:cNvSpPr/>
          <p:nvPr/>
        </p:nvSpPr>
        <p:spPr>
          <a:xfrm>
            <a:off x="378814" y="2985625"/>
            <a:ext cx="133036" cy="12328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78814" y="3195984"/>
            <a:ext cx="133036" cy="12398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78814" y="3407039"/>
            <a:ext cx="133036" cy="12328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8814" y="3617398"/>
            <a:ext cx="133036" cy="12398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78814" y="4105681"/>
            <a:ext cx="133036" cy="12328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9301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spc="-10" dirty="0">
                <a:solidFill>
                  <a:srgbClr val="FF0000"/>
                </a:solidFill>
                <a:effectLst>
                  <a:outerShdw blurRad="38100" dist="38100" dir="2700000" algn="tl">
                    <a:srgbClr val="000000">
                      <a:alpha val="43137"/>
                    </a:srgbClr>
                  </a:outerShdw>
                </a:effectLst>
                <a:latin typeface="Trebuchet MS"/>
                <a:ea typeface="+mn-ea"/>
                <a:cs typeface="Trebuchet MS"/>
              </a:rPr>
              <a:t>SİGORTA PRİM TEŞVİKLERİ</a:t>
            </a:r>
          </a:p>
        </p:txBody>
      </p:sp>
      <p:sp>
        <p:nvSpPr>
          <p:cNvPr id="3" name="İçerik Yer Tutucusu 2"/>
          <p:cNvSpPr>
            <a:spLocks noGrp="1"/>
          </p:cNvSpPr>
          <p:nvPr>
            <p:ph idx="1"/>
          </p:nvPr>
        </p:nvSpPr>
        <p:spPr/>
        <p:txBody>
          <a:bodyPr>
            <a:normAutofit/>
          </a:bodyPr>
          <a:lstStyle/>
          <a:p>
            <a:pPr marL="12700" marR="5080" indent="1076960" algn="just">
              <a:lnSpc>
                <a:spcPts val="2380"/>
              </a:lnSpc>
              <a:spcBef>
                <a:spcPts val="390"/>
              </a:spcBef>
            </a:pPr>
            <a:r>
              <a:rPr lang="tr-TR" spc="-114" dirty="0">
                <a:latin typeface="Arial"/>
                <a:cs typeface="Arial"/>
              </a:rPr>
              <a:t>5510 </a:t>
            </a:r>
            <a:r>
              <a:rPr lang="tr-TR" spc="-130" dirty="0">
                <a:latin typeface="Arial"/>
                <a:cs typeface="Arial"/>
              </a:rPr>
              <a:t>sayılı </a:t>
            </a:r>
            <a:r>
              <a:rPr lang="tr-TR" spc="-135" dirty="0">
                <a:latin typeface="Arial"/>
                <a:cs typeface="Arial"/>
              </a:rPr>
              <a:t>Kanunun </a:t>
            </a:r>
            <a:r>
              <a:rPr lang="tr-TR" spc="-114" dirty="0">
                <a:latin typeface="Arial"/>
                <a:cs typeface="Arial"/>
              </a:rPr>
              <a:t>4 </a:t>
            </a:r>
            <a:r>
              <a:rPr lang="tr-TR" spc="-105" dirty="0">
                <a:latin typeface="Arial"/>
                <a:cs typeface="Arial"/>
              </a:rPr>
              <a:t>üncü </a:t>
            </a:r>
            <a:r>
              <a:rPr lang="tr-TR" spc="-90" dirty="0">
                <a:latin typeface="Arial"/>
                <a:cs typeface="Arial"/>
              </a:rPr>
              <a:t>maddesinin </a:t>
            </a:r>
            <a:r>
              <a:rPr lang="tr-TR" spc="-45" dirty="0">
                <a:latin typeface="Arial"/>
                <a:cs typeface="Arial"/>
              </a:rPr>
              <a:t>birinci </a:t>
            </a:r>
            <a:r>
              <a:rPr lang="tr-TR" spc="-100" dirty="0">
                <a:latin typeface="Arial"/>
                <a:cs typeface="Arial"/>
              </a:rPr>
              <a:t>fıkrasının </a:t>
            </a:r>
            <a:r>
              <a:rPr lang="tr-TR" spc="-105" dirty="0">
                <a:latin typeface="Arial"/>
                <a:cs typeface="Arial"/>
              </a:rPr>
              <a:t>(a) </a:t>
            </a:r>
            <a:r>
              <a:rPr lang="tr-TR" spc="-65" dirty="0">
                <a:latin typeface="Arial"/>
                <a:cs typeface="Arial"/>
              </a:rPr>
              <a:t>bendi  </a:t>
            </a:r>
            <a:r>
              <a:rPr lang="tr-TR" spc="-135" dirty="0">
                <a:latin typeface="Arial"/>
                <a:cs typeface="Arial"/>
              </a:rPr>
              <a:t>kapsamında </a:t>
            </a:r>
            <a:r>
              <a:rPr lang="tr-TR" spc="-75" dirty="0">
                <a:latin typeface="Arial"/>
                <a:cs typeface="Arial"/>
              </a:rPr>
              <a:t>sigortalı </a:t>
            </a:r>
            <a:r>
              <a:rPr lang="tr-TR" spc="-100" dirty="0">
                <a:latin typeface="Arial"/>
                <a:cs typeface="Arial"/>
              </a:rPr>
              <a:t>çalıştıran </a:t>
            </a:r>
            <a:r>
              <a:rPr lang="tr-TR" spc="-125" dirty="0">
                <a:latin typeface="Arial"/>
                <a:cs typeface="Arial"/>
              </a:rPr>
              <a:t>özel </a:t>
            </a:r>
            <a:r>
              <a:rPr lang="tr-TR" spc="-70" dirty="0">
                <a:latin typeface="Arial"/>
                <a:cs typeface="Arial"/>
              </a:rPr>
              <a:t>sektör </a:t>
            </a:r>
            <a:r>
              <a:rPr lang="tr-TR" spc="-80" dirty="0">
                <a:latin typeface="Arial"/>
                <a:cs typeface="Arial"/>
              </a:rPr>
              <a:t>işyeri </a:t>
            </a:r>
            <a:r>
              <a:rPr lang="tr-TR" spc="-75" dirty="0">
                <a:latin typeface="Arial"/>
                <a:cs typeface="Arial"/>
              </a:rPr>
              <a:t>işverenlerine, </a:t>
            </a:r>
            <a:r>
              <a:rPr lang="tr-TR" spc="-80" dirty="0">
                <a:latin typeface="Arial"/>
                <a:cs typeface="Arial"/>
              </a:rPr>
              <a:t>kayıtlı </a:t>
            </a:r>
            <a:r>
              <a:rPr lang="tr-TR" spc="-75" dirty="0">
                <a:latin typeface="Arial"/>
                <a:cs typeface="Arial"/>
              </a:rPr>
              <a:t>sigortalı  istihdamının </a:t>
            </a:r>
            <a:r>
              <a:rPr lang="tr-TR" spc="-60" dirty="0">
                <a:latin typeface="Arial"/>
                <a:cs typeface="Arial"/>
              </a:rPr>
              <a:t>arttırılması, </a:t>
            </a:r>
            <a:r>
              <a:rPr lang="tr-TR" spc="-110" dirty="0">
                <a:latin typeface="Arial"/>
                <a:cs typeface="Arial"/>
              </a:rPr>
              <a:t>kadınlar, </a:t>
            </a:r>
            <a:r>
              <a:rPr lang="tr-TR" spc="-100" dirty="0">
                <a:latin typeface="Arial"/>
                <a:cs typeface="Arial"/>
              </a:rPr>
              <a:t>gençler </a:t>
            </a:r>
            <a:r>
              <a:rPr lang="tr-TR" spc="-130" dirty="0">
                <a:latin typeface="Arial"/>
                <a:cs typeface="Arial"/>
              </a:rPr>
              <a:t>ve </a:t>
            </a:r>
            <a:r>
              <a:rPr lang="tr-TR" spc="-60" dirty="0">
                <a:latin typeface="Arial"/>
                <a:cs typeface="Arial"/>
              </a:rPr>
              <a:t>engelliler gibi </a:t>
            </a:r>
            <a:r>
              <a:rPr lang="tr-TR" spc="-105" dirty="0">
                <a:latin typeface="Arial"/>
                <a:cs typeface="Arial"/>
              </a:rPr>
              <a:t>dezavantajlı </a:t>
            </a:r>
            <a:r>
              <a:rPr lang="tr-TR" spc="-70" dirty="0">
                <a:latin typeface="Arial"/>
                <a:cs typeface="Arial"/>
              </a:rPr>
              <a:t>grupların  </a:t>
            </a:r>
            <a:r>
              <a:rPr lang="tr-TR" spc="-75" dirty="0">
                <a:latin typeface="Arial"/>
                <a:cs typeface="Arial"/>
              </a:rPr>
              <a:t>istihdamının </a:t>
            </a:r>
            <a:r>
              <a:rPr lang="tr-TR" spc="-60" dirty="0">
                <a:latin typeface="Arial"/>
                <a:cs typeface="Arial"/>
              </a:rPr>
              <a:t>arttırılması, </a:t>
            </a:r>
            <a:r>
              <a:rPr lang="tr-TR" spc="-100" dirty="0">
                <a:latin typeface="Arial"/>
                <a:cs typeface="Arial"/>
              </a:rPr>
              <a:t>bölgesel, </a:t>
            </a:r>
            <a:r>
              <a:rPr lang="tr-TR" spc="-90" dirty="0">
                <a:latin typeface="Arial"/>
                <a:cs typeface="Arial"/>
              </a:rPr>
              <a:t>büyük </a:t>
            </a:r>
            <a:r>
              <a:rPr lang="tr-TR" spc="-65" dirty="0">
                <a:latin typeface="Arial"/>
                <a:cs typeface="Arial"/>
              </a:rPr>
              <a:t>ölçekli </a:t>
            </a:r>
            <a:r>
              <a:rPr lang="tr-TR" spc="-60" dirty="0">
                <a:latin typeface="Arial"/>
                <a:cs typeface="Arial"/>
              </a:rPr>
              <a:t>yatırımlar </a:t>
            </a:r>
            <a:r>
              <a:rPr lang="tr-TR" spc="-35" dirty="0">
                <a:latin typeface="Arial"/>
                <a:cs typeface="Arial"/>
              </a:rPr>
              <a:t>ile </a:t>
            </a:r>
            <a:r>
              <a:rPr lang="tr-TR" spc="-50" dirty="0">
                <a:latin typeface="Arial"/>
                <a:cs typeface="Arial"/>
              </a:rPr>
              <a:t>stratejik </a:t>
            </a:r>
            <a:r>
              <a:rPr lang="tr-TR" spc="-65" dirty="0">
                <a:latin typeface="Arial"/>
                <a:cs typeface="Arial"/>
              </a:rPr>
              <a:t>yatırımların </a:t>
            </a:r>
            <a:r>
              <a:rPr lang="tr-TR" spc="480" dirty="0">
                <a:latin typeface="Arial"/>
                <a:cs typeface="Arial"/>
              </a:rPr>
              <a:t> </a:t>
            </a:r>
            <a:r>
              <a:rPr lang="tr-TR" spc="-80" dirty="0">
                <a:latin typeface="Arial"/>
                <a:cs typeface="Arial"/>
              </a:rPr>
              <a:t>özendirilmesi, </a:t>
            </a:r>
            <a:r>
              <a:rPr lang="tr-TR" spc="-105" dirty="0">
                <a:latin typeface="Arial"/>
                <a:cs typeface="Arial"/>
              </a:rPr>
              <a:t>bölgesel </a:t>
            </a:r>
            <a:r>
              <a:rPr lang="tr-TR" spc="-90" dirty="0">
                <a:latin typeface="Arial"/>
                <a:cs typeface="Arial"/>
              </a:rPr>
              <a:t>gelişmişlik </a:t>
            </a:r>
            <a:r>
              <a:rPr lang="tr-TR" spc="-65" dirty="0">
                <a:latin typeface="Arial"/>
                <a:cs typeface="Arial"/>
              </a:rPr>
              <a:t>farklılıklarının </a:t>
            </a:r>
            <a:r>
              <a:rPr lang="tr-TR" spc="-105" dirty="0">
                <a:latin typeface="Arial"/>
                <a:cs typeface="Arial"/>
              </a:rPr>
              <a:t>azaltılmasını</a:t>
            </a:r>
            <a:r>
              <a:rPr lang="tr-TR" spc="-245" dirty="0">
                <a:latin typeface="Arial"/>
                <a:cs typeface="Arial"/>
              </a:rPr>
              <a:t> </a:t>
            </a:r>
            <a:r>
              <a:rPr lang="tr-TR" spc="-55" dirty="0" err="1">
                <a:latin typeface="Arial"/>
                <a:cs typeface="Arial"/>
              </a:rPr>
              <a:t>teminen</a:t>
            </a:r>
            <a:r>
              <a:rPr lang="tr-TR" spc="-55" dirty="0">
                <a:latin typeface="Arial"/>
                <a:cs typeface="Arial"/>
              </a:rPr>
              <a:t>;</a:t>
            </a:r>
            <a:endParaRPr lang="tr-TR" dirty="0">
              <a:latin typeface="Arial"/>
              <a:cs typeface="Arial"/>
            </a:endParaRPr>
          </a:p>
          <a:p>
            <a:pPr marL="12700" marR="5080" indent="1076960" algn="just">
              <a:lnSpc>
                <a:spcPts val="2380"/>
              </a:lnSpc>
              <a:spcBef>
                <a:spcPts val="1375"/>
              </a:spcBef>
            </a:pPr>
            <a:r>
              <a:rPr lang="tr-TR" spc="-114" dirty="0">
                <a:latin typeface="Arial"/>
                <a:cs typeface="Arial"/>
              </a:rPr>
              <a:t>5510 </a:t>
            </a:r>
            <a:r>
              <a:rPr lang="tr-TR" spc="-130" dirty="0">
                <a:latin typeface="Arial"/>
                <a:cs typeface="Arial"/>
              </a:rPr>
              <a:t>sayılı </a:t>
            </a:r>
            <a:r>
              <a:rPr lang="tr-TR" spc="-145" dirty="0">
                <a:latin typeface="Arial"/>
                <a:cs typeface="Arial"/>
              </a:rPr>
              <a:t>Kanunda </a:t>
            </a:r>
            <a:r>
              <a:rPr lang="tr-TR" spc="-15" dirty="0">
                <a:latin typeface="Arial"/>
                <a:cs typeface="Arial"/>
              </a:rPr>
              <a:t>dört, </a:t>
            </a:r>
            <a:r>
              <a:rPr lang="tr-TR" spc="-114" dirty="0">
                <a:latin typeface="Arial"/>
                <a:cs typeface="Arial"/>
              </a:rPr>
              <a:t>4447 </a:t>
            </a:r>
            <a:r>
              <a:rPr lang="tr-TR" spc="-130" dirty="0">
                <a:latin typeface="Arial"/>
                <a:cs typeface="Arial"/>
              </a:rPr>
              <a:t>sayılı </a:t>
            </a:r>
            <a:r>
              <a:rPr lang="tr-TR" spc="-105" dirty="0">
                <a:latin typeface="Arial"/>
                <a:cs typeface="Arial"/>
              </a:rPr>
              <a:t>İşsizlik </a:t>
            </a:r>
            <a:r>
              <a:rPr lang="tr-TR" spc="-125" dirty="0">
                <a:latin typeface="Arial"/>
                <a:cs typeface="Arial"/>
              </a:rPr>
              <a:t>Sigortası </a:t>
            </a:r>
            <a:r>
              <a:rPr lang="tr-TR" spc="-130" dirty="0">
                <a:latin typeface="Arial"/>
                <a:cs typeface="Arial"/>
              </a:rPr>
              <a:t>Kanununda </a:t>
            </a:r>
            <a:r>
              <a:rPr lang="tr-TR" spc="-10" dirty="0">
                <a:latin typeface="Arial"/>
                <a:cs typeface="Arial"/>
              </a:rPr>
              <a:t>dört,  </a:t>
            </a:r>
            <a:r>
              <a:rPr lang="tr-TR" spc="-114" dirty="0">
                <a:latin typeface="Arial"/>
                <a:cs typeface="Arial"/>
              </a:rPr>
              <a:t>4857 </a:t>
            </a:r>
            <a:r>
              <a:rPr lang="tr-TR" spc="-130" dirty="0">
                <a:latin typeface="Arial"/>
                <a:cs typeface="Arial"/>
              </a:rPr>
              <a:t>sayılı </a:t>
            </a:r>
            <a:r>
              <a:rPr lang="tr-TR" spc="-155" dirty="0">
                <a:latin typeface="Arial"/>
                <a:cs typeface="Arial"/>
              </a:rPr>
              <a:t>İş </a:t>
            </a:r>
            <a:r>
              <a:rPr lang="tr-TR" spc="-130" dirty="0">
                <a:latin typeface="Arial"/>
                <a:cs typeface="Arial"/>
              </a:rPr>
              <a:t>Kanununda </a:t>
            </a:r>
            <a:r>
              <a:rPr lang="tr-TR" spc="-75" dirty="0">
                <a:latin typeface="Arial"/>
                <a:cs typeface="Arial"/>
              </a:rPr>
              <a:t>bir, </a:t>
            </a:r>
            <a:r>
              <a:rPr lang="tr-TR" spc="-114" dirty="0">
                <a:latin typeface="Arial"/>
                <a:cs typeface="Arial"/>
              </a:rPr>
              <a:t>5746 </a:t>
            </a:r>
            <a:r>
              <a:rPr lang="tr-TR" spc="-95" dirty="0">
                <a:latin typeface="Arial"/>
                <a:cs typeface="Arial"/>
              </a:rPr>
              <a:t>Araştırma </a:t>
            </a:r>
            <a:r>
              <a:rPr lang="tr-TR" spc="-130" dirty="0">
                <a:latin typeface="Arial"/>
                <a:cs typeface="Arial"/>
              </a:rPr>
              <a:t>ve </a:t>
            </a:r>
            <a:r>
              <a:rPr lang="tr-TR" spc="-75" dirty="0">
                <a:latin typeface="Arial"/>
                <a:cs typeface="Arial"/>
              </a:rPr>
              <a:t>Geliştirme Faaliyetlerinin  </a:t>
            </a:r>
            <a:r>
              <a:rPr lang="tr-TR" spc="-110" dirty="0">
                <a:latin typeface="Arial"/>
                <a:cs typeface="Arial"/>
              </a:rPr>
              <a:t>Desteklenmesi </a:t>
            </a:r>
            <a:r>
              <a:rPr lang="tr-TR" spc="-120" dirty="0">
                <a:latin typeface="Arial"/>
                <a:cs typeface="Arial"/>
              </a:rPr>
              <a:t>Hakkındaki </a:t>
            </a:r>
            <a:r>
              <a:rPr lang="tr-TR" spc="-130" dirty="0">
                <a:latin typeface="Arial"/>
                <a:cs typeface="Arial"/>
              </a:rPr>
              <a:t>Kanununda </a:t>
            </a:r>
            <a:r>
              <a:rPr lang="tr-TR" spc="-75" dirty="0">
                <a:latin typeface="Arial"/>
                <a:cs typeface="Arial"/>
              </a:rPr>
              <a:t>bir, </a:t>
            </a:r>
            <a:r>
              <a:rPr lang="tr-TR" spc="-120" dirty="0">
                <a:latin typeface="Arial"/>
                <a:cs typeface="Arial"/>
              </a:rPr>
              <a:t>5225 </a:t>
            </a:r>
            <a:r>
              <a:rPr lang="tr-TR" spc="-130" dirty="0">
                <a:latin typeface="Arial"/>
                <a:cs typeface="Arial"/>
              </a:rPr>
              <a:t>sayılı </a:t>
            </a:r>
            <a:r>
              <a:rPr lang="tr-TR" spc="-60" dirty="0">
                <a:latin typeface="Arial"/>
                <a:cs typeface="Arial"/>
              </a:rPr>
              <a:t>Kültür </a:t>
            </a:r>
            <a:r>
              <a:rPr lang="tr-TR" spc="-105" dirty="0">
                <a:latin typeface="Arial"/>
                <a:cs typeface="Arial"/>
              </a:rPr>
              <a:t>Yatırımları </a:t>
            </a:r>
            <a:r>
              <a:rPr lang="tr-TR" spc="-140" dirty="0">
                <a:latin typeface="Arial"/>
                <a:cs typeface="Arial"/>
              </a:rPr>
              <a:t>ve  </a:t>
            </a:r>
            <a:r>
              <a:rPr lang="tr-TR" spc="-55" dirty="0">
                <a:latin typeface="Arial"/>
                <a:cs typeface="Arial"/>
              </a:rPr>
              <a:t>Girişimlerini </a:t>
            </a:r>
            <a:r>
              <a:rPr lang="tr-TR" spc="-180" dirty="0">
                <a:latin typeface="Arial"/>
                <a:cs typeface="Arial"/>
              </a:rPr>
              <a:t>Teşvik </a:t>
            </a:r>
            <a:r>
              <a:rPr lang="tr-TR" spc="-130" dirty="0">
                <a:latin typeface="Arial"/>
                <a:cs typeface="Arial"/>
              </a:rPr>
              <a:t>Kanununda </a:t>
            </a:r>
            <a:r>
              <a:rPr lang="tr-TR" spc="-15" dirty="0">
                <a:latin typeface="Arial"/>
                <a:cs typeface="Arial"/>
              </a:rPr>
              <a:t>bir </a:t>
            </a:r>
            <a:r>
              <a:rPr lang="tr-TR" spc="-85" dirty="0">
                <a:latin typeface="Arial"/>
                <a:cs typeface="Arial"/>
              </a:rPr>
              <a:t>olmak </a:t>
            </a:r>
            <a:r>
              <a:rPr lang="tr-TR" spc="-125" dirty="0">
                <a:latin typeface="Arial"/>
                <a:cs typeface="Arial"/>
              </a:rPr>
              <a:t>üzere </a:t>
            </a:r>
            <a:r>
              <a:rPr lang="tr-TR" spc="-70" dirty="0">
                <a:latin typeface="Arial"/>
                <a:cs typeface="Arial"/>
              </a:rPr>
              <a:t>toplamda </a:t>
            </a:r>
            <a:r>
              <a:rPr lang="tr-TR" spc="-70" dirty="0" smtClean="0">
                <a:latin typeface="Arial"/>
                <a:cs typeface="Arial"/>
              </a:rPr>
              <a:t>11 </a:t>
            </a:r>
            <a:r>
              <a:rPr lang="tr-TR" spc="-55" dirty="0" smtClean="0">
                <a:latin typeface="Arial"/>
                <a:cs typeface="Arial"/>
              </a:rPr>
              <a:t>farklı </a:t>
            </a:r>
            <a:r>
              <a:rPr lang="tr-TR" spc="-80" dirty="0">
                <a:latin typeface="Arial"/>
                <a:cs typeface="Arial"/>
              </a:rPr>
              <a:t>sigorta </a:t>
            </a:r>
            <a:r>
              <a:rPr lang="tr-TR" spc="-25" dirty="0">
                <a:latin typeface="Arial"/>
                <a:cs typeface="Arial"/>
              </a:rPr>
              <a:t>primi  </a:t>
            </a:r>
            <a:r>
              <a:rPr lang="tr-TR" spc="-85" dirty="0">
                <a:latin typeface="Arial"/>
                <a:cs typeface="Arial"/>
              </a:rPr>
              <a:t>teşvik, </a:t>
            </a:r>
            <a:r>
              <a:rPr lang="tr-TR" spc="-105" dirty="0">
                <a:latin typeface="Arial"/>
                <a:cs typeface="Arial"/>
              </a:rPr>
              <a:t>destek </a:t>
            </a:r>
            <a:r>
              <a:rPr lang="tr-TR" spc="-135" dirty="0">
                <a:latin typeface="Arial"/>
                <a:cs typeface="Arial"/>
              </a:rPr>
              <a:t>ve </a:t>
            </a:r>
            <a:r>
              <a:rPr lang="tr-TR" spc="-20" dirty="0">
                <a:latin typeface="Arial"/>
                <a:cs typeface="Arial"/>
              </a:rPr>
              <a:t>indirimi</a:t>
            </a:r>
            <a:r>
              <a:rPr lang="tr-TR" spc="-130" dirty="0">
                <a:latin typeface="Arial"/>
                <a:cs typeface="Arial"/>
              </a:rPr>
              <a:t> </a:t>
            </a:r>
            <a:r>
              <a:rPr lang="tr-TR" spc="-100" dirty="0">
                <a:latin typeface="Arial"/>
                <a:cs typeface="Arial"/>
              </a:rPr>
              <a:t>uygulanmaktadır.</a:t>
            </a:r>
            <a:endParaRPr lang="tr-TR" dirty="0">
              <a:latin typeface="Arial"/>
              <a:cs typeface="Arial"/>
            </a:endParaRPr>
          </a:p>
          <a:p>
            <a:endParaRPr lang="tr-TR" dirty="0"/>
          </a:p>
        </p:txBody>
      </p:sp>
    </p:spTree>
    <p:extLst>
      <p:ext uri="{BB962C8B-B14F-4D97-AF65-F5344CB8AC3E}">
        <p14:creationId xmlns:p14="http://schemas.microsoft.com/office/powerpoint/2010/main" val="188676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77967" y="352043"/>
            <a:ext cx="6744461" cy="193166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091429" y="559434"/>
            <a:ext cx="6005830" cy="890269"/>
          </a:xfrm>
          <a:prstGeom prst="rect">
            <a:avLst/>
          </a:prstGeom>
        </p:spPr>
        <p:txBody>
          <a:bodyPr vert="horz" wrap="square" lIns="0" tIns="38100" rIns="0" bIns="0" rtlCol="0">
            <a:spAutoFit/>
          </a:bodyPr>
          <a:lstStyle/>
          <a:p>
            <a:pPr marL="241300" marR="5080" indent="-228600" algn="just">
              <a:lnSpc>
                <a:spcPct val="91800"/>
              </a:lnSpc>
              <a:spcBef>
                <a:spcPts val="300"/>
              </a:spcBef>
              <a:buChar char="•"/>
              <a:tabLst>
                <a:tab pos="241300" algn="l"/>
              </a:tabLst>
            </a:pPr>
            <a:r>
              <a:rPr sz="2000" spc="-95" dirty="0">
                <a:latin typeface="Arial"/>
                <a:cs typeface="Arial"/>
              </a:rPr>
              <a:t>İşverenler, </a:t>
            </a:r>
            <a:r>
              <a:rPr sz="2000" spc="-35" dirty="0">
                <a:latin typeface="Arial"/>
                <a:cs typeface="Arial"/>
              </a:rPr>
              <a:t>‘Kültür </a:t>
            </a:r>
            <a:r>
              <a:rPr sz="2000" spc="-95" dirty="0">
                <a:latin typeface="Arial"/>
                <a:cs typeface="Arial"/>
              </a:rPr>
              <a:t>Yatırım’ </a:t>
            </a:r>
            <a:r>
              <a:rPr sz="2000" spc="-135" dirty="0">
                <a:latin typeface="Arial"/>
                <a:cs typeface="Arial"/>
              </a:rPr>
              <a:t>veya </a:t>
            </a:r>
            <a:r>
              <a:rPr sz="2000" spc="-35" dirty="0">
                <a:latin typeface="Arial"/>
                <a:cs typeface="Arial"/>
              </a:rPr>
              <a:t>‘Kültür </a:t>
            </a:r>
            <a:r>
              <a:rPr sz="2000" spc="-80" dirty="0">
                <a:latin typeface="Arial"/>
                <a:cs typeface="Arial"/>
              </a:rPr>
              <a:t>Girişim </a:t>
            </a:r>
            <a:r>
              <a:rPr sz="2000" spc="-100" dirty="0">
                <a:latin typeface="Arial"/>
                <a:cs typeface="Arial"/>
              </a:rPr>
              <a:t>Belgesi’  </a:t>
            </a:r>
            <a:r>
              <a:rPr sz="2000" spc="-35" dirty="0">
                <a:latin typeface="Arial"/>
                <a:cs typeface="Arial"/>
              </a:rPr>
              <a:t>ile </a:t>
            </a:r>
            <a:r>
              <a:rPr sz="2000" spc="-95" dirty="0">
                <a:latin typeface="Arial"/>
                <a:cs typeface="Arial"/>
              </a:rPr>
              <a:t>beraber, </a:t>
            </a:r>
            <a:r>
              <a:rPr sz="2000" spc="-25" dirty="0">
                <a:latin typeface="Arial"/>
                <a:cs typeface="Arial"/>
              </a:rPr>
              <a:t>ilgili </a:t>
            </a:r>
            <a:r>
              <a:rPr sz="2000" spc="-80" dirty="0">
                <a:latin typeface="Arial"/>
                <a:cs typeface="Arial"/>
              </a:rPr>
              <a:t>vergi dairesinden </a:t>
            </a:r>
            <a:r>
              <a:rPr sz="2000" spc="-95" dirty="0">
                <a:latin typeface="Arial"/>
                <a:cs typeface="Arial"/>
              </a:rPr>
              <a:t>alacakları </a:t>
            </a:r>
            <a:r>
              <a:rPr sz="2000" spc="-55" dirty="0">
                <a:latin typeface="Arial"/>
                <a:cs typeface="Arial"/>
              </a:rPr>
              <a:t>kurumlar  </a:t>
            </a:r>
            <a:r>
              <a:rPr sz="2000" spc="-85" dirty="0">
                <a:latin typeface="Arial"/>
                <a:cs typeface="Arial"/>
              </a:rPr>
              <a:t>vergisi </a:t>
            </a:r>
            <a:r>
              <a:rPr sz="2000" spc="-50" dirty="0">
                <a:latin typeface="Arial"/>
                <a:cs typeface="Arial"/>
              </a:rPr>
              <a:t>mükellefi </a:t>
            </a:r>
            <a:r>
              <a:rPr sz="2000" spc="-65" dirty="0">
                <a:latin typeface="Arial"/>
                <a:cs typeface="Arial"/>
              </a:rPr>
              <a:t>olduklarını </a:t>
            </a:r>
            <a:r>
              <a:rPr sz="2000" spc="-90" dirty="0">
                <a:latin typeface="Arial"/>
                <a:cs typeface="Arial"/>
              </a:rPr>
              <a:t>gösteren </a:t>
            </a:r>
            <a:r>
              <a:rPr sz="2000" spc="-85" dirty="0">
                <a:latin typeface="Arial"/>
                <a:cs typeface="Arial"/>
              </a:rPr>
              <a:t>belgeyi</a:t>
            </a:r>
            <a:r>
              <a:rPr sz="2000" spc="125" dirty="0">
                <a:latin typeface="Arial"/>
                <a:cs typeface="Arial"/>
              </a:rPr>
              <a:t> </a:t>
            </a:r>
            <a:r>
              <a:rPr sz="2000" spc="-85" dirty="0">
                <a:latin typeface="Arial"/>
                <a:cs typeface="Arial"/>
              </a:rPr>
              <a:t>dilekçe</a:t>
            </a:r>
            <a:endParaRPr sz="2000" dirty="0">
              <a:latin typeface="Arial"/>
              <a:cs typeface="Arial"/>
            </a:endParaRPr>
          </a:p>
        </p:txBody>
      </p:sp>
      <p:sp>
        <p:nvSpPr>
          <p:cNvPr id="4" name="object 4"/>
          <p:cNvSpPr txBox="1"/>
          <p:nvPr/>
        </p:nvSpPr>
        <p:spPr>
          <a:xfrm>
            <a:off x="5320029" y="1397634"/>
            <a:ext cx="5777865" cy="330835"/>
          </a:xfrm>
          <a:prstGeom prst="rect">
            <a:avLst/>
          </a:prstGeom>
        </p:spPr>
        <p:txBody>
          <a:bodyPr vert="horz" wrap="square" lIns="0" tIns="13335" rIns="0" bIns="0" rtlCol="0">
            <a:spAutoFit/>
          </a:bodyPr>
          <a:lstStyle/>
          <a:p>
            <a:pPr marL="12700">
              <a:lnSpc>
                <a:spcPct val="100000"/>
              </a:lnSpc>
              <a:spcBef>
                <a:spcPts val="105"/>
              </a:spcBef>
              <a:tabLst>
                <a:tab pos="934085" algn="l"/>
                <a:tab pos="1657350" algn="l"/>
                <a:tab pos="2539365" algn="l"/>
                <a:tab pos="3652520" algn="l"/>
                <a:tab pos="4686935" algn="l"/>
              </a:tabLst>
            </a:pPr>
            <a:r>
              <a:rPr sz="2000" spc="-75" dirty="0">
                <a:latin typeface="Arial"/>
                <a:cs typeface="Arial"/>
              </a:rPr>
              <a:t>ekinde	</a:t>
            </a:r>
            <a:r>
              <a:rPr sz="2000" spc="-90" dirty="0">
                <a:latin typeface="Arial"/>
                <a:cs typeface="Arial"/>
              </a:rPr>
              <a:t>ibraz	</a:t>
            </a:r>
            <a:r>
              <a:rPr sz="2000" spc="-60" dirty="0">
                <a:latin typeface="Arial"/>
                <a:cs typeface="Arial"/>
              </a:rPr>
              <a:t>etmek	</a:t>
            </a:r>
            <a:r>
              <a:rPr sz="2000" spc="-55" dirty="0">
                <a:latin typeface="Arial"/>
                <a:cs typeface="Arial"/>
              </a:rPr>
              <a:t>suretiyle	</a:t>
            </a:r>
            <a:r>
              <a:rPr sz="2000" spc="-110" dirty="0">
                <a:latin typeface="Arial"/>
                <a:cs typeface="Arial"/>
              </a:rPr>
              <a:t>Kuruma	</a:t>
            </a:r>
            <a:r>
              <a:rPr sz="2000" spc="-100" dirty="0">
                <a:latin typeface="Arial"/>
                <a:cs typeface="Arial"/>
              </a:rPr>
              <a:t>başvuruda</a:t>
            </a:r>
            <a:endParaRPr sz="2000">
              <a:latin typeface="Arial"/>
              <a:cs typeface="Arial"/>
            </a:endParaRPr>
          </a:p>
        </p:txBody>
      </p:sp>
      <p:sp>
        <p:nvSpPr>
          <p:cNvPr id="5" name="object 5"/>
          <p:cNvSpPr txBox="1"/>
          <p:nvPr/>
        </p:nvSpPr>
        <p:spPr>
          <a:xfrm>
            <a:off x="5320029" y="1676222"/>
            <a:ext cx="1670685" cy="331470"/>
          </a:xfrm>
          <a:prstGeom prst="rect">
            <a:avLst/>
          </a:prstGeom>
        </p:spPr>
        <p:txBody>
          <a:bodyPr vert="horz" wrap="square" lIns="0" tIns="13335" rIns="0" bIns="0" rtlCol="0">
            <a:spAutoFit/>
          </a:bodyPr>
          <a:lstStyle/>
          <a:p>
            <a:pPr marL="12700">
              <a:lnSpc>
                <a:spcPct val="100000"/>
              </a:lnSpc>
              <a:spcBef>
                <a:spcPts val="105"/>
              </a:spcBef>
            </a:pPr>
            <a:r>
              <a:rPr sz="2000" spc="-85" dirty="0">
                <a:latin typeface="Arial"/>
                <a:cs typeface="Arial"/>
              </a:rPr>
              <a:t>bulunacaklardır.</a:t>
            </a:r>
            <a:endParaRPr sz="2000">
              <a:latin typeface="Arial"/>
              <a:cs typeface="Arial"/>
            </a:endParaRPr>
          </a:p>
        </p:txBody>
      </p:sp>
      <p:sp>
        <p:nvSpPr>
          <p:cNvPr id="6" name="object 6"/>
          <p:cNvSpPr/>
          <p:nvPr/>
        </p:nvSpPr>
        <p:spPr>
          <a:xfrm>
            <a:off x="556259" y="321563"/>
            <a:ext cx="4586478" cy="201549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104087" y="983107"/>
            <a:ext cx="3492500" cy="611505"/>
          </a:xfrm>
          <a:prstGeom prst="rect">
            <a:avLst/>
          </a:prstGeom>
        </p:spPr>
        <p:txBody>
          <a:bodyPr vert="horz" wrap="square" lIns="0" tIns="13335" rIns="0" bIns="0" rtlCol="0">
            <a:spAutoFit/>
          </a:bodyPr>
          <a:lstStyle/>
          <a:p>
            <a:pPr algn="ctr">
              <a:lnSpc>
                <a:spcPts val="2305"/>
              </a:lnSpc>
              <a:spcBef>
                <a:spcPts val="105"/>
              </a:spcBef>
            </a:pPr>
            <a:r>
              <a:rPr sz="2000" b="1" i="1" spc="-215" dirty="0">
                <a:solidFill>
                  <a:srgbClr val="FFFFFF"/>
                </a:solidFill>
                <a:latin typeface="Arial"/>
                <a:cs typeface="Arial"/>
              </a:rPr>
              <a:t>Teşvik </a:t>
            </a:r>
            <a:r>
              <a:rPr sz="2000" b="1" i="1" spc="-175" dirty="0">
                <a:solidFill>
                  <a:srgbClr val="FFFFFF"/>
                </a:solidFill>
                <a:latin typeface="Arial"/>
                <a:cs typeface="Arial"/>
              </a:rPr>
              <a:t>başvurusunda </a:t>
            </a:r>
            <a:r>
              <a:rPr sz="2000" b="1" i="1" spc="-110" dirty="0">
                <a:solidFill>
                  <a:srgbClr val="FFFFFF"/>
                </a:solidFill>
                <a:latin typeface="Arial"/>
                <a:cs typeface="Arial"/>
              </a:rPr>
              <a:t>gerekli</a:t>
            </a:r>
            <a:r>
              <a:rPr sz="2000" b="1" i="1" spc="20" dirty="0">
                <a:solidFill>
                  <a:srgbClr val="FFFFFF"/>
                </a:solidFill>
                <a:latin typeface="Arial"/>
                <a:cs typeface="Arial"/>
              </a:rPr>
              <a:t> </a:t>
            </a:r>
            <a:r>
              <a:rPr sz="2000" b="1" i="1" spc="-120" dirty="0">
                <a:solidFill>
                  <a:srgbClr val="FFFFFF"/>
                </a:solidFill>
                <a:latin typeface="Arial"/>
                <a:cs typeface="Arial"/>
              </a:rPr>
              <a:t>olan</a:t>
            </a:r>
            <a:endParaRPr sz="2000">
              <a:latin typeface="Arial"/>
              <a:cs typeface="Arial"/>
            </a:endParaRPr>
          </a:p>
          <a:p>
            <a:pPr marL="1270" algn="ctr">
              <a:lnSpc>
                <a:spcPts val="2305"/>
              </a:lnSpc>
            </a:pPr>
            <a:r>
              <a:rPr sz="2000" b="1" i="1" spc="-120" dirty="0">
                <a:solidFill>
                  <a:srgbClr val="FFFFFF"/>
                </a:solidFill>
                <a:latin typeface="Arial"/>
                <a:cs typeface="Arial"/>
              </a:rPr>
              <a:t>belgeler </a:t>
            </a:r>
            <a:r>
              <a:rPr sz="2000" b="1" i="1" spc="-135" dirty="0">
                <a:solidFill>
                  <a:srgbClr val="FFFFFF"/>
                </a:solidFill>
                <a:latin typeface="Arial"/>
                <a:cs typeface="Arial"/>
              </a:rPr>
              <a:t>nelerdir?</a:t>
            </a:r>
            <a:endParaRPr sz="2000">
              <a:latin typeface="Arial"/>
              <a:cs typeface="Arial"/>
            </a:endParaRPr>
          </a:p>
        </p:txBody>
      </p:sp>
      <p:sp>
        <p:nvSpPr>
          <p:cNvPr id="8" name="object 8"/>
          <p:cNvSpPr/>
          <p:nvPr/>
        </p:nvSpPr>
        <p:spPr>
          <a:xfrm>
            <a:off x="5050535" y="2496311"/>
            <a:ext cx="6744461" cy="193167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063109" y="2708909"/>
            <a:ext cx="6008370" cy="1304290"/>
          </a:xfrm>
          <a:prstGeom prst="rect">
            <a:avLst/>
          </a:prstGeom>
        </p:spPr>
        <p:txBody>
          <a:bodyPr vert="horz" wrap="square" lIns="0" tIns="35560" rIns="0" bIns="0" rtlCol="0">
            <a:spAutoFit/>
          </a:bodyPr>
          <a:lstStyle/>
          <a:p>
            <a:pPr marL="184785" marR="5080" indent="-172085" algn="just">
              <a:lnSpc>
                <a:spcPct val="91500"/>
              </a:lnSpc>
              <a:spcBef>
                <a:spcPts val="280"/>
              </a:spcBef>
              <a:buChar char="•"/>
              <a:tabLst>
                <a:tab pos="185420" algn="l"/>
              </a:tabLst>
            </a:pPr>
            <a:r>
              <a:rPr sz="1800" spc="-75" dirty="0">
                <a:latin typeface="Arial"/>
                <a:cs typeface="Arial"/>
              </a:rPr>
              <a:t>İşverenin </a:t>
            </a:r>
            <a:r>
              <a:rPr sz="1800" spc="-70" dirty="0">
                <a:latin typeface="Arial"/>
                <a:cs typeface="Arial"/>
              </a:rPr>
              <a:t>sigorta </a:t>
            </a:r>
            <a:r>
              <a:rPr sz="1800" spc="-20" dirty="0">
                <a:latin typeface="Arial"/>
                <a:cs typeface="Arial"/>
              </a:rPr>
              <a:t>primi </a:t>
            </a:r>
            <a:r>
              <a:rPr sz="1800" spc="-65" dirty="0">
                <a:latin typeface="Arial"/>
                <a:cs typeface="Arial"/>
              </a:rPr>
              <a:t>teşvikinden </a:t>
            </a:r>
            <a:r>
              <a:rPr sz="1800" spc="-70" dirty="0">
                <a:latin typeface="Arial"/>
                <a:cs typeface="Arial"/>
              </a:rPr>
              <a:t>yararlanabilmesi </a:t>
            </a:r>
            <a:r>
              <a:rPr sz="1800" spc="-50" dirty="0">
                <a:latin typeface="Arial"/>
                <a:cs typeface="Arial"/>
              </a:rPr>
              <a:t>için,  </a:t>
            </a:r>
            <a:r>
              <a:rPr sz="1800" spc="-100" dirty="0">
                <a:latin typeface="Arial"/>
                <a:cs typeface="Arial"/>
              </a:rPr>
              <a:t>Türkiye </a:t>
            </a:r>
            <a:r>
              <a:rPr sz="1800" spc="-70" dirty="0">
                <a:latin typeface="Arial"/>
                <a:cs typeface="Arial"/>
              </a:rPr>
              <a:t>genelinde </a:t>
            </a:r>
            <a:r>
              <a:rPr sz="1800" spc="-114" dirty="0">
                <a:latin typeface="Arial"/>
                <a:cs typeface="Arial"/>
              </a:rPr>
              <a:t>yasal </a:t>
            </a:r>
            <a:r>
              <a:rPr sz="1800" spc="-85" dirty="0">
                <a:latin typeface="Arial"/>
                <a:cs typeface="Arial"/>
              </a:rPr>
              <a:t>ödeme </a:t>
            </a:r>
            <a:r>
              <a:rPr sz="1800" spc="-90" dirty="0">
                <a:latin typeface="Arial"/>
                <a:cs typeface="Arial"/>
              </a:rPr>
              <a:t>süresi </a:t>
            </a:r>
            <a:r>
              <a:rPr sz="1800" spc="-110" dirty="0">
                <a:latin typeface="Arial"/>
                <a:cs typeface="Arial"/>
              </a:rPr>
              <a:t>geçmiş </a:t>
            </a:r>
            <a:r>
              <a:rPr sz="1800" spc="-70" dirty="0">
                <a:latin typeface="Arial"/>
                <a:cs typeface="Arial"/>
              </a:rPr>
              <a:t>sigorta </a:t>
            </a:r>
            <a:r>
              <a:rPr sz="1800" spc="-25" dirty="0">
                <a:latin typeface="Arial"/>
                <a:cs typeface="Arial"/>
              </a:rPr>
              <a:t>primi,  </a:t>
            </a:r>
            <a:r>
              <a:rPr sz="1800" spc="-80" dirty="0">
                <a:latin typeface="Arial"/>
                <a:cs typeface="Arial"/>
              </a:rPr>
              <a:t>işsizlik </a:t>
            </a:r>
            <a:r>
              <a:rPr sz="1800" spc="-85" dirty="0">
                <a:latin typeface="Arial"/>
                <a:cs typeface="Arial"/>
              </a:rPr>
              <a:t>sigortası </a:t>
            </a:r>
            <a:r>
              <a:rPr sz="1800" spc="-25" dirty="0">
                <a:latin typeface="Arial"/>
                <a:cs typeface="Arial"/>
              </a:rPr>
              <a:t>primi, </a:t>
            </a:r>
            <a:r>
              <a:rPr sz="1800" spc="-35" dirty="0">
                <a:latin typeface="Arial"/>
                <a:cs typeface="Arial"/>
              </a:rPr>
              <a:t>idari </a:t>
            </a:r>
            <a:r>
              <a:rPr sz="1800" spc="-85" dirty="0">
                <a:latin typeface="Arial"/>
                <a:cs typeface="Arial"/>
              </a:rPr>
              <a:t>para </a:t>
            </a:r>
            <a:r>
              <a:rPr sz="1800" spc="-155" dirty="0">
                <a:latin typeface="Arial"/>
                <a:cs typeface="Arial"/>
              </a:rPr>
              <a:t>cezası </a:t>
            </a:r>
            <a:r>
              <a:rPr sz="1800" spc="-35" dirty="0">
                <a:latin typeface="Arial"/>
                <a:cs typeface="Arial"/>
              </a:rPr>
              <a:t>ile </a:t>
            </a:r>
            <a:r>
              <a:rPr sz="1800" spc="-70" dirty="0">
                <a:latin typeface="Arial"/>
                <a:cs typeface="Arial"/>
              </a:rPr>
              <a:t>bunlara </a:t>
            </a:r>
            <a:r>
              <a:rPr sz="1800" spc="-50" dirty="0">
                <a:latin typeface="Arial"/>
                <a:cs typeface="Arial"/>
              </a:rPr>
              <a:t>ilişkin  </a:t>
            </a:r>
            <a:r>
              <a:rPr sz="1800" spc="-95" dirty="0">
                <a:latin typeface="Arial"/>
                <a:cs typeface="Arial"/>
              </a:rPr>
              <a:t>gecikme </a:t>
            </a:r>
            <a:r>
              <a:rPr sz="1800" spc="-155" dirty="0">
                <a:latin typeface="Arial"/>
                <a:cs typeface="Arial"/>
              </a:rPr>
              <a:t>cezası </a:t>
            </a:r>
            <a:r>
              <a:rPr sz="1800" spc="-110" dirty="0">
                <a:latin typeface="Arial"/>
                <a:cs typeface="Arial"/>
              </a:rPr>
              <a:t>ve </a:t>
            </a:r>
            <a:r>
              <a:rPr sz="1800" spc="-95" dirty="0">
                <a:latin typeface="Arial"/>
                <a:cs typeface="Arial"/>
              </a:rPr>
              <a:t>gecikme </a:t>
            </a:r>
            <a:r>
              <a:rPr sz="1800" spc="-120" dirty="0">
                <a:latin typeface="Arial"/>
                <a:cs typeface="Arial"/>
              </a:rPr>
              <a:t>zammı </a:t>
            </a:r>
            <a:r>
              <a:rPr sz="1800" spc="-65" dirty="0">
                <a:latin typeface="Arial"/>
                <a:cs typeface="Arial"/>
              </a:rPr>
              <a:t>borçlarının </a:t>
            </a:r>
            <a:r>
              <a:rPr sz="1800" spc="-50" dirty="0">
                <a:latin typeface="Arial"/>
                <a:cs typeface="Arial"/>
              </a:rPr>
              <a:t>toplamının </a:t>
            </a:r>
            <a:r>
              <a:rPr sz="1800" spc="-85" dirty="0">
                <a:latin typeface="Arial"/>
                <a:cs typeface="Arial"/>
              </a:rPr>
              <a:t>aylık  </a:t>
            </a:r>
            <a:r>
              <a:rPr sz="1800" spc="-105" dirty="0">
                <a:latin typeface="Arial"/>
                <a:cs typeface="Arial"/>
              </a:rPr>
              <a:t>asgari </a:t>
            </a:r>
            <a:r>
              <a:rPr sz="1800" spc="-40" dirty="0">
                <a:latin typeface="Arial"/>
                <a:cs typeface="Arial"/>
              </a:rPr>
              <a:t>ücretin </a:t>
            </a:r>
            <a:r>
              <a:rPr sz="1800" dirty="0">
                <a:latin typeface="Arial"/>
                <a:cs typeface="Arial"/>
              </a:rPr>
              <a:t>brüt </a:t>
            </a:r>
            <a:r>
              <a:rPr sz="1800" spc="-40" dirty="0">
                <a:latin typeface="Arial"/>
                <a:cs typeface="Arial"/>
              </a:rPr>
              <a:t>tutarından </a:t>
            </a:r>
            <a:r>
              <a:rPr sz="1800" spc="-90" dirty="0">
                <a:latin typeface="Arial"/>
                <a:cs typeface="Arial"/>
              </a:rPr>
              <a:t>fazla </a:t>
            </a:r>
            <a:r>
              <a:rPr sz="1800" spc="-95" dirty="0">
                <a:latin typeface="Arial"/>
                <a:cs typeface="Arial"/>
              </a:rPr>
              <a:t>olmaması</a:t>
            </a:r>
            <a:r>
              <a:rPr sz="1800" spc="-265" dirty="0">
                <a:latin typeface="Arial"/>
                <a:cs typeface="Arial"/>
              </a:rPr>
              <a:t> </a:t>
            </a:r>
            <a:r>
              <a:rPr sz="1800" spc="-75" dirty="0">
                <a:latin typeface="Arial"/>
                <a:cs typeface="Arial"/>
              </a:rPr>
              <a:t>gerekmektedir.</a:t>
            </a:r>
            <a:endParaRPr sz="1800">
              <a:latin typeface="Arial"/>
              <a:cs typeface="Arial"/>
            </a:endParaRPr>
          </a:p>
        </p:txBody>
      </p:sp>
      <p:sp>
        <p:nvSpPr>
          <p:cNvPr id="10" name="object 10"/>
          <p:cNvSpPr/>
          <p:nvPr/>
        </p:nvSpPr>
        <p:spPr>
          <a:xfrm>
            <a:off x="556259" y="2423160"/>
            <a:ext cx="4588002" cy="2013966"/>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809955" y="2663698"/>
            <a:ext cx="4082415" cy="1448435"/>
          </a:xfrm>
          <a:prstGeom prst="rect">
            <a:avLst/>
          </a:prstGeom>
        </p:spPr>
        <p:txBody>
          <a:bodyPr vert="horz" wrap="square" lIns="0" tIns="42545" rIns="0" bIns="0" rtlCol="0">
            <a:spAutoFit/>
          </a:bodyPr>
          <a:lstStyle/>
          <a:p>
            <a:pPr marL="12700" marR="5080" algn="ctr">
              <a:lnSpc>
                <a:spcPts val="2210"/>
              </a:lnSpc>
              <a:spcBef>
                <a:spcPts val="335"/>
              </a:spcBef>
            </a:pPr>
            <a:r>
              <a:rPr sz="2000" b="1" i="1" spc="-215" dirty="0">
                <a:solidFill>
                  <a:srgbClr val="FFFFFF"/>
                </a:solidFill>
                <a:latin typeface="Arial"/>
                <a:cs typeface="Arial"/>
              </a:rPr>
              <a:t>Teşvik </a:t>
            </a:r>
            <a:r>
              <a:rPr sz="2000" b="1" i="1" spc="-145" dirty="0">
                <a:solidFill>
                  <a:srgbClr val="FFFFFF"/>
                </a:solidFill>
                <a:latin typeface="Arial"/>
                <a:cs typeface="Arial"/>
              </a:rPr>
              <a:t>kapsamına </a:t>
            </a:r>
            <a:r>
              <a:rPr sz="2000" b="1" i="1" spc="-120" dirty="0">
                <a:solidFill>
                  <a:srgbClr val="FFFFFF"/>
                </a:solidFill>
                <a:latin typeface="Arial"/>
                <a:cs typeface="Arial"/>
              </a:rPr>
              <a:t>giren </a:t>
            </a:r>
            <a:r>
              <a:rPr sz="2000" b="1" i="1" spc="-150" dirty="0">
                <a:solidFill>
                  <a:srgbClr val="FFFFFF"/>
                </a:solidFill>
                <a:latin typeface="Arial"/>
                <a:cs typeface="Arial"/>
              </a:rPr>
              <a:t>işverenin </a:t>
            </a:r>
            <a:r>
              <a:rPr sz="2000" b="1" i="1" spc="-135" dirty="0">
                <a:solidFill>
                  <a:srgbClr val="FFFFFF"/>
                </a:solidFill>
                <a:latin typeface="Arial"/>
                <a:cs typeface="Arial"/>
              </a:rPr>
              <a:t>yasal  </a:t>
            </a:r>
            <a:r>
              <a:rPr sz="2000" b="1" i="1" spc="-155" dirty="0">
                <a:solidFill>
                  <a:srgbClr val="FFFFFF"/>
                </a:solidFill>
                <a:latin typeface="Arial"/>
                <a:cs typeface="Arial"/>
              </a:rPr>
              <a:t>ödeme </a:t>
            </a:r>
            <a:r>
              <a:rPr sz="2000" b="1" i="1" spc="-185" dirty="0">
                <a:solidFill>
                  <a:srgbClr val="FFFFFF"/>
                </a:solidFill>
                <a:latin typeface="Arial"/>
                <a:cs typeface="Arial"/>
              </a:rPr>
              <a:t>süresi </a:t>
            </a:r>
            <a:r>
              <a:rPr sz="2000" b="1" i="1" spc="-190" dirty="0">
                <a:solidFill>
                  <a:srgbClr val="FFFFFF"/>
                </a:solidFill>
                <a:latin typeface="Arial"/>
                <a:cs typeface="Arial"/>
              </a:rPr>
              <a:t>geçmiş </a:t>
            </a:r>
            <a:r>
              <a:rPr sz="2000" b="1" i="1" spc="-125" dirty="0">
                <a:solidFill>
                  <a:srgbClr val="FFFFFF"/>
                </a:solidFill>
                <a:latin typeface="Arial"/>
                <a:cs typeface="Arial"/>
              </a:rPr>
              <a:t>sigorta</a:t>
            </a:r>
            <a:r>
              <a:rPr sz="2000" b="1" i="1" spc="40" dirty="0">
                <a:solidFill>
                  <a:srgbClr val="FFFFFF"/>
                </a:solidFill>
                <a:latin typeface="Arial"/>
                <a:cs typeface="Arial"/>
              </a:rPr>
              <a:t> </a:t>
            </a:r>
            <a:r>
              <a:rPr sz="2000" b="1" i="1" spc="-100" dirty="0">
                <a:solidFill>
                  <a:srgbClr val="FFFFFF"/>
                </a:solidFill>
                <a:latin typeface="Arial"/>
                <a:cs typeface="Arial"/>
              </a:rPr>
              <a:t>primi,</a:t>
            </a:r>
            <a:endParaRPr sz="2000">
              <a:latin typeface="Arial"/>
              <a:cs typeface="Arial"/>
            </a:endParaRPr>
          </a:p>
          <a:p>
            <a:pPr marL="139065">
              <a:lnSpc>
                <a:spcPts val="2050"/>
              </a:lnSpc>
            </a:pPr>
            <a:r>
              <a:rPr sz="2000" b="1" i="1" spc="-90" dirty="0">
                <a:solidFill>
                  <a:srgbClr val="FFFFFF"/>
                </a:solidFill>
                <a:latin typeface="Arial"/>
                <a:cs typeface="Arial"/>
              </a:rPr>
              <a:t>idari para </a:t>
            </a:r>
            <a:r>
              <a:rPr sz="2000" b="1" i="1" spc="-190" dirty="0">
                <a:solidFill>
                  <a:srgbClr val="FFFFFF"/>
                </a:solidFill>
                <a:latin typeface="Arial"/>
                <a:cs typeface="Arial"/>
              </a:rPr>
              <a:t>cezası </a:t>
            </a:r>
            <a:r>
              <a:rPr sz="2000" b="1" i="1" spc="-140" dirty="0">
                <a:solidFill>
                  <a:srgbClr val="FFFFFF"/>
                </a:solidFill>
                <a:latin typeface="Arial"/>
                <a:cs typeface="Arial"/>
              </a:rPr>
              <a:t>veya </a:t>
            </a:r>
            <a:r>
              <a:rPr sz="2000" b="1" i="1" spc="-110" dirty="0">
                <a:solidFill>
                  <a:srgbClr val="FFFFFF"/>
                </a:solidFill>
                <a:latin typeface="Arial"/>
                <a:cs typeface="Arial"/>
              </a:rPr>
              <a:t>bunlara</a:t>
            </a:r>
            <a:r>
              <a:rPr sz="2000" b="1" i="1" spc="-90" dirty="0">
                <a:solidFill>
                  <a:srgbClr val="FFFFFF"/>
                </a:solidFill>
                <a:latin typeface="Arial"/>
                <a:cs typeface="Arial"/>
              </a:rPr>
              <a:t> </a:t>
            </a:r>
            <a:r>
              <a:rPr sz="2000" b="1" i="1" spc="-130" dirty="0">
                <a:solidFill>
                  <a:srgbClr val="FFFFFF"/>
                </a:solidFill>
                <a:latin typeface="Arial"/>
                <a:cs typeface="Arial"/>
              </a:rPr>
              <a:t>ilişkin</a:t>
            </a:r>
            <a:endParaRPr sz="2000">
              <a:latin typeface="Arial"/>
              <a:cs typeface="Arial"/>
            </a:endParaRPr>
          </a:p>
          <a:p>
            <a:pPr marL="524510" marR="172085" indent="-346075">
              <a:lnSpc>
                <a:spcPts val="2200"/>
              </a:lnSpc>
              <a:spcBef>
                <a:spcPts val="140"/>
              </a:spcBef>
            </a:pPr>
            <a:r>
              <a:rPr sz="2000" b="1" i="1" spc="-160" dirty="0">
                <a:solidFill>
                  <a:srgbClr val="FFFFFF"/>
                </a:solidFill>
                <a:latin typeface="Arial"/>
                <a:cs typeface="Arial"/>
              </a:rPr>
              <a:t>gecikme </a:t>
            </a:r>
            <a:r>
              <a:rPr sz="2000" b="1" i="1" spc="-190" dirty="0">
                <a:solidFill>
                  <a:srgbClr val="FFFFFF"/>
                </a:solidFill>
                <a:latin typeface="Arial"/>
                <a:cs typeface="Arial"/>
              </a:rPr>
              <a:t>cezası </a:t>
            </a:r>
            <a:r>
              <a:rPr sz="2000" b="1" i="1" spc="-150" dirty="0">
                <a:solidFill>
                  <a:srgbClr val="FFFFFF"/>
                </a:solidFill>
                <a:latin typeface="Arial"/>
                <a:cs typeface="Arial"/>
              </a:rPr>
              <a:t>bulunması </a:t>
            </a:r>
            <a:r>
              <a:rPr sz="2000" b="1" i="1" spc="-135" dirty="0">
                <a:solidFill>
                  <a:srgbClr val="FFFFFF"/>
                </a:solidFill>
                <a:latin typeface="Arial"/>
                <a:cs typeface="Arial"/>
              </a:rPr>
              <a:t>teşvikten  </a:t>
            </a:r>
            <a:r>
              <a:rPr sz="2000" b="1" i="1" spc="-110" dirty="0">
                <a:solidFill>
                  <a:srgbClr val="FFFFFF"/>
                </a:solidFill>
                <a:latin typeface="Arial"/>
                <a:cs typeface="Arial"/>
              </a:rPr>
              <a:t>yararlanmasına </a:t>
            </a:r>
            <a:r>
              <a:rPr sz="2000" b="1" i="1" spc="-135" dirty="0">
                <a:solidFill>
                  <a:srgbClr val="FFFFFF"/>
                </a:solidFill>
                <a:latin typeface="Arial"/>
                <a:cs typeface="Arial"/>
              </a:rPr>
              <a:t>engel</a:t>
            </a:r>
            <a:r>
              <a:rPr sz="2000" b="1" i="1" spc="-145" dirty="0">
                <a:solidFill>
                  <a:srgbClr val="FFFFFF"/>
                </a:solidFill>
                <a:latin typeface="Arial"/>
                <a:cs typeface="Arial"/>
              </a:rPr>
              <a:t> </a:t>
            </a:r>
            <a:r>
              <a:rPr sz="2000" b="1" i="1" spc="-140" dirty="0">
                <a:solidFill>
                  <a:srgbClr val="FFFFFF"/>
                </a:solidFill>
                <a:latin typeface="Arial"/>
                <a:cs typeface="Arial"/>
              </a:rPr>
              <a:t>midir?</a:t>
            </a:r>
            <a:endParaRPr sz="2000">
              <a:latin typeface="Arial"/>
              <a:cs typeface="Arial"/>
            </a:endParaRPr>
          </a:p>
        </p:txBody>
      </p:sp>
      <p:sp>
        <p:nvSpPr>
          <p:cNvPr id="12" name="object 12"/>
          <p:cNvSpPr/>
          <p:nvPr/>
        </p:nvSpPr>
        <p:spPr>
          <a:xfrm>
            <a:off x="5077967" y="4549140"/>
            <a:ext cx="6744461" cy="1933194"/>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5091429" y="4758054"/>
            <a:ext cx="5067300" cy="330835"/>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 pos="1167765" algn="l"/>
                <a:tab pos="2190750" algn="l"/>
                <a:tab pos="2901950" algn="l"/>
                <a:tab pos="3950970" algn="l"/>
                <a:tab pos="4819650" algn="l"/>
              </a:tabLst>
            </a:pPr>
            <a:r>
              <a:rPr sz="2000" spc="-125" dirty="0">
                <a:latin typeface="Arial"/>
                <a:cs typeface="Arial"/>
              </a:rPr>
              <a:t>Bel</a:t>
            </a:r>
            <a:r>
              <a:rPr sz="2000" spc="-160" dirty="0">
                <a:latin typeface="Arial"/>
                <a:cs typeface="Arial"/>
              </a:rPr>
              <a:t>g</a:t>
            </a:r>
            <a:r>
              <a:rPr sz="2000" spc="-75" dirty="0">
                <a:latin typeface="Arial"/>
                <a:cs typeface="Arial"/>
              </a:rPr>
              <a:t>e</a:t>
            </a:r>
            <a:r>
              <a:rPr sz="2000" spc="-40" dirty="0">
                <a:latin typeface="Arial"/>
                <a:cs typeface="Arial"/>
              </a:rPr>
              <a:t>l</a:t>
            </a:r>
            <a:r>
              <a:rPr sz="2000" spc="15" dirty="0">
                <a:latin typeface="Arial"/>
                <a:cs typeface="Arial"/>
              </a:rPr>
              <a:t>i</a:t>
            </a:r>
            <a:r>
              <a:rPr sz="2000" dirty="0">
                <a:latin typeface="Arial"/>
                <a:cs typeface="Arial"/>
              </a:rPr>
              <a:t>	</a:t>
            </a:r>
            <a:r>
              <a:rPr sz="2000" spc="-130" dirty="0">
                <a:latin typeface="Arial"/>
                <a:cs typeface="Arial"/>
              </a:rPr>
              <a:t>y</a:t>
            </a:r>
            <a:r>
              <a:rPr sz="2000" spc="-180" dirty="0">
                <a:latin typeface="Arial"/>
                <a:cs typeface="Arial"/>
              </a:rPr>
              <a:t>a</a:t>
            </a:r>
            <a:r>
              <a:rPr sz="2000" spc="15" dirty="0">
                <a:latin typeface="Arial"/>
                <a:cs typeface="Arial"/>
              </a:rPr>
              <a:t>tı</a:t>
            </a:r>
            <a:r>
              <a:rPr sz="2000" spc="5" dirty="0">
                <a:latin typeface="Arial"/>
                <a:cs typeface="Arial"/>
              </a:rPr>
              <a:t>r</a:t>
            </a:r>
            <a:r>
              <a:rPr sz="2000" spc="-45" dirty="0">
                <a:latin typeface="Arial"/>
                <a:cs typeface="Arial"/>
              </a:rPr>
              <a:t>ı</a:t>
            </a:r>
            <a:r>
              <a:rPr sz="2000" spc="-135" dirty="0">
                <a:latin typeface="Arial"/>
                <a:cs typeface="Arial"/>
              </a:rPr>
              <a:t>m</a:t>
            </a:r>
            <a:r>
              <a:rPr sz="2000" spc="-100" dirty="0">
                <a:latin typeface="Arial"/>
                <a:cs typeface="Arial"/>
              </a:rPr>
              <a:t>ı</a:t>
            </a:r>
            <a:r>
              <a:rPr sz="2000" dirty="0">
                <a:latin typeface="Arial"/>
                <a:cs typeface="Arial"/>
              </a:rPr>
              <a:t>	</a:t>
            </a:r>
            <a:r>
              <a:rPr sz="2000" spc="-125" dirty="0">
                <a:latin typeface="Arial"/>
                <a:cs typeface="Arial"/>
              </a:rPr>
              <a:t>v</a:t>
            </a:r>
            <a:r>
              <a:rPr sz="2000" spc="-135" dirty="0">
                <a:latin typeface="Arial"/>
                <a:cs typeface="Arial"/>
              </a:rPr>
              <a:t>e</a:t>
            </a:r>
            <a:r>
              <a:rPr sz="2000" spc="-130" dirty="0">
                <a:latin typeface="Arial"/>
                <a:cs typeface="Arial"/>
              </a:rPr>
              <a:t>y</a:t>
            </a:r>
            <a:r>
              <a:rPr sz="2000" spc="-155" dirty="0">
                <a:latin typeface="Arial"/>
                <a:cs typeface="Arial"/>
              </a:rPr>
              <a:t>a</a:t>
            </a:r>
            <a:r>
              <a:rPr sz="2000" dirty="0">
                <a:latin typeface="Arial"/>
                <a:cs typeface="Arial"/>
              </a:rPr>
              <a:t>	</a:t>
            </a:r>
            <a:r>
              <a:rPr sz="2000" spc="-30" dirty="0">
                <a:latin typeface="Arial"/>
                <a:cs typeface="Arial"/>
              </a:rPr>
              <a:t>giri</a:t>
            </a:r>
            <a:r>
              <a:rPr sz="2000" spc="-145" dirty="0">
                <a:latin typeface="Arial"/>
                <a:cs typeface="Arial"/>
              </a:rPr>
              <a:t>ş</a:t>
            </a:r>
            <a:r>
              <a:rPr sz="2000" spc="-75" dirty="0">
                <a:latin typeface="Arial"/>
                <a:cs typeface="Arial"/>
              </a:rPr>
              <a:t>i</a:t>
            </a:r>
            <a:r>
              <a:rPr sz="2000" spc="-40" dirty="0">
                <a:latin typeface="Arial"/>
                <a:cs typeface="Arial"/>
              </a:rPr>
              <a:t>m</a:t>
            </a:r>
            <a:r>
              <a:rPr sz="2000" spc="-25" dirty="0">
                <a:latin typeface="Arial"/>
                <a:cs typeface="Arial"/>
              </a:rPr>
              <a:t>i</a:t>
            </a:r>
            <a:r>
              <a:rPr sz="2000" spc="-60" dirty="0">
                <a:latin typeface="Arial"/>
                <a:cs typeface="Arial"/>
              </a:rPr>
              <a:t>,</a:t>
            </a:r>
            <a:r>
              <a:rPr sz="2000" dirty="0">
                <a:latin typeface="Arial"/>
                <a:cs typeface="Arial"/>
              </a:rPr>
              <a:t>	</a:t>
            </a:r>
            <a:r>
              <a:rPr sz="2000" spc="-330" dirty="0">
                <a:latin typeface="Arial"/>
                <a:cs typeface="Arial"/>
              </a:rPr>
              <a:t>K</a:t>
            </a:r>
            <a:r>
              <a:rPr sz="2000" dirty="0">
                <a:latin typeface="Arial"/>
                <a:cs typeface="Arial"/>
              </a:rPr>
              <a:t>ültü</a:t>
            </a:r>
            <a:r>
              <a:rPr sz="2000" spc="5" dirty="0">
                <a:latin typeface="Arial"/>
                <a:cs typeface="Arial"/>
              </a:rPr>
              <a:t>r</a:t>
            </a:r>
            <a:r>
              <a:rPr sz="2000" dirty="0">
                <a:latin typeface="Arial"/>
                <a:cs typeface="Arial"/>
              </a:rPr>
              <a:t>	</a:t>
            </a:r>
            <a:r>
              <a:rPr sz="2000" spc="-135" dirty="0">
                <a:latin typeface="Arial"/>
                <a:cs typeface="Arial"/>
              </a:rPr>
              <a:t>ve</a:t>
            </a:r>
            <a:endParaRPr sz="2000" dirty="0">
              <a:latin typeface="Arial"/>
              <a:cs typeface="Arial"/>
            </a:endParaRPr>
          </a:p>
        </p:txBody>
      </p:sp>
      <p:sp>
        <p:nvSpPr>
          <p:cNvPr id="14" name="object 14"/>
          <p:cNvSpPr txBox="1"/>
          <p:nvPr/>
        </p:nvSpPr>
        <p:spPr>
          <a:xfrm>
            <a:off x="5320029" y="5038471"/>
            <a:ext cx="4778375" cy="330835"/>
          </a:xfrm>
          <a:prstGeom prst="rect">
            <a:avLst/>
          </a:prstGeom>
        </p:spPr>
        <p:txBody>
          <a:bodyPr vert="horz" wrap="square" lIns="0" tIns="12700" rIns="0" bIns="0" rtlCol="0">
            <a:spAutoFit/>
          </a:bodyPr>
          <a:lstStyle/>
          <a:p>
            <a:pPr marL="12700">
              <a:lnSpc>
                <a:spcPct val="100000"/>
              </a:lnSpc>
              <a:spcBef>
                <a:spcPts val="100"/>
              </a:spcBef>
              <a:tabLst>
                <a:tab pos="1434465" algn="l"/>
                <a:tab pos="1960245" algn="l"/>
                <a:tab pos="2378075" algn="l"/>
                <a:tab pos="3446779" algn="l"/>
                <a:tab pos="4496435" algn="l"/>
              </a:tabLst>
            </a:pPr>
            <a:r>
              <a:rPr sz="2000" spc="-175" dirty="0">
                <a:latin typeface="Arial"/>
                <a:cs typeface="Arial"/>
              </a:rPr>
              <a:t>Ba</a:t>
            </a:r>
            <a:r>
              <a:rPr sz="2000" spc="-180" dirty="0">
                <a:latin typeface="Arial"/>
                <a:cs typeface="Arial"/>
              </a:rPr>
              <a:t>k</a:t>
            </a:r>
            <a:r>
              <a:rPr sz="2000" spc="-100" dirty="0">
                <a:latin typeface="Arial"/>
                <a:cs typeface="Arial"/>
              </a:rPr>
              <a:t>anlığ</a:t>
            </a:r>
            <a:r>
              <a:rPr sz="2000" spc="-75" dirty="0">
                <a:latin typeface="Arial"/>
                <a:cs typeface="Arial"/>
              </a:rPr>
              <a:t>ı</a:t>
            </a:r>
            <a:r>
              <a:rPr sz="2000" spc="-110" dirty="0">
                <a:latin typeface="Arial"/>
                <a:cs typeface="Arial"/>
              </a:rPr>
              <a:t>n</a:t>
            </a:r>
            <a:r>
              <a:rPr sz="2000" spc="-70" dirty="0">
                <a:latin typeface="Arial"/>
                <a:cs typeface="Arial"/>
              </a:rPr>
              <a:t>ı</a:t>
            </a:r>
            <a:r>
              <a:rPr sz="2000" spc="-60" dirty="0">
                <a:latin typeface="Arial"/>
                <a:cs typeface="Arial"/>
              </a:rPr>
              <a:t>n</a:t>
            </a:r>
            <a:r>
              <a:rPr sz="2000" dirty="0">
                <a:latin typeface="Arial"/>
                <a:cs typeface="Arial"/>
              </a:rPr>
              <a:t>	</a:t>
            </a:r>
            <a:r>
              <a:rPr sz="2000" spc="-60" dirty="0">
                <a:latin typeface="Arial"/>
                <a:cs typeface="Arial"/>
              </a:rPr>
              <a:t>izni</a:t>
            </a:r>
            <a:r>
              <a:rPr sz="2000" dirty="0">
                <a:latin typeface="Arial"/>
                <a:cs typeface="Arial"/>
              </a:rPr>
              <a:t>	</a:t>
            </a:r>
            <a:r>
              <a:rPr sz="2000" spc="-25" dirty="0">
                <a:latin typeface="Arial"/>
                <a:cs typeface="Arial"/>
              </a:rPr>
              <a:t>il</a:t>
            </a:r>
            <a:r>
              <a:rPr sz="2000" spc="-50" dirty="0">
                <a:latin typeface="Arial"/>
                <a:cs typeface="Arial"/>
              </a:rPr>
              <a:t>e</a:t>
            </a:r>
            <a:r>
              <a:rPr sz="2000" dirty="0">
                <a:latin typeface="Arial"/>
                <a:cs typeface="Arial"/>
              </a:rPr>
              <a:t>	</a:t>
            </a:r>
            <a:r>
              <a:rPr sz="2000" spc="-95" dirty="0">
                <a:latin typeface="Arial"/>
                <a:cs typeface="Arial"/>
              </a:rPr>
              <a:t>d</a:t>
            </a:r>
            <a:r>
              <a:rPr sz="2000" spc="-105" dirty="0">
                <a:latin typeface="Arial"/>
                <a:cs typeface="Arial"/>
              </a:rPr>
              <a:t>e</a:t>
            </a:r>
            <a:r>
              <a:rPr sz="2000" spc="-40" dirty="0">
                <a:latin typeface="Arial"/>
                <a:cs typeface="Arial"/>
              </a:rPr>
              <a:t>v</a:t>
            </a:r>
            <a:r>
              <a:rPr sz="2000" spc="-75" dirty="0">
                <a:latin typeface="Arial"/>
                <a:cs typeface="Arial"/>
              </a:rPr>
              <a:t>r</a:t>
            </a:r>
            <a:r>
              <a:rPr sz="2000" spc="-90" dirty="0">
                <a:latin typeface="Arial"/>
                <a:cs typeface="Arial"/>
              </a:rPr>
              <a:t>alan</a:t>
            </a:r>
            <a:r>
              <a:rPr sz="2000" dirty="0">
                <a:latin typeface="Arial"/>
                <a:cs typeface="Arial"/>
              </a:rPr>
              <a:t>	</a:t>
            </a:r>
            <a:r>
              <a:rPr sz="2000" spc="-65" dirty="0">
                <a:latin typeface="Arial"/>
                <a:cs typeface="Arial"/>
              </a:rPr>
              <a:t>i</a:t>
            </a:r>
            <a:r>
              <a:rPr sz="2000" spc="-185" dirty="0">
                <a:latin typeface="Arial"/>
                <a:cs typeface="Arial"/>
              </a:rPr>
              <a:t>ş</a:t>
            </a:r>
            <a:r>
              <a:rPr sz="2000" spc="-114" dirty="0">
                <a:latin typeface="Arial"/>
                <a:cs typeface="Arial"/>
              </a:rPr>
              <a:t>y</a:t>
            </a:r>
            <a:r>
              <a:rPr sz="2000" spc="-30" dirty="0">
                <a:latin typeface="Arial"/>
                <a:cs typeface="Arial"/>
              </a:rPr>
              <a:t>er</a:t>
            </a:r>
            <a:r>
              <a:rPr sz="2000" spc="-25" dirty="0">
                <a:latin typeface="Arial"/>
                <a:cs typeface="Arial"/>
              </a:rPr>
              <a:t>l</a:t>
            </a:r>
            <a:r>
              <a:rPr sz="2000" spc="-30" dirty="0">
                <a:latin typeface="Arial"/>
                <a:cs typeface="Arial"/>
              </a:rPr>
              <a:t>er</a:t>
            </a:r>
            <a:r>
              <a:rPr sz="2000" spc="-25" dirty="0">
                <a:latin typeface="Arial"/>
                <a:cs typeface="Arial"/>
              </a:rPr>
              <a:t>i</a:t>
            </a:r>
            <a:r>
              <a:rPr sz="2000" spc="-60" dirty="0">
                <a:latin typeface="Arial"/>
                <a:cs typeface="Arial"/>
              </a:rPr>
              <a:t>,</a:t>
            </a:r>
            <a:r>
              <a:rPr sz="2000" dirty="0">
                <a:latin typeface="Arial"/>
                <a:cs typeface="Arial"/>
              </a:rPr>
              <a:t>	</a:t>
            </a:r>
            <a:r>
              <a:rPr sz="2000" spc="-60" dirty="0">
                <a:latin typeface="Arial"/>
                <a:cs typeface="Arial"/>
              </a:rPr>
              <a:t>bu</a:t>
            </a:r>
            <a:endParaRPr sz="2000">
              <a:latin typeface="Arial"/>
              <a:cs typeface="Arial"/>
            </a:endParaRPr>
          </a:p>
        </p:txBody>
      </p:sp>
      <p:sp>
        <p:nvSpPr>
          <p:cNvPr id="15" name="object 15"/>
          <p:cNvSpPr txBox="1"/>
          <p:nvPr/>
        </p:nvSpPr>
        <p:spPr>
          <a:xfrm>
            <a:off x="5320029" y="5317363"/>
            <a:ext cx="4842510" cy="330835"/>
          </a:xfrm>
          <a:prstGeom prst="rect">
            <a:avLst/>
          </a:prstGeom>
        </p:spPr>
        <p:txBody>
          <a:bodyPr vert="horz" wrap="square" lIns="0" tIns="12700" rIns="0" bIns="0" rtlCol="0">
            <a:spAutoFit/>
          </a:bodyPr>
          <a:lstStyle/>
          <a:p>
            <a:pPr marL="12700">
              <a:lnSpc>
                <a:spcPct val="100000"/>
              </a:lnSpc>
              <a:spcBef>
                <a:spcPts val="100"/>
              </a:spcBef>
              <a:tabLst>
                <a:tab pos="1376680" algn="l"/>
                <a:tab pos="2515235" algn="l"/>
                <a:tab pos="3075940" algn="l"/>
                <a:tab pos="3487420" algn="l"/>
              </a:tabLst>
            </a:pPr>
            <a:r>
              <a:rPr sz="2000" spc="-175" dirty="0">
                <a:latin typeface="Arial"/>
                <a:cs typeface="Arial"/>
              </a:rPr>
              <a:t>Ba</a:t>
            </a:r>
            <a:r>
              <a:rPr sz="2000" spc="-180" dirty="0">
                <a:latin typeface="Arial"/>
                <a:cs typeface="Arial"/>
              </a:rPr>
              <a:t>k</a:t>
            </a:r>
            <a:r>
              <a:rPr sz="2000" spc="-75" dirty="0">
                <a:latin typeface="Arial"/>
                <a:cs typeface="Arial"/>
              </a:rPr>
              <a:t>anlı</a:t>
            </a:r>
            <a:r>
              <a:rPr sz="2000" spc="-114" dirty="0">
                <a:latin typeface="Arial"/>
                <a:cs typeface="Arial"/>
              </a:rPr>
              <a:t>k</a:t>
            </a:r>
            <a:r>
              <a:rPr sz="2000" spc="90" dirty="0">
                <a:latin typeface="Arial"/>
                <a:cs typeface="Arial"/>
              </a:rPr>
              <a:t>t</a:t>
            </a:r>
            <a:r>
              <a:rPr sz="2000" spc="-170" dirty="0">
                <a:latin typeface="Arial"/>
                <a:cs typeface="Arial"/>
              </a:rPr>
              <a:t>a</a:t>
            </a:r>
            <a:r>
              <a:rPr sz="2000" spc="-60" dirty="0">
                <a:latin typeface="Arial"/>
                <a:cs typeface="Arial"/>
              </a:rPr>
              <a:t>n</a:t>
            </a:r>
            <a:r>
              <a:rPr sz="2000" dirty="0">
                <a:latin typeface="Arial"/>
                <a:cs typeface="Arial"/>
              </a:rPr>
              <a:t>	</a:t>
            </a:r>
            <a:r>
              <a:rPr sz="2000" spc="-100" dirty="0">
                <a:latin typeface="Arial"/>
                <a:cs typeface="Arial"/>
              </a:rPr>
              <a:t>a</a:t>
            </a:r>
            <a:r>
              <a:rPr sz="2000" spc="-60" dirty="0">
                <a:latin typeface="Arial"/>
                <a:cs typeface="Arial"/>
              </a:rPr>
              <a:t>l</a:t>
            </a:r>
            <a:r>
              <a:rPr sz="2000" spc="-165" dirty="0">
                <a:latin typeface="Arial"/>
                <a:cs typeface="Arial"/>
              </a:rPr>
              <a:t>a</a:t>
            </a:r>
            <a:r>
              <a:rPr sz="2000" spc="-155" dirty="0">
                <a:latin typeface="Arial"/>
                <a:cs typeface="Arial"/>
              </a:rPr>
              <a:t>c</a:t>
            </a:r>
            <a:r>
              <a:rPr sz="2000" spc="-170" dirty="0">
                <a:latin typeface="Arial"/>
                <a:cs typeface="Arial"/>
              </a:rPr>
              <a:t>a</a:t>
            </a:r>
            <a:r>
              <a:rPr sz="2000" spc="-55" dirty="0">
                <a:latin typeface="Arial"/>
                <a:cs typeface="Arial"/>
              </a:rPr>
              <a:t>kla</a:t>
            </a:r>
            <a:r>
              <a:rPr sz="2000" spc="-50" dirty="0">
                <a:latin typeface="Arial"/>
                <a:cs typeface="Arial"/>
              </a:rPr>
              <a:t>r</a:t>
            </a:r>
            <a:r>
              <a:rPr sz="2000" spc="-100" dirty="0">
                <a:latin typeface="Arial"/>
                <a:cs typeface="Arial"/>
              </a:rPr>
              <a:t>ı</a:t>
            </a:r>
            <a:r>
              <a:rPr sz="2000" dirty="0">
                <a:latin typeface="Arial"/>
                <a:cs typeface="Arial"/>
              </a:rPr>
              <a:t>	</a:t>
            </a:r>
            <a:r>
              <a:rPr sz="2000" spc="-130" dirty="0">
                <a:latin typeface="Arial"/>
                <a:cs typeface="Arial"/>
              </a:rPr>
              <a:t>y</a:t>
            </a:r>
            <a:r>
              <a:rPr sz="2000" spc="-155" dirty="0">
                <a:latin typeface="Arial"/>
                <a:cs typeface="Arial"/>
              </a:rPr>
              <a:t>azı</a:t>
            </a:r>
            <a:r>
              <a:rPr sz="2000" dirty="0">
                <a:latin typeface="Arial"/>
                <a:cs typeface="Arial"/>
              </a:rPr>
              <a:t>	</a:t>
            </a:r>
            <a:r>
              <a:rPr sz="2000" spc="-25" dirty="0">
                <a:latin typeface="Arial"/>
                <a:cs typeface="Arial"/>
              </a:rPr>
              <a:t>il</a:t>
            </a:r>
            <a:r>
              <a:rPr sz="2000" spc="-50" dirty="0">
                <a:latin typeface="Arial"/>
                <a:cs typeface="Arial"/>
              </a:rPr>
              <a:t>e</a:t>
            </a:r>
            <a:r>
              <a:rPr sz="2000" dirty="0">
                <a:latin typeface="Arial"/>
                <a:cs typeface="Arial"/>
              </a:rPr>
              <a:t>	</a:t>
            </a:r>
            <a:r>
              <a:rPr sz="2000" spc="-130" dirty="0">
                <a:latin typeface="Arial"/>
                <a:cs typeface="Arial"/>
              </a:rPr>
              <a:t>k</a:t>
            </a:r>
            <a:r>
              <a:rPr sz="2000" spc="-50" dirty="0">
                <a:latin typeface="Arial"/>
                <a:cs typeface="Arial"/>
              </a:rPr>
              <a:t>anıtla</a:t>
            </a:r>
            <a:r>
              <a:rPr sz="2000" spc="-114" dirty="0">
                <a:latin typeface="Arial"/>
                <a:cs typeface="Arial"/>
              </a:rPr>
              <a:t>m</a:t>
            </a:r>
            <a:r>
              <a:rPr sz="2000" spc="-70" dirty="0">
                <a:latin typeface="Arial"/>
                <a:cs typeface="Arial"/>
              </a:rPr>
              <a:t>ala</a:t>
            </a:r>
            <a:r>
              <a:rPr sz="2000" spc="-65" dirty="0">
                <a:latin typeface="Arial"/>
                <a:cs typeface="Arial"/>
              </a:rPr>
              <a:t>r</a:t>
            </a:r>
            <a:r>
              <a:rPr sz="2000" spc="-100" dirty="0">
                <a:latin typeface="Arial"/>
                <a:cs typeface="Arial"/>
              </a:rPr>
              <a:t>ı</a:t>
            </a:r>
            <a:endParaRPr sz="2000">
              <a:latin typeface="Arial"/>
              <a:cs typeface="Arial"/>
            </a:endParaRPr>
          </a:p>
        </p:txBody>
      </p:sp>
      <p:sp>
        <p:nvSpPr>
          <p:cNvPr id="16" name="object 16"/>
          <p:cNvSpPr txBox="1"/>
          <p:nvPr/>
        </p:nvSpPr>
        <p:spPr>
          <a:xfrm>
            <a:off x="10247756" y="4758054"/>
            <a:ext cx="849630" cy="890269"/>
          </a:xfrm>
          <a:prstGeom prst="rect">
            <a:avLst/>
          </a:prstGeom>
        </p:spPr>
        <p:txBody>
          <a:bodyPr vert="horz" wrap="square" lIns="0" tIns="38100" rIns="0" bIns="0" rtlCol="0">
            <a:spAutoFit/>
          </a:bodyPr>
          <a:lstStyle/>
          <a:p>
            <a:pPr marL="12700" marR="5080" indent="130810" algn="just">
              <a:lnSpc>
                <a:spcPct val="91800"/>
              </a:lnSpc>
              <a:spcBef>
                <a:spcPts val="300"/>
              </a:spcBef>
            </a:pPr>
            <a:r>
              <a:rPr sz="2000" spc="-375" dirty="0">
                <a:latin typeface="Arial"/>
                <a:cs typeface="Arial"/>
              </a:rPr>
              <a:t>T</a:t>
            </a:r>
            <a:r>
              <a:rPr sz="2000" spc="-55" dirty="0">
                <a:latin typeface="Arial"/>
                <a:cs typeface="Arial"/>
              </a:rPr>
              <a:t>urizm  </a:t>
            </a:r>
            <a:r>
              <a:rPr sz="2000" spc="-70" dirty="0">
                <a:latin typeface="Arial"/>
                <a:cs typeface="Arial"/>
              </a:rPr>
              <a:t>d</a:t>
            </a:r>
            <a:r>
              <a:rPr sz="2000" spc="-40" dirty="0">
                <a:latin typeface="Arial"/>
                <a:cs typeface="Arial"/>
              </a:rPr>
              <a:t>uru</a:t>
            </a:r>
            <a:r>
              <a:rPr sz="2000" spc="-75" dirty="0">
                <a:latin typeface="Arial"/>
                <a:cs typeface="Arial"/>
              </a:rPr>
              <a:t>m</a:t>
            </a:r>
            <a:r>
              <a:rPr sz="2000" spc="-40" dirty="0">
                <a:latin typeface="Arial"/>
                <a:cs typeface="Arial"/>
              </a:rPr>
              <a:t>u  </a:t>
            </a:r>
            <a:r>
              <a:rPr sz="2000" spc="-65" dirty="0">
                <a:latin typeface="Arial"/>
                <a:cs typeface="Arial"/>
              </a:rPr>
              <a:t>halinde</a:t>
            </a:r>
            <a:endParaRPr sz="2000">
              <a:latin typeface="Arial"/>
              <a:cs typeface="Arial"/>
            </a:endParaRPr>
          </a:p>
        </p:txBody>
      </p:sp>
      <p:sp>
        <p:nvSpPr>
          <p:cNvPr id="17" name="object 17"/>
          <p:cNvSpPr txBox="1"/>
          <p:nvPr/>
        </p:nvSpPr>
        <p:spPr>
          <a:xfrm>
            <a:off x="5320029" y="5595924"/>
            <a:ext cx="4816475" cy="331470"/>
          </a:xfrm>
          <a:prstGeom prst="rect">
            <a:avLst/>
          </a:prstGeom>
        </p:spPr>
        <p:txBody>
          <a:bodyPr vert="horz" wrap="square" lIns="0" tIns="13335" rIns="0" bIns="0" rtlCol="0">
            <a:spAutoFit/>
          </a:bodyPr>
          <a:lstStyle/>
          <a:p>
            <a:pPr marL="12700">
              <a:lnSpc>
                <a:spcPct val="100000"/>
              </a:lnSpc>
              <a:spcBef>
                <a:spcPts val="105"/>
              </a:spcBef>
            </a:pPr>
            <a:r>
              <a:rPr sz="2000" spc="-100" dirty="0">
                <a:latin typeface="Arial"/>
                <a:cs typeface="Arial"/>
              </a:rPr>
              <a:t>kalan süre </a:t>
            </a:r>
            <a:r>
              <a:rPr sz="2000" spc="-45" dirty="0">
                <a:latin typeface="Arial"/>
                <a:cs typeface="Arial"/>
              </a:rPr>
              <a:t>için </a:t>
            </a:r>
            <a:r>
              <a:rPr sz="2000" spc="-65" dirty="0">
                <a:latin typeface="Arial"/>
                <a:cs typeface="Arial"/>
              </a:rPr>
              <a:t>teşvikten</a:t>
            </a:r>
            <a:r>
              <a:rPr sz="2000" spc="-175" dirty="0">
                <a:latin typeface="Arial"/>
                <a:cs typeface="Arial"/>
              </a:rPr>
              <a:t> </a:t>
            </a:r>
            <a:r>
              <a:rPr sz="2000" spc="-75" dirty="0">
                <a:latin typeface="Arial"/>
                <a:cs typeface="Arial"/>
              </a:rPr>
              <a:t>yararlanabileceklerdir.</a:t>
            </a:r>
            <a:endParaRPr sz="2000">
              <a:latin typeface="Arial"/>
              <a:cs typeface="Arial"/>
            </a:endParaRPr>
          </a:p>
        </p:txBody>
      </p:sp>
      <p:sp>
        <p:nvSpPr>
          <p:cNvPr id="18" name="object 18"/>
          <p:cNvSpPr/>
          <p:nvPr/>
        </p:nvSpPr>
        <p:spPr>
          <a:xfrm>
            <a:off x="556259" y="4520184"/>
            <a:ext cx="4586478" cy="2015489"/>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767283" y="5041849"/>
            <a:ext cx="4168775" cy="890905"/>
          </a:xfrm>
          <a:prstGeom prst="rect">
            <a:avLst/>
          </a:prstGeom>
        </p:spPr>
        <p:txBody>
          <a:bodyPr vert="horz" wrap="square" lIns="0" tIns="38100" rIns="0" bIns="0" rtlCol="0">
            <a:spAutoFit/>
          </a:bodyPr>
          <a:lstStyle/>
          <a:p>
            <a:pPr marL="12700" marR="5080" algn="just">
              <a:lnSpc>
                <a:spcPct val="91800"/>
              </a:lnSpc>
              <a:spcBef>
                <a:spcPts val="300"/>
              </a:spcBef>
            </a:pPr>
            <a:r>
              <a:rPr sz="2000" b="1" spc="-155" dirty="0">
                <a:solidFill>
                  <a:srgbClr val="FFFFFF"/>
                </a:solidFill>
                <a:latin typeface="Trebuchet MS"/>
                <a:cs typeface="Trebuchet MS"/>
              </a:rPr>
              <a:t>Teşvikten </a:t>
            </a:r>
            <a:r>
              <a:rPr sz="2000" b="1" spc="-114" dirty="0">
                <a:solidFill>
                  <a:srgbClr val="FFFFFF"/>
                </a:solidFill>
                <a:latin typeface="Trebuchet MS"/>
                <a:cs typeface="Trebuchet MS"/>
              </a:rPr>
              <a:t>yararlanan </a:t>
            </a:r>
            <a:r>
              <a:rPr sz="2000" b="1" spc="-125" dirty="0">
                <a:solidFill>
                  <a:srgbClr val="FFFFFF"/>
                </a:solidFill>
                <a:latin typeface="Trebuchet MS"/>
                <a:cs typeface="Trebuchet MS"/>
              </a:rPr>
              <a:t>işverenin işyerini  </a:t>
            </a:r>
            <a:r>
              <a:rPr sz="2000" b="1" spc="-120" dirty="0">
                <a:solidFill>
                  <a:srgbClr val="FFFFFF"/>
                </a:solidFill>
                <a:latin typeface="Trebuchet MS"/>
                <a:cs typeface="Trebuchet MS"/>
              </a:rPr>
              <a:t>devretmesi </a:t>
            </a:r>
            <a:r>
              <a:rPr sz="2000" b="1" spc="-105" dirty="0">
                <a:solidFill>
                  <a:srgbClr val="FFFFFF"/>
                </a:solidFill>
                <a:latin typeface="Trebuchet MS"/>
                <a:cs typeface="Trebuchet MS"/>
              </a:rPr>
              <a:t>halinde </a:t>
            </a:r>
            <a:r>
              <a:rPr sz="2000" b="1" spc="-114" dirty="0">
                <a:solidFill>
                  <a:srgbClr val="FFFFFF"/>
                </a:solidFill>
                <a:latin typeface="Trebuchet MS"/>
                <a:cs typeface="Trebuchet MS"/>
              </a:rPr>
              <a:t>devralan </a:t>
            </a:r>
            <a:r>
              <a:rPr sz="2000" b="1" spc="-130" dirty="0">
                <a:solidFill>
                  <a:srgbClr val="FFFFFF"/>
                </a:solidFill>
                <a:latin typeface="Trebuchet MS"/>
                <a:cs typeface="Trebuchet MS"/>
              </a:rPr>
              <a:t>işverenin  </a:t>
            </a:r>
            <a:r>
              <a:rPr sz="2000" b="1" spc="-125" dirty="0">
                <a:solidFill>
                  <a:srgbClr val="FFFFFF"/>
                </a:solidFill>
                <a:latin typeface="Trebuchet MS"/>
                <a:cs typeface="Trebuchet MS"/>
              </a:rPr>
              <a:t>teşvikten </a:t>
            </a:r>
            <a:r>
              <a:rPr sz="2000" b="1" spc="-110" dirty="0">
                <a:solidFill>
                  <a:srgbClr val="FFFFFF"/>
                </a:solidFill>
                <a:latin typeface="Trebuchet MS"/>
                <a:cs typeface="Trebuchet MS"/>
              </a:rPr>
              <a:t>yararlanması mümkün</a:t>
            </a:r>
            <a:r>
              <a:rPr sz="2000" b="1" spc="-265" dirty="0">
                <a:solidFill>
                  <a:srgbClr val="FFFFFF"/>
                </a:solidFill>
                <a:latin typeface="Trebuchet MS"/>
                <a:cs typeface="Trebuchet MS"/>
              </a:rPr>
              <a:t> </a:t>
            </a:r>
            <a:r>
              <a:rPr sz="2000" b="1" spc="-50" dirty="0">
                <a:solidFill>
                  <a:srgbClr val="FFFFFF"/>
                </a:solidFill>
                <a:latin typeface="Trebuchet MS"/>
                <a:cs typeface="Trebuchet MS"/>
              </a:rPr>
              <a:t>mü?</a:t>
            </a:r>
            <a:endParaRPr sz="2000">
              <a:latin typeface="Trebuchet MS"/>
              <a:cs typeface="Trebuchet MS"/>
            </a:endParaRPr>
          </a:p>
        </p:txBody>
      </p:sp>
    </p:spTree>
    <p:extLst>
      <p:ext uri="{BB962C8B-B14F-4D97-AF65-F5344CB8AC3E}">
        <p14:creationId xmlns:p14="http://schemas.microsoft.com/office/powerpoint/2010/main" val="220809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3591677265"/>
              </p:ext>
            </p:extLst>
          </p:nvPr>
        </p:nvGraphicFramePr>
        <p:xfrm>
          <a:off x="185830" y="386165"/>
          <a:ext cx="11711937" cy="5870575"/>
        </p:xfrm>
        <a:graphic>
          <a:graphicData uri="http://schemas.openxmlformats.org/drawingml/2006/table">
            <a:tbl>
              <a:tblPr firstRow="1" bandRow="1">
                <a:tableStyleId>{2D5ABB26-0587-4C30-8999-92F81FD0307C}</a:tableStyleId>
              </a:tblPr>
              <a:tblGrid>
                <a:gridCol w="296545">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814195">
                  <a:extLst>
                    <a:ext uri="{9D8B030D-6E8A-4147-A177-3AD203B41FA5}">
                      <a16:colId xmlns:a16="http://schemas.microsoft.com/office/drawing/2014/main" val="20002"/>
                    </a:ext>
                  </a:extLst>
                </a:gridCol>
                <a:gridCol w="1814194">
                  <a:extLst>
                    <a:ext uri="{9D8B030D-6E8A-4147-A177-3AD203B41FA5}">
                      <a16:colId xmlns:a16="http://schemas.microsoft.com/office/drawing/2014/main" val="20003"/>
                    </a:ext>
                  </a:extLst>
                </a:gridCol>
                <a:gridCol w="2026920">
                  <a:extLst>
                    <a:ext uri="{9D8B030D-6E8A-4147-A177-3AD203B41FA5}">
                      <a16:colId xmlns:a16="http://schemas.microsoft.com/office/drawing/2014/main" val="20004"/>
                    </a:ext>
                  </a:extLst>
                </a:gridCol>
                <a:gridCol w="1362075">
                  <a:extLst>
                    <a:ext uri="{9D8B030D-6E8A-4147-A177-3AD203B41FA5}">
                      <a16:colId xmlns:a16="http://schemas.microsoft.com/office/drawing/2014/main" val="20005"/>
                    </a:ext>
                  </a:extLst>
                </a:gridCol>
                <a:gridCol w="877570">
                  <a:extLst>
                    <a:ext uri="{9D8B030D-6E8A-4147-A177-3AD203B41FA5}">
                      <a16:colId xmlns:a16="http://schemas.microsoft.com/office/drawing/2014/main" val="20006"/>
                    </a:ext>
                  </a:extLst>
                </a:gridCol>
                <a:gridCol w="534034">
                  <a:extLst>
                    <a:ext uri="{9D8B030D-6E8A-4147-A177-3AD203B41FA5}">
                      <a16:colId xmlns:a16="http://schemas.microsoft.com/office/drawing/2014/main" val="20007"/>
                    </a:ext>
                  </a:extLst>
                </a:gridCol>
                <a:gridCol w="103504">
                  <a:extLst>
                    <a:ext uri="{9D8B030D-6E8A-4147-A177-3AD203B41FA5}">
                      <a16:colId xmlns:a16="http://schemas.microsoft.com/office/drawing/2014/main" val="20008"/>
                    </a:ext>
                  </a:extLst>
                </a:gridCol>
                <a:gridCol w="1574800">
                  <a:extLst>
                    <a:ext uri="{9D8B030D-6E8A-4147-A177-3AD203B41FA5}">
                      <a16:colId xmlns:a16="http://schemas.microsoft.com/office/drawing/2014/main" val="20009"/>
                    </a:ext>
                  </a:extLst>
                </a:gridCol>
              </a:tblGrid>
              <a:tr h="163370">
                <a:tc gridSpan="2">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gridSpan="6">
                  <a:txBody>
                    <a:bodyPr/>
                    <a:lstStyle/>
                    <a:p>
                      <a:pPr>
                        <a:lnSpc>
                          <a:spcPct val="100000"/>
                        </a:lnSpc>
                        <a:spcBef>
                          <a:spcPts val="35"/>
                        </a:spcBef>
                      </a:pPr>
                      <a:endParaRPr sz="1400" dirty="0">
                        <a:latin typeface="Times New Roman"/>
                        <a:cs typeface="Times New Roman"/>
                      </a:endParaRPr>
                    </a:p>
                  </a:txBody>
                  <a:tcPr marL="0" marR="0" marT="4445"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434975">
                <a:tc rowSpan="2" gridSpan="2">
                  <a:txBody>
                    <a:bodyPr/>
                    <a:lstStyle/>
                    <a:p>
                      <a:pPr marL="476884">
                        <a:lnSpc>
                          <a:spcPct val="100000"/>
                        </a:lnSpc>
                        <a:spcBef>
                          <a:spcPts val="1225"/>
                        </a:spcBef>
                      </a:pPr>
                      <a:r>
                        <a:rPr sz="1800" b="1" dirty="0">
                          <a:solidFill>
                            <a:srgbClr val="FFFFFF"/>
                          </a:solidFill>
                          <a:latin typeface="Trebuchet MS"/>
                          <a:cs typeface="Trebuchet MS"/>
                        </a:rPr>
                        <a:t>9</a:t>
                      </a:r>
                      <a:endParaRPr sz="1800">
                        <a:latin typeface="Trebuchet MS"/>
                        <a:cs typeface="Trebuchet MS"/>
                      </a:endParaRPr>
                    </a:p>
                  </a:txBody>
                  <a:tcPr marL="0" marR="0" marT="155575"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gridSpan="6">
                  <a:txBody>
                    <a:bodyPr/>
                    <a:lstStyle/>
                    <a:p>
                      <a:pPr>
                        <a:lnSpc>
                          <a:spcPct val="100000"/>
                        </a:lnSpc>
                        <a:spcBef>
                          <a:spcPts val="30"/>
                        </a:spcBef>
                      </a:pPr>
                      <a:endParaRPr sz="1450" dirty="0">
                        <a:latin typeface="Times New Roman"/>
                        <a:cs typeface="Times New Roman"/>
                      </a:endParaRPr>
                    </a:p>
                    <a:p>
                      <a:pPr marL="83185" algn="ctr">
                        <a:lnSpc>
                          <a:spcPct val="100000"/>
                        </a:lnSpc>
                      </a:pPr>
                      <a:r>
                        <a:rPr sz="2800" b="1" spc="-10" dirty="0">
                          <a:solidFill>
                            <a:srgbClr val="FF0000"/>
                          </a:solidFill>
                          <a:effectLst>
                            <a:outerShdw blurRad="38100" dist="38100" dir="2700000" algn="tl">
                              <a:srgbClr val="000000">
                                <a:alpha val="43137"/>
                              </a:srgbClr>
                            </a:outerShdw>
                          </a:effectLst>
                          <a:latin typeface="Trebuchet MS"/>
                          <a:cs typeface="Trebuchet MS"/>
                        </a:rPr>
                        <a:t>ARAŞTIRMA,</a:t>
                      </a:r>
                      <a:r>
                        <a:rPr sz="2800" b="1" spc="-100" dirty="0">
                          <a:solidFill>
                            <a:srgbClr val="FF0000"/>
                          </a:solidFill>
                          <a:effectLst>
                            <a:outerShdw blurRad="38100" dist="38100" dir="2700000" algn="tl">
                              <a:srgbClr val="000000">
                                <a:alpha val="43137"/>
                              </a:srgbClr>
                            </a:outerShdw>
                          </a:effectLst>
                          <a:latin typeface="Trebuchet MS"/>
                          <a:cs typeface="Trebuchet MS"/>
                        </a:rPr>
                        <a:t> </a:t>
                      </a:r>
                      <a:r>
                        <a:rPr sz="2800" b="1" spc="-25" dirty="0">
                          <a:solidFill>
                            <a:srgbClr val="FF0000"/>
                          </a:solidFill>
                          <a:effectLst>
                            <a:outerShdw blurRad="38100" dist="38100" dir="2700000" algn="tl">
                              <a:srgbClr val="000000">
                                <a:alpha val="43137"/>
                              </a:srgbClr>
                            </a:outerShdw>
                          </a:effectLst>
                          <a:latin typeface="Trebuchet MS"/>
                          <a:cs typeface="Trebuchet MS"/>
                        </a:rPr>
                        <a:t>GELİŞTİRME</a:t>
                      </a:r>
                      <a:r>
                        <a:rPr sz="2800" b="1" spc="-80" dirty="0">
                          <a:solidFill>
                            <a:srgbClr val="FF0000"/>
                          </a:solidFill>
                          <a:effectLst>
                            <a:outerShdw blurRad="38100" dist="38100" dir="2700000" algn="tl">
                              <a:srgbClr val="000000">
                                <a:alpha val="43137"/>
                              </a:srgbClr>
                            </a:outerShdw>
                          </a:effectLst>
                          <a:latin typeface="Trebuchet MS"/>
                          <a:cs typeface="Trebuchet MS"/>
                        </a:rPr>
                        <a:t> </a:t>
                      </a:r>
                      <a:r>
                        <a:rPr sz="2800" b="1" spc="-35" dirty="0">
                          <a:solidFill>
                            <a:srgbClr val="FF0000"/>
                          </a:solidFill>
                          <a:effectLst>
                            <a:outerShdw blurRad="38100" dist="38100" dir="2700000" algn="tl">
                              <a:srgbClr val="000000">
                                <a:alpha val="43137"/>
                              </a:srgbClr>
                            </a:outerShdw>
                          </a:effectLst>
                          <a:latin typeface="Trebuchet MS"/>
                          <a:cs typeface="Trebuchet MS"/>
                        </a:rPr>
                        <a:t>VE</a:t>
                      </a:r>
                      <a:r>
                        <a:rPr sz="2800" b="1" spc="-105" dirty="0">
                          <a:solidFill>
                            <a:srgbClr val="FF0000"/>
                          </a:solidFill>
                          <a:effectLst>
                            <a:outerShdw blurRad="38100" dist="38100" dir="2700000" algn="tl">
                              <a:srgbClr val="000000">
                                <a:alpha val="43137"/>
                              </a:srgbClr>
                            </a:outerShdw>
                          </a:effectLst>
                          <a:latin typeface="Trebuchet MS"/>
                          <a:cs typeface="Trebuchet MS"/>
                        </a:rPr>
                        <a:t> </a:t>
                      </a:r>
                      <a:r>
                        <a:rPr sz="2800" b="1" spc="5" dirty="0">
                          <a:solidFill>
                            <a:srgbClr val="FF0000"/>
                          </a:solidFill>
                          <a:effectLst>
                            <a:outerShdw blurRad="38100" dist="38100" dir="2700000" algn="tl">
                              <a:srgbClr val="000000">
                                <a:alpha val="43137"/>
                              </a:srgbClr>
                            </a:outerShdw>
                          </a:effectLst>
                          <a:latin typeface="Trebuchet MS"/>
                          <a:cs typeface="Trebuchet MS"/>
                        </a:rPr>
                        <a:t>TASARIM</a:t>
                      </a:r>
                      <a:r>
                        <a:rPr sz="2800" b="1" spc="-90" dirty="0">
                          <a:solidFill>
                            <a:srgbClr val="FF0000"/>
                          </a:solidFill>
                          <a:effectLst>
                            <a:outerShdw blurRad="38100" dist="38100" dir="2700000" algn="tl">
                              <a:srgbClr val="000000">
                                <a:alpha val="43137"/>
                              </a:srgbClr>
                            </a:outerShdw>
                          </a:effectLst>
                          <a:latin typeface="Trebuchet MS"/>
                          <a:cs typeface="Trebuchet MS"/>
                        </a:rPr>
                        <a:t> </a:t>
                      </a:r>
                      <a:r>
                        <a:rPr sz="2800" b="1" spc="-60" dirty="0">
                          <a:solidFill>
                            <a:srgbClr val="FF0000"/>
                          </a:solidFill>
                          <a:effectLst>
                            <a:outerShdw blurRad="38100" dist="38100" dir="2700000" algn="tl">
                              <a:srgbClr val="000000">
                                <a:alpha val="43137"/>
                              </a:srgbClr>
                            </a:outerShdw>
                          </a:effectLst>
                          <a:latin typeface="Trebuchet MS"/>
                          <a:cs typeface="Trebuchet MS"/>
                        </a:rPr>
                        <a:t>FAALİYETLERİNE</a:t>
                      </a:r>
                      <a:r>
                        <a:rPr sz="2800" b="1" spc="-80" dirty="0">
                          <a:solidFill>
                            <a:srgbClr val="FF0000"/>
                          </a:solidFill>
                          <a:effectLst>
                            <a:outerShdw blurRad="38100" dist="38100" dir="2700000" algn="tl">
                              <a:srgbClr val="000000">
                                <a:alpha val="43137"/>
                              </a:srgbClr>
                            </a:outerShdw>
                          </a:effectLst>
                          <a:latin typeface="Trebuchet MS"/>
                          <a:cs typeface="Trebuchet MS"/>
                        </a:rPr>
                        <a:t> </a:t>
                      </a:r>
                      <a:r>
                        <a:rPr sz="2800" b="1" spc="-30" dirty="0">
                          <a:solidFill>
                            <a:srgbClr val="FF0000"/>
                          </a:solidFill>
                          <a:effectLst>
                            <a:outerShdw blurRad="38100" dist="38100" dir="2700000" algn="tl">
                              <a:srgbClr val="000000">
                                <a:alpha val="43137"/>
                              </a:srgbClr>
                            </a:outerShdw>
                          </a:effectLst>
                          <a:latin typeface="Trebuchet MS"/>
                          <a:cs typeface="Trebuchet MS"/>
                        </a:rPr>
                        <a:t>İLİŞKİN</a:t>
                      </a:r>
                      <a:r>
                        <a:rPr sz="2800" b="1" spc="-95" dirty="0">
                          <a:solidFill>
                            <a:srgbClr val="FF0000"/>
                          </a:solidFill>
                          <a:effectLst>
                            <a:outerShdw blurRad="38100" dist="38100" dir="2700000" algn="tl">
                              <a:srgbClr val="000000">
                                <a:alpha val="43137"/>
                              </a:srgbClr>
                            </a:outerShdw>
                          </a:effectLst>
                          <a:latin typeface="Trebuchet MS"/>
                          <a:cs typeface="Trebuchet MS"/>
                        </a:rPr>
                        <a:t> </a:t>
                      </a:r>
                      <a:r>
                        <a:rPr sz="2800" b="1" spc="-45" dirty="0">
                          <a:solidFill>
                            <a:srgbClr val="FF0000"/>
                          </a:solidFill>
                          <a:effectLst>
                            <a:outerShdw blurRad="38100" dist="38100" dir="2700000" algn="tl">
                              <a:srgbClr val="000000">
                                <a:alpha val="43137"/>
                              </a:srgbClr>
                            </a:outerShdw>
                          </a:effectLst>
                          <a:latin typeface="Trebuchet MS"/>
                          <a:cs typeface="Trebuchet MS"/>
                        </a:rPr>
                        <a:t>TEŞVİK</a:t>
                      </a:r>
                      <a:endParaRPr sz="2800" b="1" dirty="0">
                        <a:solidFill>
                          <a:srgbClr val="FF0000"/>
                        </a:solidFill>
                        <a:effectLst>
                          <a:outerShdw blurRad="38100" dist="38100" dir="2700000" algn="tl">
                            <a:srgbClr val="000000">
                              <a:alpha val="43137"/>
                            </a:srgbClr>
                          </a:outerShdw>
                        </a:effectLst>
                        <a:latin typeface="Trebuchet MS"/>
                        <a:cs typeface="Trebuchet MS"/>
                      </a:endParaRPr>
                    </a:p>
                  </a:txBody>
                  <a:tcPr marL="0" marR="0" marT="3810"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2">
                  <a:txBody>
                    <a:bodyPr/>
                    <a:lstStyle/>
                    <a:p>
                      <a:pPr marL="86995">
                        <a:lnSpc>
                          <a:spcPct val="100000"/>
                        </a:lnSpc>
                        <a:spcBef>
                          <a:spcPts val="50"/>
                        </a:spcBef>
                      </a:pPr>
                      <a:r>
                        <a:rPr sz="1350" b="1" spc="-65" dirty="0">
                          <a:latin typeface="Trebuchet MS"/>
                          <a:cs typeface="Trebuchet MS"/>
                        </a:rPr>
                        <a:t>BELGE </a:t>
                      </a:r>
                      <a:r>
                        <a:rPr sz="1350" b="1" spc="10" dirty="0">
                          <a:latin typeface="Trebuchet MS"/>
                          <a:cs typeface="Trebuchet MS"/>
                        </a:rPr>
                        <a:t>KANUN</a:t>
                      </a:r>
                      <a:r>
                        <a:rPr sz="1350" b="1" spc="-160" dirty="0">
                          <a:latin typeface="Trebuchet MS"/>
                          <a:cs typeface="Trebuchet MS"/>
                        </a:rPr>
                        <a:t> </a:t>
                      </a:r>
                      <a:r>
                        <a:rPr sz="1350" b="1" spc="20" dirty="0">
                          <a:latin typeface="Trebuchet MS"/>
                          <a:cs typeface="Trebuchet MS"/>
                        </a:rPr>
                        <a:t>NO</a:t>
                      </a:r>
                      <a:endParaRPr sz="1350">
                        <a:latin typeface="Trebuchet MS"/>
                        <a:cs typeface="Trebuchet MS"/>
                      </a:endParaRPr>
                    </a:p>
                  </a:txBody>
                  <a:tcPr marL="0" marR="0" marT="6350" marB="0">
                    <a:lnL w="9525">
                      <a:solidFill>
                        <a:srgbClr val="000000"/>
                      </a:solidFill>
                      <a:prstDash val="solid"/>
                    </a:lnL>
                    <a:lnR w="9525">
                      <a:solidFill>
                        <a:srgbClr val="B4C5E7"/>
                      </a:solidFill>
                      <a:prstDash val="solid"/>
                    </a:lnR>
                    <a:lnT w="28575">
                      <a:solidFill>
                        <a:srgbClr val="8EAADB"/>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98120">
                <a:tc gridSpan="2" vMerge="1">
                  <a:txBody>
                    <a:bodyPr/>
                    <a:lstStyle/>
                    <a:p>
                      <a:endParaRPr/>
                    </a:p>
                  </a:txBody>
                  <a:tcPr marL="0" marR="0" marT="155575"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gridSpan="6" vMerge="1">
                  <a:txBody>
                    <a:bodyPr/>
                    <a:lstStyle/>
                    <a:p>
                      <a:endParaRPr/>
                    </a:p>
                  </a:txBody>
                  <a:tcPr marL="0" marR="0" marT="3810"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405130">
                        <a:lnSpc>
                          <a:spcPts val="1435"/>
                        </a:lnSpc>
                      </a:pPr>
                      <a:r>
                        <a:rPr sz="1250" spc="-40" dirty="0">
                          <a:latin typeface="Arial"/>
                          <a:cs typeface="Arial"/>
                        </a:rPr>
                        <a:t>5746 </a:t>
                      </a:r>
                      <a:r>
                        <a:rPr sz="1250" spc="-20" dirty="0">
                          <a:latin typeface="Arial"/>
                          <a:cs typeface="Arial"/>
                        </a:rPr>
                        <a:t>-</a:t>
                      </a:r>
                      <a:r>
                        <a:rPr sz="1250" spc="-85" dirty="0">
                          <a:latin typeface="Arial"/>
                          <a:cs typeface="Arial"/>
                        </a:rPr>
                        <a:t> </a:t>
                      </a:r>
                      <a:r>
                        <a:rPr sz="1250" spc="-35" dirty="0">
                          <a:latin typeface="Arial"/>
                          <a:cs typeface="Arial"/>
                        </a:rPr>
                        <a:t>15746</a:t>
                      </a:r>
                      <a:endParaRPr sz="125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000000"/>
                      </a:solidFill>
                      <a:prstDash val="solid"/>
                    </a:lnT>
                    <a:lnB w="9525">
                      <a:solidFill>
                        <a:srgbClr val="B4C5E7"/>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65">
                <a:tc rowSpan="2" gridSpan="2">
                  <a:txBody>
                    <a:bodyPr/>
                    <a:lstStyle/>
                    <a:p>
                      <a:pPr marL="86360">
                        <a:lnSpc>
                          <a:spcPts val="1590"/>
                        </a:lnSpc>
                      </a:pPr>
                      <a:r>
                        <a:rPr sz="1350" b="1" spc="-55" dirty="0">
                          <a:latin typeface="Trebuchet MS"/>
                          <a:cs typeface="Trebuchet MS"/>
                        </a:rPr>
                        <a:t>YASAL</a:t>
                      </a:r>
                      <a:r>
                        <a:rPr sz="1350" b="1" spc="-110" dirty="0">
                          <a:latin typeface="Trebuchet MS"/>
                          <a:cs typeface="Trebuchet MS"/>
                        </a:rPr>
                        <a:t> </a:t>
                      </a:r>
                      <a:r>
                        <a:rPr sz="1350" b="1" spc="-15" dirty="0">
                          <a:latin typeface="Trebuchet MS"/>
                          <a:cs typeface="Trebuchet MS"/>
                        </a:rPr>
                        <a:t>DAYANAK</a:t>
                      </a:r>
                      <a:endParaRPr sz="13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rowSpan="2" hMerge="1">
                  <a:txBody>
                    <a:bodyPr/>
                    <a:lstStyle/>
                    <a:p>
                      <a:endParaRPr/>
                    </a:p>
                  </a:txBody>
                  <a:tcPr marL="0" marR="0" marT="0" marB="0"/>
                </a:tc>
                <a:tc rowSpan="2" gridSpan="4">
                  <a:txBody>
                    <a:bodyPr/>
                    <a:lstStyle/>
                    <a:p>
                      <a:pPr marL="83185">
                        <a:lnSpc>
                          <a:spcPts val="1565"/>
                        </a:lnSpc>
                      </a:pPr>
                      <a:r>
                        <a:rPr sz="1350" spc="-40" dirty="0">
                          <a:latin typeface="Arial"/>
                          <a:cs typeface="Arial"/>
                        </a:rPr>
                        <a:t>5746 </a:t>
                      </a:r>
                      <a:r>
                        <a:rPr sz="1350" spc="-50" dirty="0">
                          <a:latin typeface="Arial"/>
                          <a:cs typeface="Arial"/>
                        </a:rPr>
                        <a:t>sayılı </a:t>
                      </a:r>
                      <a:r>
                        <a:rPr sz="1350" spc="-20" dirty="0">
                          <a:latin typeface="Arial"/>
                          <a:cs typeface="Arial"/>
                        </a:rPr>
                        <a:t>Araştırma, Geliştirme </a:t>
                      </a:r>
                      <a:r>
                        <a:rPr sz="1350" spc="-35" dirty="0">
                          <a:latin typeface="Arial"/>
                          <a:cs typeface="Arial"/>
                        </a:rPr>
                        <a:t>ve </a:t>
                      </a:r>
                      <a:r>
                        <a:rPr sz="1350" spc="-55" dirty="0">
                          <a:latin typeface="Arial"/>
                          <a:cs typeface="Arial"/>
                        </a:rPr>
                        <a:t>Tasarım </a:t>
                      </a:r>
                      <a:r>
                        <a:rPr sz="1350" spc="-15" dirty="0">
                          <a:latin typeface="Arial"/>
                          <a:cs typeface="Arial"/>
                        </a:rPr>
                        <a:t>Faaliyetlerinin </a:t>
                      </a:r>
                      <a:r>
                        <a:rPr sz="1350" spc="-30" dirty="0">
                          <a:latin typeface="Arial"/>
                          <a:cs typeface="Arial"/>
                        </a:rPr>
                        <a:t>Desteklenmesi </a:t>
                      </a:r>
                      <a:r>
                        <a:rPr sz="1350" spc="-50" dirty="0">
                          <a:latin typeface="Arial"/>
                          <a:cs typeface="Arial"/>
                        </a:rPr>
                        <a:t>Hakkında</a:t>
                      </a:r>
                      <a:r>
                        <a:rPr sz="1350" spc="40" dirty="0">
                          <a:latin typeface="Arial"/>
                          <a:cs typeface="Arial"/>
                        </a:rPr>
                        <a:t> </a:t>
                      </a:r>
                      <a:r>
                        <a:rPr sz="1350" spc="-40" dirty="0">
                          <a:latin typeface="Arial"/>
                          <a:cs typeface="Arial"/>
                        </a:rPr>
                        <a:t>Kanunun</a:t>
                      </a:r>
                      <a:endParaRPr sz="1350">
                        <a:latin typeface="Arial"/>
                        <a:cs typeface="Arial"/>
                      </a:endParaRPr>
                    </a:p>
                    <a:p>
                      <a:pPr marL="83185">
                        <a:lnSpc>
                          <a:spcPct val="100000"/>
                        </a:lnSpc>
                        <a:spcBef>
                          <a:spcPts val="835"/>
                        </a:spcBef>
                      </a:pPr>
                      <a:r>
                        <a:rPr sz="1350" spc="-30" dirty="0">
                          <a:latin typeface="Arial"/>
                          <a:cs typeface="Arial"/>
                        </a:rPr>
                        <a:t>3. </a:t>
                      </a:r>
                      <a:r>
                        <a:rPr sz="1350" spc="-20" dirty="0">
                          <a:latin typeface="Arial"/>
                          <a:cs typeface="Arial"/>
                        </a:rPr>
                        <a:t>Maddesi, </a:t>
                      </a:r>
                      <a:r>
                        <a:rPr sz="1350" spc="-5" dirty="0">
                          <a:latin typeface="Arial"/>
                          <a:cs typeface="Arial"/>
                        </a:rPr>
                        <a:t>2008/85 </a:t>
                      </a:r>
                      <a:r>
                        <a:rPr sz="1350" spc="-45" dirty="0">
                          <a:latin typeface="Arial"/>
                          <a:cs typeface="Arial"/>
                        </a:rPr>
                        <a:t>– </a:t>
                      </a:r>
                      <a:r>
                        <a:rPr sz="1350" spc="-5" dirty="0">
                          <a:latin typeface="Arial"/>
                          <a:cs typeface="Arial"/>
                        </a:rPr>
                        <a:t>2009/21 </a:t>
                      </a:r>
                      <a:r>
                        <a:rPr sz="1350" spc="-75" dirty="0">
                          <a:latin typeface="Arial"/>
                          <a:cs typeface="Arial"/>
                        </a:rPr>
                        <a:t>Sayılı</a:t>
                      </a:r>
                      <a:r>
                        <a:rPr sz="1350" spc="15" dirty="0">
                          <a:latin typeface="Arial"/>
                          <a:cs typeface="Arial"/>
                        </a:rPr>
                        <a:t> </a:t>
                      </a:r>
                      <a:r>
                        <a:rPr sz="1350" spc="-30" dirty="0">
                          <a:latin typeface="Arial"/>
                          <a:cs typeface="Arial"/>
                        </a:rPr>
                        <a:t>Genelgeler.</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3">
                  <a:txBody>
                    <a:bodyPr/>
                    <a:lstStyle/>
                    <a:p>
                      <a:pPr marL="114300">
                        <a:lnSpc>
                          <a:spcPts val="1590"/>
                        </a:lnSpc>
                      </a:pPr>
                      <a:r>
                        <a:rPr sz="1350" b="1" spc="10" dirty="0">
                          <a:latin typeface="Trebuchet MS"/>
                          <a:cs typeface="Trebuchet MS"/>
                        </a:rPr>
                        <a:t>BAŞLAMA</a:t>
                      </a:r>
                      <a:r>
                        <a:rPr sz="1350" b="1" spc="-130" dirty="0">
                          <a:latin typeface="Trebuchet MS"/>
                          <a:cs typeface="Trebuchet MS"/>
                        </a:rPr>
                        <a:t> </a:t>
                      </a:r>
                      <a:r>
                        <a:rPr sz="1350" b="1" spc="-30" dirty="0">
                          <a:latin typeface="Trebuchet MS"/>
                          <a:cs typeface="Trebuchet MS"/>
                        </a:rPr>
                        <a:t>TARİHİ</a:t>
                      </a:r>
                      <a:endParaRPr sz="13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L="8255" algn="ctr">
                        <a:lnSpc>
                          <a:spcPts val="1590"/>
                        </a:lnSpc>
                      </a:pPr>
                      <a:r>
                        <a:rPr sz="1350" b="1" spc="-35" dirty="0">
                          <a:latin typeface="Trebuchet MS"/>
                          <a:cs typeface="Trebuchet MS"/>
                        </a:rPr>
                        <a:t>BİTİŞ</a:t>
                      </a:r>
                      <a:r>
                        <a:rPr sz="1350" b="1" spc="-95" dirty="0">
                          <a:latin typeface="Trebuchet MS"/>
                          <a:cs typeface="Trebuchet MS"/>
                        </a:rPr>
                        <a:t> </a:t>
                      </a:r>
                      <a:r>
                        <a:rPr sz="1350" b="1" spc="-30" dirty="0">
                          <a:latin typeface="Trebuchet MS"/>
                          <a:cs typeface="Trebuchet MS"/>
                        </a:rPr>
                        <a:t>TARİHİ</a:t>
                      </a:r>
                      <a:endParaRPr sz="13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3"/>
                  </a:ext>
                </a:extLst>
              </a:tr>
              <a:tr h="417830">
                <a:tc gridSpan="2"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hMerge="1" vMerge="1">
                  <a:txBody>
                    <a:bodyPr/>
                    <a:lstStyle/>
                    <a:p>
                      <a:endParaRPr/>
                    </a:p>
                  </a:txBody>
                  <a:tcPr marL="0" marR="0" marT="0" marB="0"/>
                </a:tc>
                <a:tc gridSpan="4"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3">
                  <a:txBody>
                    <a:bodyPr/>
                    <a:lstStyle/>
                    <a:p>
                      <a:pPr marL="352425">
                        <a:lnSpc>
                          <a:spcPts val="1595"/>
                        </a:lnSpc>
                      </a:pPr>
                      <a:r>
                        <a:rPr sz="1350" spc="-35" dirty="0">
                          <a:latin typeface="Arial"/>
                          <a:cs typeface="Arial"/>
                        </a:rPr>
                        <a:t>01.04.2008</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L="8255" algn="ctr">
                        <a:lnSpc>
                          <a:spcPts val="1595"/>
                        </a:lnSpc>
                      </a:pPr>
                      <a:r>
                        <a:rPr sz="1350" spc="-35" dirty="0">
                          <a:latin typeface="Arial"/>
                          <a:cs typeface="Arial"/>
                        </a:rPr>
                        <a:t>31.12.2023</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extLst>
                  <a:ext uri="{0D108BD9-81ED-4DB2-BD59-A6C34878D82A}">
                    <a16:rowId xmlns:a16="http://schemas.microsoft.com/office/drawing/2014/main" val="10004"/>
                  </a:ext>
                </a:extLst>
              </a:tr>
              <a:tr h="948690">
                <a:tc gridSpan="2">
                  <a:txBody>
                    <a:bodyPr/>
                    <a:lstStyle/>
                    <a:p>
                      <a:pPr marL="86360">
                        <a:lnSpc>
                          <a:spcPts val="1590"/>
                        </a:lnSpc>
                      </a:pPr>
                      <a:r>
                        <a:rPr sz="1350" b="1" spc="-10" dirty="0">
                          <a:latin typeface="Trebuchet MS"/>
                          <a:cs typeface="Trebuchet MS"/>
                        </a:rPr>
                        <a:t>AÇIKLAMA</a:t>
                      </a:r>
                      <a:endParaRPr sz="13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gridSpan="8">
                  <a:txBody>
                    <a:bodyPr/>
                    <a:lstStyle/>
                    <a:p>
                      <a:pPr marL="83185">
                        <a:lnSpc>
                          <a:spcPts val="1565"/>
                        </a:lnSpc>
                      </a:pPr>
                      <a:r>
                        <a:rPr sz="1350" spc="-40" dirty="0">
                          <a:latin typeface="Arial"/>
                          <a:cs typeface="Arial"/>
                        </a:rPr>
                        <a:t>Ar-Ge/Tasarım </a:t>
                      </a:r>
                      <a:r>
                        <a:rPr sz="1350" spc="-35" dirty="0">
                          <a:latin typeface="Arial"/>
                          <a:cs typeface="Arial"/>
                        </a:rPr>
                        <a:t>ve </a:t>
                      </a:r>
                      <a:r>
                        <a:rPr sz="1350" spc="-25" dirty="0">
                          <a:latin typeface="Arial"/>
                          <a:cs typeface="Arial"/>
                        </a:rPr>
                        <a:t>destek </a:t>
                      </a:r>
                      <a:r>
                        <a:rPr sz="1350" spc="-20" dirty="0">
                          <a:latin typeface="Arial"/>
                          <a:cs typeface="Arial"/>
                        </a:rPr>
                        <a:t>personeli </a:t>
                      </a:r>
                      <a:r>
                        <a:rPr sz="1350" spc="-10" dirty="0">
                          <a:latin typeface="Arial"/>
                          <a:cs typeface="Arial"/>
                        </a:rPr>
                        <a:t>ile </a:t>
                      </a:r>
                      <a:r>
                        <a:rPr sz="1350" spc="-35" dirty="0">
                          <a:latin typeface="Arial"/>
                          <a:cs typeface="Arial"/>
                        </a:rPr>
                        <a:t>4691 </a:t>
                      </a:r>
                      <a:r>
                        <a:rPr sz="1350" spc="-50" dirty="0">
                          <a:latin typeface="Arial"/>
                          <a:cs typeface="Arial"/>
                        </a:rPr>
                        <a:t>sayılı </a:t>
                      </a:r>
                      <a:r>
                        <a:rPr sz="1350" spc="-30" dirty="0">
                          <a:latin typeface="Arial"/>
                          <a:cs typeface="Arial"/>
                        </a:rPr>
                        <a:t>Kanununun </a:t>
                      </a:r>
                      <a:r>
                        <a:rPr sz="1350" spc="-40" dirty="0">
                          <a:latin typeface="Arial"/>
                          <a:cs typeface="Arial"/>
                        </a:rPr>
                        <a:t>geçici </a:t>
                      </a:r>
                      <a:r>
                        <a:rPr sz="1350" spc="-30" dirty="0">
                          <a:latin typeface="Arial"/>
                          <a:cs typeface="Arial"/>
                        </a:rPr>
                        <a:t>2 </a:t>
                      </a:r>
                      <a:r>
                        <a:rPr sz="1350" spc="-15" dirty="0">
                          <a:latin typeface="Arial"/>
                          <a:cs typeface="Arial"/>
                        </a:rPr>
                        <a:t>nci </a:t>
                      </a:r>
                      <a:r>
                        <a:rPr sz="1350" spc="-30" dirty="0">
                          <a:latin typeface="Arial"/>
                          <a:cs typeface="Arial"/>
                        </a:rPr>
                        <a:t>maddesi </a:t>
                      </a:r>
                      <a:r>
                        <a:rPr sz="1350" spc="-35" dirty="0">
                          <a:latin typeface="Arial"/>
                          <a:cs typeface="Arial"/>
                        </a:rPr>
                        <a:t>uyarınca </a:t>
                      </a:r>
                      <a:r>
                        <a:rPr sz="1350" dirty="0">
                          <a:latin typeface="Arial"/>
                          <a:cs typeface="Arial"/>
                        </a:rPr>
                        <a:t>ücreti </a:t>
                      </a:r>
                      <a:r>
                        <a:rPr sz="1350" spc="-5" dirty="0">
                          <a:latin typeface="Arial"/>
                          <a:cs typeface="Arial"/>
                        </a:rPr>
                        <a:t>gelir </a:t>
                      </a:r>
                      <a:r>
                        <a:rPr sz="1350" spc="-25" dirty="0">
                          <a:latin typeface="Arial"/>
                          <a:cs typeface="Arial"/>
                        </a:rPr>
                        <a:t>vergisinden </a:t>
                      </a:r>
                      <a:r>
                        <a:rPr sz="1350" spc="-5" dirty="0">
                          <a:latin typeface="Arial"/>
                          <a:cs typeface="Arial"/>
                        </a:rPr>
                        <a:t>muaf</a:t>
                      </a:r>
                      <a:r>
                        <a:rPr sz="1350" spc="220" dirty="0">
                          <a:latin typeface="Arial"/>
                          <a:cs typeface="Arial"/>
                        </a:rPr>
                        <a:t> </a:t>
                      </a:r>
                      <a:r>
                        <a:rPr sz="1350" spc="-15" dirty="0">
                          <a:latin typeface="Arial"/>
                          <a:cs typeface="Arial"/>
                        </a:rPr>
                        <a:t>olan</a:t>
                      </a:r>
                      <a:endParaRPr sz="1350" dirty="0">
                        <a:latin typeface="Arial"/>
                        <a:cs typeface="Arial"/>
                      </a:endParaRPr>
                    </a:p>
                    <a:p>
                      <a:pPr marL="83185" marR="69850">
                        <a:lnSpc>
                          <a:spcPct val="151500"/>
                        </a:lnSpc>
                        <a:spcBef>
                          <a:spcPts val="30"/>
                        </a:spcBef>
                      </a:pPr>
                      <a:r>
                        <a:rPr sz="1350" spc="-15" dirty="0">
                          <a:latin typeface="Arial"/>
                          <a:cs typeface="Arial"/>
                        </a:rPr>
                        <a:t>personelin; </a:t>
                      </a:r>
                      <a:r>
                        <a:rPr sz="1350" spc="5" dirty="0">
                          <a:latin typeface="Arial"/>
                          <a:cs typeface="Arial"/>
                        </a:rPr>
                        <a:t>ücretleri </a:t>
                      </a:r>
                      <a:r>
                        <a:rPr sz="1350" spc="-20" dirty="0">
                          <a:latin typeface="Arial"/>
                          <a:cs typeface="Arial"/>
                        </a:rPr>
                        <a:t>üzerinden </a:t>
                      </a:r>
                      <a:r>
                        <a:rPr sz="1350" spc="-40" dirty="0">
                          <a:latin typeface="Arial"/>
                          <a:cs typeface="Arial"/>
                        </a:rPr>
                        <a:t>hesaplanan </a:t>
                      </a:r>
                      <a:r>
                        <a:rPr sz="1350" spc="-15" dirty="0">
                          <a:latin typeface="Arial"/>
                          <a:cs typeface="Arial"/>
                        </a:rPr>
                        <a:t>sigorta </a:t>
                      </a:r>
                      <a:r>
                        <a:rPr sz="1350" spc="10" dirty="0">
                          <a:latin typeface="Arial"/>
                          <a:cs typeface="Arial"/>
                        </a:rPr>
                        <a:t>primi </a:t>
                      </a:r>
                      <a:r>
                        <a:rPr sz="1350" spc="-25" dirty="0">
                          <a:latin typeface="Arial"/>
                          <a:cs typeface="Arial"/>
                        </a:rPr>
                        <a:t>işveren </a:t>
                      </a:r>
                      <a:r>
                        <a:rPr sz="1350" spc="-40" dirty="0">
                          <a:latin typeface="Arial"/>
                          <a:cs typeface="Arial"/>
                        </a:rPr>
                        <a:t>hissesinin </a:t>
                      </a:r>
                      <a:r>
                        <a:rPr sz="1350" spc="-45" dirty="0">
                          <a:latin typeface="Arial"/>
                          <a:cs typeface="Arial"/>
                        </a:rPr>
                        <a:t>yarısı, </a:t>
                      </a:r>
                      <a:r>
                        <a:rPr sz="1350" spc="5" dirty="0">
                          <a:latin typeface="Arial"/>
                          <a:cs typeface="Arial"/>
                        </a:rPr>
                        <a:t>31/12/2023 tarihine </a:t>
                      </a:r>
                      <a:r>
                        <a:rPr sz="1350" spc="-30" dirty="0">
                          <a:latin typeface="Arial"/>
                          <a:cs typeface="Arial"/>
                        </a:rPr>
                        <a:t>kadar </a:t>
                      </a:r>
                      <a:r>
                        <a:rPr sz="1350" spc="-5" dirty="0">
                          <a:latin typeface="Arial"/>
                          <a:cs typeface="Arial"/>
                        </a:rPr>
                        <a:t>Maliye </a:t>
                      </a:r>
                      <a:r>
                        <a:rPr sz="1350" spc="-45" dirty="0">
                          <a:latin typeface="Arial"/>
                          <a:cs typeface="Arial"/>
                        </a:rPr>
                        <a:t>Bakanlığı </a:t>
                      </a:r>
                      <a:r>
                        <a:rPr sz="1350" spc="-25" dirty="0">
                          <a:latin typeface="Arial"/>
                          <a:cs typeface="Arial"/>
                        </a:rPr>
                        <a:t>bütçesine  </a:t>
                      </a:r>
                      <a:r>
                        <a:rPr sz="1350" spc="-35" dirty="0">
                          <a:latin typeface="Arial"/>
                          <a:cs typeface="Arial"/>
                        </a:rPr>
                        <a:t>konulacak </a:t>
                      </a:r>
                      <a:r>
                        <a:rPr sz="1350" spc="-10" dirty="0">
                          <a:latin typeface="Arial"/>
                          <a:cs typeface="Arial"/>
                        </a:rPr>
                        <a:t>ödenekten</a:t>
                      </a:r>
                      <a:r>
                        <a:rPr sz="1350" spc="-70" dirty="0">
                          <a:latin typeface="Arial"/>
                          <a:cs typeface="Arial"/>
                        </a:rPr>
                        <a:t> </a:t>
                      </a:r>
                      <a:r>
                        <a:rPr sz="1350" spc="-25" dirty="0">
                          <a:latin typeface="Arial"/>
                          <a:cs typeface="Arial"/>
                        </a:rPr>
                        <a:t>karşılanmaktadır.</a:t>
                      </a:r>
                      <a:endParaRPr sz="135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15900">
                <a:tc gridSpan="10">
                  <a:txBody>
                    <a:bodyPr/>
                    <a:lstStyle/>
                    <a:p>
                      <a:pPr marL="86360">
                        <a:lnSpc>
                          <a:spcPts val="1595"/>
                        </a:lnSpc>
                      </a:pPr>
                      <a:r>
                        <a:rPr sz="1350" b="1" spc="-50" dirty="0">
                          <a:latin typeface="Trebuchet MS"/>
                          <a:cs typeface="Trebuchet MS"/>
                        </a:rPr>
                        <a:t>TEŞVİKTEN </a:t>
                      </a:r>
                      <a:r>
                        <a:rPr sz="1350" b="1" dirty="0">
                          <a:latin typeface="Trebuchet MS"/>
                          <a:cs typeface="Trebuchet MS"/>
                        </a:rPr>
                        <a:t>YARARLANMA</a:t>
                      </a:r>
                      <a:r>
                        <a:rPr sz="1350" b="1" spc="-155" dirty="0">
                          <a:latin typeface="Trebuchet MS"/>
                          <a:cs typeface="Trebuchet MS"/>
                        </a:rPr>
                        <a:t> </a:t>
                      </a:r>
                      <a:r>
                        <a:rPr sz="1350" b="1" spc="-40" dirty="0">
                          <a:latin typeface="Trebuchet MS"/>
                          <a:cs typeface="Trebuchet MS"/>
                        </a:rPr>
                        <a:t>ŞARTLARI</a:t>
                      </a:r>
                      <a:endParaRPr sz="13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15265">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590"/>
                        </a:lnSpc>
                      </a:pPr>
                      <a:r>
                        <a:rPr sz="1350" spc="-40" dirty="0">
                          <a:latin typeface="Arial"/>
                          <a:cs typeface="Arial"/>
                        </a:rPr>
                        <a:t>Aylık </a:t>
                      </a:r>
                      <a:r>
                        <a:rPr sz="1350" spc="15" dirty="0">
                          <a:latin typeface="Arial"/>
                          <a:cs typeface="Arial"/>
                        </a:rPr>
                        <a:t>prim </a:t>
                      </a:r>
                      <a:r>
                        <a:rPr sz="1350" spc="-35" dirty="0">
                          <a:latin typeface="Arial"/>
                          <a:cs typeface="Arial"/>
                        </a:rPr>
                        <a:t>ve </a:t>
                      </a:r>
                      <a:r>
                        <a:rPr sz="1350" spc="-10" dirty="0">
                          <a:latin typeface="Arial"/>
                          <a:cs typeface="Arial"/>
                        </a:rPr>
                        <a:t>hizmet </a:t>
                      </a:r>
                      <a:r>
                        <a:rPr sz="1350" spc="-35" dirty="0">
                          <a:latin typeface="Arial"/>
                          <a:cs typeface="Arial"/>
                        </a:rPr>
                        <a:t>belgesi </a:t>
                      </a:r>
                      <a:r>
                        <a:rPr sz="1350" spc="-40" dirty="0">
                          <a:latin typeface="Arial"/>
                          <a:cs typeface="Arial"/>
                        </a:rPr>
                        <a:t>Kuruma </a:t>
                      </a:r>
                      <a:r>
                        <a:rPr sz="1350" spc="-50" dirty="0">
                          <a:latin typeface="Arial"/>
                          <a:cs typeface="Arial"/>
                        </a:rPr>
                        <a:t>yasal </a:t>
                      </a:r>
                      <a:r>
                        <a:rPr sz="1350" spc="-30" dirty="0">
                          <a:latin typeface="Arial"/>
                          <a:cs typeface="Arial"/>
                        </a:rPr>
                        <a:t>süresinde </a:t>
                      </a:r>
                      <a:r>
                        <a:rPr sz="1350" spc="-10" dirty="0">
                          <a:latin typeface="Arial"/>
                          <a:cs typeface="Arial"/>
                        </a:rPr>
                        <a:t>verilmiş </a:t>
                      </a:r>
                      <a:r>
                        <a:rPr sz="1350" spc="-15" dirty="0">
                          <a:latin typeface="Arial"/>
                          <a:cs typeface="Arial"/>
                        </a:rPr>
                        <a:t>olmalı, </a:t>
                      </a:r>
                      <a:r>
                        <a:rPr sz="1350" spc="10" dirty="0">
                          <a:latin typeface="Arial"/>
                          <a:cs typeface="Arial"/>
                        </a:rPr>
                        <a:t>primler </a:t>
                      </a:r>
                      <a:r>
                        <a:rPr sz="1350" spc="-25" dirty="0">
                          <a:latin typeface="Arial"/>
                          <a:cs typeface="Arial"/>
                        </a:rPr>
                        <a:t>ödenmiş</a:t>
                      </a:r>
                      <a:r>
                        <a:rPr sz="1350" spc="-114" dirty="0">
                          <a:latin typeface="Arial"/>
                          <a:cs typeface="Arial"/>
                        </a:rPr>
                        <a:t> </a:t>
                      </a:r>
                      <a:r>
                        <a:rPr sz="1350" spc="-10" dirty="0">
                          <a:latin typeface="Arial"/>
                          <a:cs typeface="Arial"/>
                        </a:rPr>
                        <a:t>olmalı,</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215265">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590"/>
                        </a:lnSpc>
                      </a:pPr>
                      <a:r>
                        <a:rPr sz="1350" spc="-35" dirty="0">
                          <a:latin typeface="Arial"/>
                          <a:cs typeface="Arial"/>
                        </a:rPr>
                        <a:t>Sigortalı </a:t>
                      </a:r>
                      <a:r>
                        <a:rPr sz="1350" spc="15" dirty="0">
                          <a:latin typeface="Arial"/>
                          <a:cs typeface="Arial"/>
                        </a:rPr>
                        <a:t>fiilen</a:t>
                      </a:r>
                      <a:r>
                        <a:rPr sz="1350" spc="-85" dirty="0">
                          <a:latin typeface="Arial"/>
                          <a:cs typeface="Arial"/>
                        </a:rPr>
                        <a:t> </a:t>
                      </a:r>
                      <a:r>
                        <a:rPr sz="1350" spc="-40" dirty="0">
                          <a:latin typeface="Arial"/>
                          <a:cs typeface="Arial"/>
                        </a:rPr>
                        <a:t>çalışmalı,</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24815">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marR="81280">
                        <a:lnSpc>
                          <a:spcPts val="1650"/>
                        </a:lnSpc>
                      </a:pPr>
                      <a:r>
                        <a:rPr sz="1350" spc="-30" dirty="0">
                          <a:latin typeface="Arial"/>
                          <a:cs typeface="Arial"/>
                        </a:rPr>
                        <a:t>Sigortalı; </a:t>
                      </a:r>
                      <a:r>
                        <a:rPr sz="1350" spc="-40" dirty="0">
                          <a:latin typeface="Arial"/>
                          <a:cs typeface="Arial"/>
                        </a:rPr>
                        <a:t>Ar-Ge/Tasarım </a:t>
                      </a:r>
                      <a:r>
                        <a:rPr sz="1350" spc="-15" dirty="0">
                          <a:latin typeface="Arial"/>
                          <a:cs typeface="Arial"/>
                        </a:rPr>
                        <a:t>personeli </a:t>
                      </a:r>
                      <a:r>
                        <a:rPr sz="1350" spc="-40" dirty="0">
                          <a:latin typeface="Arial"/>
                          <a:cs typeface="Arial"/>
                        </a:rPr>
                        <a:t>veya </a:t>
                      </a:r>
                      <a:r>
                        <a:rPr sz="1350" spc="-50" dirty="0">
                          <a:latin typeface="Arial"/>
                          <a:cs typeface="Arial"/>
                        </a:rPr>
                        <a:t>Ar-Ge </a:t>
                      </a:r>
                      <a:r>
                        <a:rPr sz="1350" spc="-25" dirty="0">
                          <a:latin typeface="Arial"/>
                          <a:cs typeface="Arial"/>
                        </a:rPr>
                        <a:t>personel </a:t>
                      </a:r>
                      <a:r>
                        <a:rPr sz="1350" spc="-60" dirty="0">
                          <a:latin typeface="Arial"/>
                          <a:cs typeface="Arial"/>
                        </a:rPr>
                        <a:t>sayısının </a:t>
                      </a:r>
                      <a:r>
                        <a:rPr sz="1350" spc="-185" dirty="0">
                          <a:latin typeface="Arial"/>
                          <a:cs typeface="Arial"/>
                        </a:rPr>
                        <a:t>% </a:t>
                      </a:r>
                      <a:r>
                        <a:rPr sz="1350" spc="-5" dirty="0">
                          <a:latin typeface="Arial"/>
                          <a:cs typeface="Arial"/>
                        </a:rPr>
                        <a:t>10’u </a:t>
                      </a:r>
                      <a:r>
                        <a:rPr sz="1350" spc="-45" dirty="0">
                          <a:latin typeface="Arial"/>
                          <a:cs typeface="Arial"/>
                        </a:rPr>
                        <a:t>aşılmamak </a:t>
                      </a:r>
                      <a:r>
                        <a:rPr sz="1350" spc="-35" dirty="0">
                          <a:latin typeface="Arial"/>
                          <a:cs typeface="Arial"/>
                        </a:rPr>
                        <a:t>kaydıyla </a:t>
                      </a:r>
                      <a:r>
                        <a:rPr sz="1350" spc="-25" dirty="0">
                          <a:latin typeface="Arial"/>
                          <a:cs typeface="Arial"/>
                        </a:rPr>
                        <a:t>destek </a:t>
                      </a:r>
                      <a:r>
                        <a:rPr sz="1350" spc="-15" dirty="0">
                          <a:latin typeface="Arial"/>
                          <a:cs typeface="Arial"/>
                        </a:rPr>
                        <a:t>personeli </a:t>
                      </a:r>
                      <a:r>
                        <a:rPr sz="1350" spc="-50" dirty="0">
                          <a:latin typeface="Arial"/>
                          <a:cs typeface="Arial"/>
                        </a:rPr>
                        <a:t>ya </a:t>
                      </a:r>
                      <a:r>
                        <a:rPr sz="1350" spc="-45" dirty="0">
                          <a:latin typeface="Arial"/>
                          <a:cs typeface="Arial"/>
                        </a:rPr>
                        <a:t>da </a:t>
                      </a:r>
                      <a:r>
                        <a:rPr sz="1350" spc="-40" dirty="0">
                          <a:latin typeface="Arial"/>
                          <a:cs typeface="Arial"/>
                        </a:rPr>
                        <a:t>4691 </a:t>
                      </a:r>
                      <a:r>
                        <a:rPr sz="1350" spc="-50" dirty="0">
                          <a:latin typeface="Arial"/>
                          <a:cs typeface="Arial"/>
                        </a:rPr>
                        <a:t>sayılı Kanun </a:t>
                      </a:r>
                      <a:r>
                        <a:rPr sz="1350" spc="-45" dirty="0">
                          <a:latin typeface="Arial"/>
                          <a:cs typeface="Arial"/>
                        </a:rPr>
                        <a:t>uyarıca </a:t>
                      </a:r>
                      <a:r>
                        <a:rPr sz="1350" spc="5" dirty="0">
                          <a:latin typeface="Arial"/>
                          <a:cs typeface="Arial"/>
                        </a:rPr>
                        <a:t>ücreti </a:t>
                      </a:r>
                      <a:r>
                        <a:rPr sz="1350" spc="-10" dirty="0">
                          <a:latin typeface="Arial"/>
                          <a:cs typeface="Arial"/>
                        </a:rPr>
                        <a:t>gelir  </a:t>
                      </a:r>
                      <a:r>
                        <a:rPr sz="1350" spc="-25" dirty="0">
                          <a:latin typeface="Arial"/>
                          <a:cs typeface="Arial"/>
                        </a:rPr>
                        <a:t>vergisinden istisna </a:t>
                      </a:r>
                      <a:r>
                        <a:rPr sz="1350" spc="10" dirty="0">
                          <a:latin typeface="Arial"/>
                          <a:cs typeface="Arial"/>
                        </a:rPr>
                        <a:t>tutulmuş </a:t>
                      </a:r>
                      <a:r>
                        <a:rPr sz="1350" spc="-20" dirty="0">
                          <a:latin typeface="Arial"/>
                          <a:cs typeface="Arial"/>
                        </a:rPr>
                        <a:t>personel</a:t>
                      </a:r>
                      <a:r>
                        <a:rPr sz="1350" spc="-195" dirty="0">
                          <a:latin typeface="Arial"/>
                          <a:cs typeface="Arial"/>
                        </a:rPr>
                        <a:t> </a:t>
                      </a:r>
                      <a:r>
                        <a:rPr sz="1350" spc="-15" dirty="0">
                          <a:latin typeface="Arial"/>
                          <a:cs typeface="Arial"/>
                        </a:rPr>
                        <a:t>olmalı,</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94005">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435"/>
                        </a:lnSpc>
                      </a:pPr>
                      <a:r>
                        <a:rPr sz="1250" spc="-40" dirty="0">
                          <a:latin typeface="Arial"/>
                          <a:cs typeface="Arial"/>
                        </a:rPr>
                        <a:t>2886,</a:t>
                      </a:r>
                      <a:r>
                        <a:rPr sz="1250" spc="-45" dirty="0">
                          <a:latin typeface="Arial"/>
                          <a:cs typeface="Arial"/>
                        </a:rPr>
                        <a:t> </a:t>
                      </a:r>
                      <a:r>
                        <a:rPr sz="1250" spc="-35" dirty="0">
                          <a:latin typeface="Arial"/>
                          <a:cs typeface="Arial"/>
                        </a:rPr>
                        <a:t>4734</a:t>
                      </a:r>
                      <a:r>
                        <a:rPr sz="1250" spc="-70" dirty="0">
                          <a:latin typeface="Arial"/>
                          <a:cs typeface="Arial"/>
                        </a:rPr>
                        <a:t> </a:t>
                      </a:r>
                      <a:r>
                        <a:rPr sz="1250" spc="-50" dirty="0">
                          <a:latin typeface="Arial"/>
                          <a:cs typeface="Arial"/>
                        </a:rPr>
                        <a:t>sayılı </a:t>
                      </a:r>
                      <a:r>
                        <a:rPr sz="1250" spc="-35" dirty="0">
                          <a:latin typeface="Arial"/>
                          <a:cs typeface="Arial"/>
                        </a:rPr>
                        <a:t>Kanunlar</a:t>
                      </a:r>
                      <a:r>
                        <a:rPr sz="1250" spc="-65" dirty="0">
                          <a:latin typeface="Arial"/>
                          <a:cs typeface="Arial"/>
                        </a:rPr>
                        <a:t> </a:t>
                      </a:r>
                      <a:r>
                        <a:rPr sz="1250" spc="-5" dirty="0">
                          <a:latin typeface="Arial"/>
                          <a:cs typeface="Arial"/>
                        </a:rPr>
                        <a:t>ile</a:t>
                      </a:r>
                      <a:r>
                        <a:rPr sz="1250" spc="-55" dirty="0">
                          <a:latin typeface="Arial"/>
                          <a:cs typeface="Arial"/>
                        </a:rPr>
                        <a:t> </a:t>
                      </a:r>
                      <a:r>
                        <a:rPr sz="1250" spc="-35" dirty="0">
                          <a:latin typeface="Arial"/>
                          <a:cs typeface="Arial"/>
                        </a:rPr>
                        <a:t>uluslararası</a:t>
                      </a:r>
                      <a:r>
                        <a:rPr sz="1250" spc="-50" dirty="0">
                          <a:latin typeface="Arial"/>
                          <a:cs typeface="Arial"/>
                        </a:rPr>
                        <a:t> </a:t>
                      </a:r>
                      <a:r>
                        <a:rPr sz="1250" spc="-40" dirty="0">
                          <a:latin typeface="Arial"/>
                          <a:cs typeface="Arial"/>
                        </a:rPr>
                        <a:t>anlaşmalara</a:t>
                      </a:r>
                      <a:r>
                        <a:rPr sz="1250" spc="-90" dirty="0">
                          <a:latin typeface="Arial"/>
                          <a:cs typeface="Arial"/>
                        </a:rPr>
                        <a:t> </a:t>
                      </a:r>
                      <a:r>
                        <a:rPr sz="1250" spc="-20" dirty="0">
                          <a:latin typeface="Arial"/>
                          <a:cs typeface="Arial"/>
                        </a:rPr>
                        <a:t>istinaden</a:t>
                      </a:r>
                      <a:r>
                        <a:rPr sz="1250" spc="-60" dirty="0">
                          <a:latin typeface="Arial"/>
                          <a:cs typeface="Arial"/>
                        </a:rPr>
                        <a:t> </a:t>
                      </a:r>
                      <a:r>
                        <a:rPr sz="1250" spc="-20" dirty="0">
                          <a:latin typeface="Arial"/>
                          <a:cs typeface="Arial"/>
                        </a:rPr>
                        <a:t>alım</a:t>
                      </a:r>
                      <a:r>
                        <a:rPr sz="1250" spc="-10" dirty="0">
                          <a:latin typeface="Arial"/>
                          <a:cs typeface="Arial"/>
                        </a:rPr>
                        <a:t> </a:t>
                      </a:r>
                      <a:r>
                        <a:rPr sz="1250" spc="-40" dirty="0">
                          <a:latin typeface="Arial"/>
                          <a:cs typeface="Arial"/>
                        </a:rPr>
                        <a:t>ve</a:t>
                      </a:r>
                      <a:r>
                        <a:rPr sz="1250" spc="-55" dirty="0">
                          <a:latin typeface="Arial"/>
                          <a:cs typeface="Arial"/>
                        </a:rPr>
                        <a:t> </a:t>
                      </a:r>
                      <a:r>
                        <a:rPr sz="1250" spc="-40" dirty="0">
                          <a:latin typeface="Arial"/>
                          <a:cs typeface="Arial"/>
                        </a:rPr>
                        <a:t>yapım</a:t>
                      </a:r>
                      <a:r>
                        <a:rPr sz="1250" spc="-50" dirty="0">
                          <a:latin typeface="Arial"/>
                          <a:cs typeface="Arial"/>
                        </a:rPr>
                        <a:t> </a:t>
                      </a:r>
                      <a:r>
                        <a:rPr sz="1250" spc="-30" dirty="0">
                          <a:latin typeface="Arial"/>
                          <a:cs typeface="Arial"/>
                        </a:rPr>
                        <a:t>işi</a:t>
                      </a:r>
                      <a:r>
                        <a:rPr sz="1250" spc="-50" dirty="0">
                          <a:latin typeface="Arial"/>
                          <a:cs typeface="Arial"/>
                        </a:rPr>
                        <a:t> </a:t>
                      </a:r>
                      <a:r>
                        <a:rPr sz="1250" spc="-20" dirty="0">
                          <a:latin typeface="Arial"/>
                          <a:cs typeface="Arial"/>
                        </a:rPr>
                        <a:t>üstlenen</a:t>
                      </a:r>
                      <a:r>
                        <a:rPr sz="1250" spc="-60" dirty="0">
                          <a:latin typeface="Arial"/>
                          <a:cs typeface="Arial"/>
                        </a:rPr>
                        <a:t> </a:t>
                      </a:r>
                      <a:r>
                        <a:rPr sz="1250" spc="-20" dirty="0">
                          <a:latin typeface="Arial"/>
                          <a:cs typeface="Arial"/>
                        </a:rPr>
                        <a:t>işverenler,</a:t>
                      </a:r>
                      <a:r>
                        <a:rPr sz="1250" spc="-75" dirty="0">
                          <a:latin typeface="Arial"/>
                          <a:cs typeface="Arial"/>
                        </a:rPr>
                        <a:t> </a:t>
                      </a:r>
                      <a:r>
                        <a:rPr sz="1250" spc="-20" dirty="0">
                          <a:latin typeface="Arial"/>
                          <a:cs typeface="Arial"/>
                        </a:rPr>
                        <a:t>ihale</a:t>
                      </a:r>
                      <a:r>
                        <a:rPr sz="1250" spc="-55" dirty="0">
                          <a:latin typeface="Arial"/>
                          <a:cs typeface="Arial"/>
                        </a:rPr>
                        <a:t> </a:t>
                      </a:r>
                      <a:r>
                        <a:rPr sz="1250" spc="-35" dirty="0">
                          <a:latin typeface="Arial"/>
                          <a:cs typeface="Arial"/>
                        </a:rPr>
                        <a:t>konusu</a:t>
                      </a:r>
                      <a:r>
                        <a:rPr sz="1250" spc="-65" dirty="0">
                          <a:latin typeface="Arial"/>
                          <a:cs typeface="Arial"/>
                        </a:rPr>
                        <a:t> </a:t>
                      </a:r>
                      <a:r>
                        <a:rPr sz="1250" spc="-45" dirty="0">
                          <a:latin typeface="Arial"/>
                          <a:cs typeface="Arial"/>
                        </a:rPr>
                        <a:t>iş</a:t>
                      </a:r>
                      <a:r>
                        <a:rPr sz="1250" spc="-55" dirty="0">
                          <a:latin typeface="Arial"/>
                          <a:cs typeface="Arial"/>
                        </a:rPr>
                        <a:t> </a:t>
                      </a:r>
                      <a:r>
                        <a:rPr sz="1250" spc="-15" dirty="0">
                          <a:latin typeface="Arial"/>
                          <a:cs typeface="Arial"/>
                        </a:rPr>
                        <a:t>döneminde</a:t>
                      </a:r>
                      <a:r>
                        <a:rPr sz="1250" spc="-55" dirty="0">
                          <a:latin typeface="Arial"/>
                          <a:cs typeface="Arial"/>
                        </a:rPr>
                        <a:t> </a:t>
                      </a:r>
                      <a:r>
                        <a:rPr sz="1250" spc="-15" dirty="0">
                          <a:latin typeface="Arial"/>
                          <a:cs typeface="Arial"/>
                        </a:rPr>
                        <a:t>bu</a:t>
                      </a:r>
                      <a:r>
                        <a:rPr sz="1250" spc="-65" dirty="0">
                          <a:latin typeface="Arial"/>
                          <a:cs typeface="Arial"/>
                        </a:rPr>
                        <a:t> </a:t>
                      </a:r>
                      <a:r>
                        <a:rPr sz="1250" spc="-10" dirty="0">
                          <a:latin typeface="Arial"/>
                          <a:cs typeface="Arial"/>
                        </a:rPr>
                        <a:t>teşvikten</a:t>
                      </a:r>
                      <a:r>
                        <a:rPr sz="1250" spc="-60" dirty="0">
                          <a:latin typeface="Arial"/>
                          <a:cs typeface="Arial"/>
                        </a:rPr>
                        <a:t> </a:t>
                      </a:r>
                      <a:r>
                        <a:rPr sz="1250" spc="-35" dirty="0">
                          <a:latin typeface="Arial"/>
                          <a:cs typeface="Arial"/>
                        </a:rPr>
                        <a:t>yararlanamaz.</a:t>
                      </a:r>
                      <a:endParaRPr sz="12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321945">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570"/>
                        </a:lnSpc>
                      </a:pPr>
                      <a:r>
                        <a:rPr sz="1350" spc="-30" dirty="0">
                          <a:latin typeface="Arial"/>
                          <a:cs typeface="Arial"/>
                        </a:rPr>
                        <a:t>5 </a:t>
                      </a:r>
                      <a:r>
                        <a:rPr sz="1350" spc="-25" dirty="0">
                          <a:latin typeface="Arial"/>
                          <a:cs typeface="Arial"/>
                        </a:rPr>
                        <a:t>puanlık </a:t>
                      </a:r>
                      <a:r>
                        <a:rPr sz="1350" spc="10" dirty="0">
                          <a:latin typeface="Arial"/>
                          <a:cs typeface="Arial"/>
                        </a:rPr>
                        <a:t>indirim </a:t>
                      </a:r>
                      <a:r>
                        <a:rPr sz="1350" spc="-35" dirty="0">
                          <a:latin typeface="Arial"/>
                          <a:cs typeface="Arial"/>
                        </a:rPr>
                        <a:t>ve kalan </a:t>
                      </a:r>
                      <a:r>
                        <a:rPr sz="1350" spc="-65" dirty="0">
                          <a:latin typeface="Arial"/>
                          <a:cs typeface="Arial"/>
                        </a:rPr>
                        <a:t>%15, </a:t>
                      </a:r>
                      <a:r>
                        <a:rPr sz="1350" spc="-30" dirty="0">
                          <a:latin typeface="Arial"/>
                          <a:cs typeface="Arial"/>
                        </a:rPr>
                        <a:t>5 </a:t>
                      </a:r>
                      <a:r>
                        <a:rPr sz="1350" spc="-25" dirty="0">
                          <a:latin typeface="Arial"/>
                          <a:cs typeface="Arial"/>
                        </a:rPr>
                        <a:t>işveren </a:t>
                      </a:r>
                      <a:r>
                        <a:rPr sz="1350" spc="-35" dirty="0">
                          <a:latin typeface="Arial"/>
                          <a:cs typeface="Arial"/>
                        </a:rPr>
                        <a:t>payının </a:t>
                      </a:r>
                      <a:r>
                        <a:rPr sz="1350" spc="-45" dirty="0">
                          <a:latin typeface="Arial"/>
                          <a:cs typeface="Arial"/>
                        </a:rPr>
                        <a:t>yarısı </a:t>
                      </a:r>
                      <a:r>
                        <a:rPr sz="1350" spc="-105" dirty="0">
                          <a:latin typeface="Arial"/>
                          <a:cs typeface="Arial"/>
                        </a:rPr>
                        <a:t>(% </a:t>
                      </a:r>
                      <a:r>
                        <a:rPr sz="1350" spc="-30" dirty="0">
                          <a:latin typeface="Arial"/>
                          <a:cs typeface="Arial"/>
                        </a:rPr>
                        <a:t>7,75) </a:t>
                      </a:r>
                      <a:r>
                        <a:rPr sz="1350" spc="-200" dirty="0">
                          <a:latin typeface="Arial"/>
                          <a:cs typeface="Arial"/>
                        </a:rPr>
                        <a:t>SPEK </a:t>
                      </a:r>
                      <a:r>
                        <a:rPr sz="1350" spc="-15" dirty="0">
                          <a:latin typeface="Arial"/>
                          <a:cs typeface="Arial"/>
                        </a:rPr>
                        <a:t>üzerinden</a:t>
                      </a:r>
                      <a:r>
                        <a:rPr sz="1350" spc="-165" dirty="0">
                          <a:latin typeface="Arial"/>
                          <a:cs typeface="Arial"/>
                        </a:rPr>
                        <a:t> </a:t>
                      </a:r>
                      <a:r>
                        <a:rPr sz="1350" spc="-25" dirty="0">
                          <a:latin typeface="Arial"/>
                          <a:cs typeface="Arial"/>
                        </a:rPr>
                        <a:t>hesaplanmaktadır.</a:t>
                      </a:r>
                      <a:endParaRPr sz="13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180975">
                <a:tc gridSpan="10">
                  <a:txBody>
                    <a:bodyPr/>
                    <a:lstStyle/>
                    <a:p>
                      <a:pPr marL="12700" algn="ctr">
                        <a:lnSpc>
                          <a:spcPts val="1300"/>
                        </a:lnSpc>
                      </a:pPr>
                      <a:r>
                        <a:rPr sz="1100" b="1" spc="5" dirty="0">
                          <a:latin typeface="Trebuchet MS"/>
                          <a:cs typeface="Trebuchet MS"/>
                        </a:rPr>
                        <a:t>RAKAMLARLA</a:t>
                      </a:r>
                      <a:r>
                        <a:rPr sz="1100" b="1" spc="-95" dirty="0">
                          <a:latin typeface="Trebuchet MS"/>
                          <a:cs typeface="Trebuchet MS"/>
                        </a:rPr>
                        <a:t> </a:t>
                      </a:r>
                      <a:r>
                        <a:rPr sz="1100" b="1" spc="-25" dirty="0">
                          <a:latin typeface="Trebuchet MS"/>
                          <a:cs typeface="Trebuchet MS"/>
                        </a:rPr>
                        <a:t>TEŞVİK</a:t>
                      </a:r>
                      <a:r>
                        <a:rPr sz="1100" b="1" spc="-80" dirty="0">
                          <a:latin typeface="Trebuchet MS"/>
                          <a:cs typeface="Trebuchet MS"/>
                        </a:rPr>
                        <a:t> </a:t>
                      </a:r>
                      <a:r>
                        <a:rPr sz="1100" b="1" spc="-20" dirty="0">
                          <a:latin typeface="Trebuchet MS"/>
                          <a:cs typeface="Trebuchet MS"/>
                        </a:rPr>
                        <a:t>ÖRNEKLERİ</a:t>
                      </a:r>
                      <a:r>
                        <a:rPr sz="1100" b="1" spc="-85" dirty="0">
                          <a:latin typeface="Trebuchet MS"/>
                          <a:cs typeface="Trebuchet MS"/>
                        </a:rPr>
                        <a:t> </a:t>
                      </a:r>
                      <a:r>
                        <a:rPr sz="1100" b="1" spc="-45" dirty="0">
                          <a:latin typeface="Trebuchet MS"/>
                          <a:cs typeface="Trebuchet MS"/>
                        </a:rPr>
                        <a:t>(2017</a:t>
                      </a:r>
                      <a:r>
                        <a:rPr sz="1100" b="1" spc="-60" dirty="0">
                          <a:latin typeface="Trebuchet MS"/>
                          <a:cs typeface="Trebuchet MS"/>
                        </a:rPr>
                        <a:t> </a:t>
                      </a:r>
                      <a:r>
                        <a:rPr sz="1100" b="1" spc="-20" dirty="0">
                          <a:latin typeface="Trebuchet MS"/>
                          <a:cs typeface="Trebuchet MS"/>
                        </a:rPr>
                        <a:t>Rakamlarına</a:t>
                      </a:r>
                      <a:r>
                        <a:rPr sz="1100" b="1" spc="-70" dirty="0">
                          <a:latin typeface="Trebuchet MS"/>
                          <a:cs typeface="Trebuchet MS"/>
                        </a:rPr>
                        <a:t> </a:t>
                      </a:r>
                      <a:r>
                        <a:rPr sz="1100" b="1" spc="-15" dirty="0">
                          <a:latin typeface="Trebuchet MS"/>
                          <a:cs typeface="Trebuchet MS"/>
                        </a:rPr>
                        <a:t>Göre)</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ACB8C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180975">
                <a:tc gridSpan="4">
                  <a:txBody>
                    <a:bodyPr/>
                    <a:lstStyle/>
                    <a:p>
                      <a:pPr marL="9525" algn="ctr">
                        <a:lnSpc>
                          <a:spcPts val="1300"/>
                        </a:lnSpc>
                      </a:pPr>
                      <a:r>
                        <a:rPr sz="1100" b="1" spc="-30" dirty="0">
                          <a:latin typeface="Trebuchet MS"/>
                          <a:cs typeface="Trebuchet MS"/>
                        </a:rPr>
                        <a:t>SPEK </a:t>
                      </a:r>
                      <a:r>
                        <a:rPr sz="1100" b="1" spc="-60" dirty="0">
                          <a:latin typeface="Trebuchet MS"/>
                          <a:cs typeface="Trebuchet MS"/>
                        </a:rPr>
                        <a:t>ALT</a:t>
                      </a:r>
                      <a:r>
                        <a:rPr sz="1100" b="1" spc="-95" dirty="0">
                          <a:latin typeface="Trebuchet MS"/>
                          <a:cs typeface="Trebuchet MS"/>
                        </a:rPr>
                        <a:t> </a:t>
                      </a:r>
                      <a:r>
                        <a:rPr sz="1100" b="1" spc="20" dirty="0">
                          <a:latin typeface="Trebuchet MS"/>
                          <a:cs typeface="Trebuchet MS"/>
                        </a:rPr>
                        <a:t>SINIRINDAN</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12065" algn="ctr">
                        <a:lnSpc>
                          <a:spcPts val="1300"/>
                        </a:lnSpc>
                      </a:pPr>
                      <a:r>
                        <a:rPr sz="1100" b="1" spc="-30" dirty="0">
                          <a:latin typeface="Trebuchet MS"/>
                          <a:cs typeface="Trebuchet MS"/>
                        </a:rPr>
                        <a:t>SPEK </a:t>
                      </a:r>
                      <a:r>
                        <a:rPr sz="1100" b="1" spc="-20" dirty="0">
                          <a:latin typeface="Trebuchet MS"/>
                          <a:cs typeface="Trebuchet MS"/>
                        </a:rPr>
                        <a:t>ÜST</a:t>
                      </a:r>
                      <a:r>
                        <a:rPr sz="1100" b="1" spc="-100" dirty="0">
                          <a:latin typeface="Trebuchet MS"/>
                          <a:cs typeface="Trebuchet MS"/>
                        </a:rPr>
                        <a:t> </a:t>
                      </a:r>
                      <a:r>
                        <a:rPr sz="1100" b="1" spc="15" dirty="0">
                          <a:latin typeface="Trebuchet MS"/>
                          <a:cs typeface="Trebuchet MS"/>
                        </a:rPr>
                        <a:t>SINIRDAN</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582295">
                <a:tc gridSpan="2">
                  <a:txBody>
                    <a:bodyPr/>
                    <a:lstStyle/>
                    <a:p>
                      <a:pPr marL="466090">
                        <a:lnSpc>
                          <a:spcPts val="1440"/>
                        </a:lnSpc>
                      </a:pPr>
                      <a:r>
                        <a:rPr sz="1250" b="1" spc="-45" dirty="0">
                          <a:latin typeface="Trebuchet MS"/>
                          <a:cs typeface="Trebuchet MS"/>
                        </a:rPr>
                        <a:t>TEŞVİKSİZ</a:t>
                      </a:r>
                      <a:endParaRPr sz="1250">
                        <a:latin typeface="Trebuchet MS"/>
                        <a:cs typeface="Trebuchet MS"/>
                      </a:endParaRPr>
                    </a:p>
                    <a:p>
                      <a:pPr marL="180340" marR="167640" algn="ctr">
                        <a:lnSpc>
                          <a:spcPct val="100699"/>
                        </a:lnSpc>
                      </a:pPr>
                      <a:r>
                        <a:rPr sz="1250" b="1" spc="-50" dirty="0">
                          <a:latin typeface="Trebuchet MS"/>
                          <a:cs typeface="Trebuchet MS"/>
                        </a:rPr>
                        <a:t>ÖDENECEK</a:t>
                      </a:r>
                      <a:r>
                        <a:rPr sz="1250" b="1" spc="-135" dirty="0">
                          <a:latin typeface="Trebuchet MS"/>
                          <a:cs typeface="Trebuchet MS"/>
                        </a:rPr>
                        <a:t> </a:t>
                      </a:r>
                      <a:r>
                        <a:rPr sz="1250" b="1" spc="-50" dirty="0">
                          <a:latin typeface="Trebuchet MS"/>
                          <a:cs typeface="Trebuchet MS"/>
                        </a:rPr>
                        <a:t>TUTAR  </a:t>
                      </a:r>
                      <a:r>
                        <a:rPr sz="1250" b="1" spc="-55" dirty="0">
                          <a:latin typeface="Trebuchet MS"/>
                          <a:cs typeface="Trebuchet MS"/>
                        </a:rPr>
                        <a:t>(%34,5)</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a:txBody>
                    <a:bodyPr/>
                    <a:lstStyle/>
                    <a:p>
                      <a:pPr marL="672465">
                        <a:lnSpc>
                          <a:spcPts val="1440"/>
                        </a:lnSpc>
                      </a:pPr>
                      <a:r>
                        <a:rPr sz="1250" b="1" spc="-50" dirty="0">
                          <a:latin typeface="Trebuchet MS"/>
                          <a:cs typeface="Trebuchet MS"/>
                        </a:rPr>
                        <a:t>TEŞVİK</a:t>
                      </a:r>
                      <a:endParaRPr sz="1250">
                        <a:latin typeface="Trebuchet MS"/>
                        <a:cs typeface="Trebuchet MS"/>
                      </a:endParaRPr>
                    </a:p>
                    <a:p>
                      <a:pPr marL="448309" marR="443230" indent="205740">
                        <a:lnSpc>
                          <a:spcPct val="100699"/>
                        </a:lnSpc>
                      </a:pPr>
                      <a:r>
                        <a:rPr sz="1250" b="1" spc="-45" dirty="0">
                          <a:latin typeface="Trebuchet MS"/>
                          <a:cs typeface="Trebuchet MS"/>
                        </a:rPr>
                        <a:t>TUTARI  </a:t>
                      </a:r>
                      <a:r>
                        <a:rPr sz="1250" b="1" spc="-10" dirty="0">
                          <a:latin typeface="Trebuchet MS"/>
                          <a:cs typeface="Trebuchet MS"/>
                        </a:rPr>
                        <a:t>(%5 </a:t>
                      </a:r>
                      <a:r>
                        <a:rPr sz="1250" b="1" spc="-85" dirty="0">
                          <a:latin typeface="Trebuchet MS"/>
                          <a:cs typeface="Trebuchet MS"/>
                        </a:rPr>
                        <a:t>+ </a:t>
                      </a:r>
                      <a:r>
                        <a:rPr sz="1250" b="1" spc="95" dirty="0">
                          <a:latin typeface="Trebuchet MS"/>
                          <a:cs typeface="Trebuchet MS"/>
                        </a:rPr>
                        <a:t>%</a:t>
                      </a:r>
                      <a:r>
                        <a:rPr sz="1250" b="1" spc="-254" dirty="0">
                          <a:latin typeface="Trebuchet MS"/>
                          <a:cs typeface="Trebuchet MS"/>
                        </a:rPr>
                        <a:t> </a:t>
                      </a:r>
                      <a:r>
                        <a:rPr sz="1250" b="1" spc="-85" dirty="0">
                          <a:latin typeface="Trebuchet MS"/>
                          <a:cs typeface="Trebuchet MS"/>
                        </a:rPr>
                        <a:t>7,75)</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343535">
                        <a:lnSpc>
                          <a:spcPts val="1440"/>
                        </a:lnSpc>
                      </a:pPr>
                      <a:r>
                        <a:rPr sz="1250" b="1" spc="-50" dirty="0">
                          <a:latin typeface="Trebuchet MS"/>
                          <a:cs typeface="Trebuchet MS"/>
                        </a:rPr>
                        <a:t>TEŞVİK</a:t>
                      </a:r>
                      <a:r>
                        <a:rPr sz="1250" b="1" spc="-110" dirty="0">
                          <a:latin typeface="Trebuchet MS"/>
                          <a:cs typeface="Trebuchet MS"/>
                        </a:rPr>
                        <a:t> </a:t>
                      </a:r>
                      <a:r>
                        <a:rPr sz="1250" b="1" spc="-10" dirty="0">
                          <a:latin typeface="Trebuchet MS"/>
                          <a:cs typeface="Trebuchet MS"/>
                        </a:rPr>
                        <a:t>SONRASI</a:t>
                      </a:r>
                      <a:endParaRPr sz="1250">
                        <a:latin typeface="Trebuchet MS"/>
                        <a:cs typeface="Trebuchet MS"/>
                      </a:endParaRPr>
                    </a:p>
                    <a:p>
                      <a:pPr marL="607695" marR="274955" indent="-325755">
                        <a:lnSpc>
                          <a:spcPct val="100699"/>
                        </a:lnSpc>
                      </a:pPr>
                      <a:r>
                        <a:rPr sz="1250" b="1" spc="-50" dirty="0">
                          <a:latin typeface="Trebuchet MS"/>
                          <a:cs typeface="Trebuchet MS"/>
                        </a:rPr>
                        <a:t>ÖDENECEK</a:t>
                      </a:r>
                      <a:r>
                        <a:rPr sz="1250" b="1" spc="-130" dirty="0">
                          <a:latin typeface="Trebuchet MS"/>
                          <a:cs typeface="Trebuchet MS"/>
                        </a:rPr>
                        <a:t> </a:t>
                      </a:r>
                      <a:r>
                        <a:rPr sz="1250" b="1" spc="-50" dirty="0">
                          <a:latin typeface="Trebuchet MS"/>
                          <a:cs typeface="Trebuchet MS"/>
                        </a:rPr>
                        <a:t>TUTAR  </a:t>
                      </a:r>
                      <a:r>
                        <a:rPr sz="1250" b="1" spc="-55" dirty="0">
                          <a:latin typeface="Trebuchet MS"/>
                          <a:cs typeface="Trebuchet MS"/>
                        </a:rPr>
                        <a:t>(%21,75)</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286385">
                        <a:lnSpc>
                          <a:spcPts val="1440"/>
                        </a:lnSpc>
                      </a:pPr>
                      <a:r>
                        <a:rPr sz="1250" b="1" spc="-45" dirty="0">
                          <a:latin typeface="Trebuchet MS"/>
                          <a:cs typeface="Trebuchet MS"/>
                        </a:rPr>
                        <a:t>TEŞVİKSİZ</a:t>
                      </a:r>
                      <a:r>
                        <a:rPr sz="1250" b="1" spc="-105" dirty="0">
                          <a:latin typeface="Trebuchet MS"/>
                          <a:cs typeface="Trebuchet MS"/>
                        </a:rPr>
                        <a:t> </a:t>
                      </a:r>
                      <a:r>
                        <a:rPr sz="1250" b="1" spc="-45" dirty="0">
                          <a:latin typeface="Trebuchet MS"/>
                          <a:cs typeface="Trebuchet MS"/>
                        </a:rPr>
                        <a:t>ÖDENECEK</a:t>
                      </a:r>
                      <a:endParaRPr sz="1250">
                        <a:latin typeface="Trebuchet MS"/>
                        <a:cs typeface="Trebuchet MS"/>
                      </a:endParaRPr>
                    </a:p>
                    <a:p>
                      <a:pPr marL="756285" marR="744855" indent="1270" algn="ctr">
                        <a:lnSpc>
                          <a:spcPct val="100699"/>
                        </a:lnSpc>
                      </a:pPr>
                      <a:r>
                        <a:rPr sz="1250" b="1" spc="-50" dirty="0">
                          <a:latin typeface="Trebuchet MS"/>
                          <a:cs typeface="Trebuchet MS"/>
                        </a:rPr>
                        <a:t>TUTAR  </a:t>
                      </a:r>
                      <a:r>
                        <a:rPr sz="1250" b="1" spc="-10" dirty="0">
                          <a:latin typeface="Trebuchet MS"/>
                          <a:cs typeface="Trebuchet MS"/>
                        </a:rPr>
                        <a:t>(</a:t>
                      </a:r>
                      <a:r>
                        <a:rPr sz="1250" b="1" spc="10" dirty="0">
                          <a:latin typeface="Trebuchet MS"/>
                          <a:cs typeface="Trebuchet MS"/>
                        </a:rPr>
                        <a:t>%</a:t>
                      </a:r>
                      <a:r>
                        <a:rPr sz="1250" b="1" spc="-10" dirty="0">
                          <a:latin typeface="Trebuchet MS"/>
                          <a:cs typeface="Trebuchet MS"/>
                        </a:rPr>
                        <a:t>34</a:t>
                      </a:r>
                      <a:r>
                        <a:rPr sz="1250" b="1" dirty="0">
                          <a:latin typeface="Trebuchet MS"/>
                          <a:cs typeface="Trebuchet MS"/>
                        </a:rPr>
                        <a:t>,</a:t>
                      </a:r>
                      <a:r>
                        <a:rPr sz="1250" b="1" spc="-5" dirty="0">
                          <a:latin typeface="Trebuchet MS"/>
                          <a:cs typeface="Trebuchet MS"/>
                        </a:rPr>
                        <a:t>5</a:t>
                      </a:r>
                      <a:r>
                        <a:rPr sz="1250" b="1" dirty="0">
                          <a:latin typeface="Trebuchet MS"/>
                          <a:cs typeface="Trebuchet MS"/>
                        </a:rPr>
                        <a:t>)</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gridSpan="2">
                  <a:txBody>
                    <a:bodyPr/>
                    <a:lstStyle/>
                    <a:p>
                      <a:pPr marL="887094">
                        <a:lnSpc>
                          <a:spcPts val="1440"/>
                        </a:lnSpc>
                      </a:pPr>
                      <a:r>
                        <a:rPr sz="1250" b="1" spc="-50" dirty="0">
                          <a:latin typeface="Trebuchet MS"/>
                          <a:cs typeface="Trebuchet MS"/>
                        </a:rPr>
                        <a:t>TEŞVİK</a:t>
                      </a:r>
                      <a:endParaRPr sz="1250">
                        <a:latin typeface="Trebuchet MS"/>
                        <a:cs typeface="Trebuchet MS"/>
                      </a:endParaRPr>
                    </a:p>
                    <a:p>
                      <a:pPr marL="662940" marR="654050" indent="205740">
                        <a:lnSpc>
                          <a:spcPct val="100699"/>
                        </a:lnSpc>
                      </a:pPr>
                      <a:r>
                        <a:rPr sz="1250" b="1" spc="-45" dirty="0">
                          <a:latin typeface="Trebuchet MS"/>
                          <a:cs typeface="Trebuchet MS"/>
                        </a:rPr>
                        <a:t>TUTARI  </a:t>
                      </a:r>
                      <a:r>
                        <a:rPr sz="1250" b="1" spc="-10" dirty="0">
                          <a:latin typeface="Trebuchet MS"/>
                          <a:cs typeface="Trebuchet MS"/>
                        </a:rPr>
                        <a:t>(%5 </a:t>
                      </a:r>
                      <a:r>
                        <a:rPr sz="1250" b="1" spc="-85" dirty="0">
                          <a:latin typeface="Trebuchet MS"/>
                          <a:cs typeface="Trebuchet MS"/>
                        </a:rPr>
                        <a:t>+ </a:t>
                      </a:r>
                      <a:r>
                        <a:rPr sz="1250" b="1" spc="95" dirty="0">
                          <a:latin typeface="Trebuchet MS"/>
                          <a:cs typeface="Trebuchet MS"/>
                        </a:rPr>
                        <a:t>%</a:t>
                      </a:r>
                      <a:r>
                        <a:rPr sz="1250" b="1" spc="-254" dirty="0">
                          <a:latin typeface="Trebuchet MS"/>
                          <a:cs typeface="Trebuchet MS"/>
                        </a:rPr>
                        <a:t> </a:t>
                      </a:r>
                      <a:r>
                        <a:rPr sz="1250" b="1" spc="-85" dirty="0">
                          <a:latin typeface="Trebuchet MS"/>
                          <a:cs typeface="Trebuchet MS"/>
                        </a:rPr>
                        <a:t>7,75)</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gridSpan="3">
                  <a:txBody>
                    <a:bodyPr/>
                    <a:lstStyle/>
                    <a:p>
                      <a:pPr marL="158115">
                        <a:lnSpc>
                          <a:spcPts val="1440"/>
                        </a:lnSpc>
                      </a:pPr>
                      <a:r>
                        <a:rPr sz="1250" b="1" spc="-50" dirty="0">
                          <a:latin typeface="Trebuchet MS"/>
                          <a:cs typeface="Trebuchet MS"/>
                        </a:rPr>
                        <a:t>TEŞVİK </a:t>
                      </a:r>
                      <a:r>
                        <a:rPr sz="1250" b="1" spc="-10" dirty="0">
                          <a:latin typeface="Trebuchet MS"/>
                          <a:cs typeface="Trebuchet MS"/>
                        </a:rPr>
                        <a:t>SONRASI</a:t>
                      </a:r>
                      <a:r>
                        <a:rPr sz="1250" b="1" spc="-165" dirty="0">
                          <a:latin typeface="Trebuchet MS"/>
                          <a:cs typeface="Trebuchet MS"/>
                        </a:rPr>
                        <a:t> </a:t>
                      </a:r>
                      <a:r>
                        <a:rPr sz="1250" b="1" spc="-45" dirty="0">
                          <a:latin typeface="Trebuchet MS"/>
                          <a:cs typeface="Trebuchet MS"/>
                        </a:rPr>
                        <a:t>ÖDENECEK</a:t>
                      </a:r>
                      <a:endParaRPr sz="1250">
                        <a:latin typeface="Trebuchet MS"/>
                        <a:cs typeface="Trebuchet MS"/>
                      </a:endParaRPr>
                    </a:p>
                    <a:p>
                      <a:pPr marL="808990" marR="794385" indent="5080" algn="ctr">
                        <a:lnSpc>
                          <a:spcPct val="100699"/>
                        </a:lnSpc>
                      </a:pPr>
                      <a:r>
                        <a:rPr sz="1250" b="1" spc="-50" dirty="0">
                          <a:latin typeface="Trebuchet MS"/>
                          <a:cs typeface="Trebuchet MS"/>
                        </a:rPr>
                        <a:t>TUTAR  </a:t>
                      </a:r>
                      <a:r>
                        <a:rPr sz="1250" b="1" spc="-10" dirty="0">
                          <a:latin typeface="Trebuchet MS"/>
                          <a:cs typeface="Trebuchet MS"/>
                        </a:rPr>
                        <a:t>(</a:t>
                      </a:r>
                      <a:r>
                        <a:rPr sz="1250" b="1" spc="10" dirty="0">
                          <a:latin typeface="Trebuchet MS"/>
                          <a:cs typeface="Trebuchet MS"/>
                        </a:rPr>
                        <a:t>%</a:t>
                      </a:r>
                      <a:r>
                        <a:rPr sz="1250" b="1" spc="-10" dirty="0">
                          <a:latin typeface="Trebuchet MS"/>
                          <a:cs typeface="Trebuchet MS"/>
                        </a:rPr>
                        <a:t>21</a:t>
                      </a:r>
                      <a:r>
                        <a:rPr sz="1250" b="1" dirty="0">
                          <a:latin typeface="Trebuchet MS"/>
                          <a:cs typeface="Trebuchet MS"/>
                        </a:rPr>
                        <a:t>,</a:t>
                      </a:r>
                      <a:r>
                        <a:rPr sz="1250" b="1" spc="-5" dirty="0">
                          <a:latin typeface="Trebuchet MS"/>
                          <a:cs typeface="Trebuchet MS"/>
                        </a:rPr>
                        <a:t>7</a:t>
                      </a:r>
                      <a:r>
                        <a:rPr sz="1250" b="1" spc="-10" dirty="0">
                          <a:latin typeface="Trebuchet MS"/>
                          <a:cs typeface="Trebuchet MS"/>
                        </a:rPr>
                        <a:t>5</a:t>
                      </a:r>
                      <a:r>
                        <a:rPr sz="1250" b="1" dirty="0">
                          <a:latin typeface="Trebuchet MS"/>
                          <a:cs typeface="Trebuchet MS"/>
                        </a:rPr>
                        <a:t>)</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181610">
                <a:tc gridSpan="2">
                  <a:txBody>
                    <a:bodyPr/>
                    <a:lstStyle/>
                    <a:p>
                      <a:pPr marL="6985" algn="ctr">
                        <a:lnSpc>
                          <a:spcPts val="1300"/>
                        </a:lnSpc>
                      </a:pPr>
                      <a:r>
                        <a:rPr sz="1100" b="1" spc="-50" dirty="0">
                          <a:latin typeface="Trebuchet MS"/>
                          <a:cs typeface="Trebuchet MS"/>
                        </a:rPr>
                        <a:t>761</a:t>
                      </a:r>
                      <a:r>
                        <a:rPr sz="1100" b="1" spc="-65" dirty="0">
                          <a:latin typeface="Trebuchet MS"/>
                          <a:cs typeface="Trebuchet MS"/>
                        </a:rPr>
                        <a:t> </a:t>
                      </a:r>
                      <a:r>
                        <a:rPr sz="1100" b="1" spc="-90" dirty="0">
                          <a:latin typeface="Trebuchet MS"/>
                          <a:cs typeface="Trebuchet MS"/>
                        </a:rPr>
                        <a:t>TL</a:t>
                      </a:r>
                      <a:endParaRPr sz="110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a:txBody>
                    <a:bodyPr/>
                    <a:lstStyle/>
                    <a:p>
                      <a:pPr marL="7620" algn="ctr">
                        <a:lnSpc>
                          <a:spcPts val="1300"/>
                        </a:lnSpc>
                      </a:pPr>
                      <a:r>
                        <a:rPr sz="1100" b="1" spc="-50" dirty="0">
                          <a:latin typeface="Trebuchet MS"/>
                          <a:cs typeface="Trebuchet MS"/>
                        </a:rPr>
                        <a:t>259</a:t>
                      </a:r>
                      <a:r>
                        <a:rPr sz="1100" b="1" spc="-65" dirty="0">
                          <a:latin typeface="Trebuchet MS"/>
                          <a:cs typeface="Trebuchet MS"/>
                        </a:rPr>
                        <a:t> </a:t>
                      </a:r>
                      <a:r>
                        <a:rPr sz="1100" b="1" spc="-90"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8255" algn="ctr">
                        <a:lnSpc>
                          <a:spcPts val="1300"/>
                        </a:lnSpc>
                      </a:pPr>
                      <a:r>
                        <a:rPr sz="1100" b="1" spc="-50" dirty="0">
                          <a:latin typeface="Trebuchet MS"/>
                          <a:cs typeface="Trebuchet MS"/>
                        </a:rPr>
                        <a:t>502</a:t>
                      </a:r>
                      <a:r>
                        <a:rPr sz="1100" b="1" spc="-60" dirty="0">
                          <a:latin typeface="Trebuchet MS"/>
                          <a:cs typeface="Trebuchet MS"/>
                        </a:rPr>
                        <a:t> </a:t>
                      </a:r>
                      <a:r>
                        <a:rPr sz="1100" b="1" spc="-90"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9525" algn="ctr">
                        <a:lnSpc>
                          <a:spcPts val="1300"/>
                        </a:lnSpc>
                      </a:pPr>
                      <a:r>
                        <a:rPr sz="1100" b="1" spc="-50" dirty="0">
                          <a:latin typeface="Trebuchet MS"/>
                          <a:cs typeface="Trebuchet MS"/>
                        </a:rPr>
                        <a:t>5708</a:t>
                      </a:r>
                      <a:r>
                        <a:rPr sz="1100" b="1" spc="-65" dirty="0">
                          <a:latin typeface="Trebuchet MS"/>
                          <a:cs typeface="Trebuchet MS"/>
                        </a:rPr>
                        <a:t> </a:t>
                      </a:r>
                      <a:r>
                        <a:rPr sz="1100" b="1" spc="-90"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2">
                  <a:txBody>
                    <a:bodyPr/>
                    <a:lstStyle/>
                    <a:p>
                      <a:pPr marL="8255" algn="ctr">
                        <a:lnSpc>
                          <a:spcPts val="1300"/>
                        </a:lnSpc>
                      </a:pPr>
                      <a:r>
                        <a:rPr sz="1100" b="1" spc="-50" dirty="0">
                          <a:latin typeface="Trebuchet MS"/>
                          <a:cs typeface="Trebuchet MS"/>
                        </a:rPr>
                        <a:t>1941</a:t>
                      </a:r>
                      <a:r>
                        <a:rPr sz="1100" b="1" spc="-60" dirty="0">
                          <a:latin typeface="Trebuchet MS"/>
                          <a:cs typeface="Trebuchet MS"/>
                        </a:rPr>
                        <a:t> </a:t>
                      </a:r>
                      <a:r>
                        <a:rPr sz="1100" b="1" spc="-90" dirty="0">
                          <a:latin typeface="Trebuchet MS"/>
                          <a:cs typeface="Trebuchet MS"/>
                        </a:rPr>
                        <a:t>TL</a:t>
                      </a:r>
                      <a:endParaRPr sz="110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3">
                  <a:txBody>
                    <a:bodyPr/>
                    <a:lstStyle/>
                    <a:p>
                      <a:pPr marL="16510" algn="ctr">
                        <a:lnSpc>
                          <a:spcPts val="1300"/>
                        </a:lnSpc>
                      </a:pPr>
                      <a:r>
                        <a:rPr sz="1100" b="1" spc="-50" dirty="0">
                          <a:latin typeface="Trebuchet MS"/>
                          <a:cs typeface="Trebuchet MS"/>
                        </a:rPr>
                        <a:t>3767</a:t>
                      </a:r>
                      <a:r>
                        <a:rPr sz="1100" b="1" spc="-65" dirty="0">
                          <a:latin typeface="Trebuchet MS"/>
                          <a:cs typeface="Trebuchet MS"/>
                        </a:rPr>
                        <a:t> </a:t>
                      </a:r>
                      <a:r>
                        <a:rPr sz="1100" b="1" spc="-90" dirty="0">
                          <a:latin typeface="Trebuchet MS"/>
                          <a:cs typeface="Trebuchet MS"/>
                        </a:rPr>
                        <a:t>TL</a:t>
                      </a:r>
                      <a:endParaRPr sz="110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bl>
          </a:graphicData>
        </a:graphic>
      </p:graphicFrame>
      <p:sp>
        <p:nvSpPr>
          <p:cNvPr id="5" name="object 5"/>
          <p:cNvSpPr/>
          <p:nvPr/>
        </p:nvSpPr>
        <p:spPr>
          <a:xfrm>
            <a:off x="185830" y="1248320"/>
            <a:ext cx="0" cy="3810"/>
          </a:xfrm>
          <a:custGeom>
            <a:avLst/>
            <a:gdLst/>
            <a:ahLst/>
            <a:cxnLst/>
            <a:rect l="l" t="t" r="r" b="b"/>
            <a:pathLst>
              <a:path h="3809">
                <a:moveTo>
                  <a:pt x="-1806" y="1712"/>
                </a:moveTo>
                <a:lnTo>
                  <a:pt x="1806" y="1712"/>
                </a:lnTo>
              </a:path>
            </a:pathLst>
          </a:custGeom>
          <a:ln w="3425">
            <a:solidFill>
              <a:srgbClr val="B4C5E7"/>
            </a:solidFill>
          </a:ln>
        </p:spPr>
        <p:txBody>
          <a:bodyPr wrap="square" lIns="0" tIns="0" rIns="0" bIns="0" rtlCol="0"/>
          <a:lstStyle/>
          <a:p>
            <a:endParaRPr/>
          </a:p>
        </p:txBody>
      </p:sp>
      <p:sp>
        <p:nvSpPr>
          <p:cNvPr id="6" name="object 6"/>
          <p:cNvSpPr/>
          <p:nvPr/>
        </p:nvSpPr>
        <p:spPr>
          <a:xfrm>
            <a:off x="185830" y="1662776"/>
            <a:ext cx="0" cy="3810"/>
          </a:xfrm>
          <a:custGeom>
            <a:avLst/>
            <a:gdLst/>
            <a:ahLst/>
            <a:cxnLst/>
            <a:rect l="l" t="t" r="r" b="b"/>
            <a:pathLst>
              <a:path h="3810">
                <a:moveTo>
                  <a:pt x="-1806" y="1712"/>
                </a:moveTo>
                <a:lnTo>
                  <a:pt x="1806" y="1712"/>
                </a:lnTo>
              </a:path>
            </a:pathLst>
          </a:custGeom>
          <a:ln w="3425">
            <a:solidFill>
              <a:srgbClr val="B4C5E7"/>
            </a:solidFill>
          </a:ln>
        </p:spPr>
        <p:txBody>
          <a:bodyPr wrap="square" lIns="0" tIns="0" rIns="0" bIns="0" rtlCol="0"/>
          <a:lstStyle/>
          <a:p>
            <a:endParaRPr/>
          </a:p>
        </p:txBody>
      </p:sp>
      <p:sp>
        <p:nvSpPr>
          <p:cNvPr id="7" name="object 7"/>
          <p:cNvSpPr/>
          <p:nvPr/>
        </p:nvSpPr>
        <p:spPr>
          <a:xfrm>
            <a:off x="270434" y="3321453"/>
            <a:ext cx="144519" cy="13701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70434" y="3537672"/>
            <a:ext cx="144519" cy="13701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70434" y="3753178"/>
            <a:ext cx="144519" cy="13701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70434" y="4177766"/>
            <a:ext cx="144519" cy="137010"/>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70434" y="4472480"/>
            <a:ext cx="144519" cy="13701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34300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40452" y="190500"/>
            <a:ext cx="6746875" cy="1963420"/>
          </a:xfrm>
          <a:custGeom>
            <a:avLst/>
            <a:gdLst/>
            <a:ahLst/>
            <a:cxnLst/>
            <a:rect l="l" t="t" r="r" b="b"/>
            <a:pathLst>
              <a:path w="6746875" h="1963420">
                <a:moveTo>
                  <a:pt x="5765292" y="0"/>
                </a:moveTo>
                <a:lnTo>
                  <a:pt x="5765292" y="245363"/>
                </a:lnTo>
                <a:lnTo>
                  <a:pt x="0" y="245363"/>
                </a:lnTo>
                <a:lnTo>
                  <a:pt x="0" y="1717548"/>
                </a:lnTo>
                <a:lnTo>
                  <a:pt x="5765292" y="1717548"/>
                </a:lnTo>
                <a:lnTo>
                  <a:pt x="5765292" y="1962912"/>
                </a:lnTo>
                <a:lnTo>
                  <a:pt x="6746748" y="981455"/>
                </a:lnTo>
                <a:lnTo>
                  <a:pt x="5765292" y="0"/>
                </a:lnTo>
                <a:close/>
              </a:path>
            </a:pathLst>
          </a:custGeom>
          <a:solidFill>
            <a:srgbClr val="CDD9EA">
              <a:alpha val="90194"/>
            </a:srgbClr>
          </a:solidFill>
        </p:spPr>
        <p:txBody>
          <a:bodyPr wrap="square" lIns="0" tIns="0" rIns="0" bIns="0" rtlCol="0"/>
          <a:lstStyle/>
          <a:p>
            <a:endParaRPr/>
          </a:p>
        </p:txBody>
      </p:sp>
      <p:sp>
        <p:nvSpPr>
          <p:cNvPr id="3" name="object 3"/>
          <p:cNvSpPr/>
          <p:nvPr/>
        </p:nvSpPr>
        <p:spPr>
          <a:xfrm>
            <a:off x="5140452" y="190500"/>
            <a:ext cx="6746875" cy="1963420"/>
          </a:xfrm>
          <a:custGeom>
            <a:avLst/>
            <a:gdLst/>
            <a:ahLst/>
            <a:cxnLst/>
            <a:rect l="l" t="t" r="r" b="b"/>
            <a:pathLst>
              <a:path w="6746875" h="1963420">
                <a:moveTo>
                  <a:pt x="0" y="245363"/>
                </a:moveTo>
                <a:lnTo>
                  <a:pt x="5765292" y="245363"/>
                </a:lnTo>
                <a:lnTo>
                  <a:pt x="5765292" y="0"/>
                </a:lnTo>
                <a:lnTo>
                  <a:pt x="6746748" y="981455"/>
                </a:lnTo>
                <a:lnTo>
                  <a:pt x="5765292" y="1962912"/>
                </a:lnTo>
                <a:lnTo>
                  <a:pt x="5765292" y="1717548"/>
                </a:lnTo>
                <a:lnTo>
                  <a:pt x="0" y="1717548"/>
                </a:lnTo>
                <a:lnTo>
                  <a:pt x="0" y="245363"/>
                </a:lnTo>
                <a:close/>
              </a:path>
            </a:pathLst>
          </a:custGeom>
          <a:ln w="15240">
            <a:solidFill>
              <a:srgbClr val="CDD9EA"/>
            </a:solidFill>
          </a:ln>
        </p:spPr>
        <p:txBody>
          <a:bodyPr wrap="square" lIns="0" tIns="0" rIns="0" bIns="0" rtlCol="0"/>
          <a:lstStyle/>
          <a:p>
            <a:endParaRPr/>
          </a:p>
        </p:txBody>
      </p:sp>
      <p:sp>
        <p:nvSpPr>
          <p:cNvPr id="4" name="object 4"/>
          <p:cNvSpPr txBox="1"/>
          <p:nvPr/>
        </p:nvSpPr>
        <p:spPr>
          <a:xfrm>
            <a:off x="5141721" y="391413"/>
            <a:ext cx="6012815" cy="1169670"/>
          </a:xfrm>
          <a:prstGeom prst="rect">
            <a:avLst/>
          </a:prstGeom>
        </p:spPr>
        <p:txBody>
          <a:bodyPr vert="horz" wrap="square" lIns="0" tIns="38100" rIns="0" bIns="0" rtlCol="0">
            <a:spAutoFit/>
          </a:bodyPr>
          <a:lstStyle/>
          <a:p>
            <a:pPr marL="241300" marR="5080" indent="-228600" algn="just">
              <a:lnSpc>
                <a:spcPct val="91700"/>
              </a:lnSpc>
              <a:spcBef>
                <a:spcPts val="300"/>
              </a:spcBef>
              <a:buChar char="•"/>
              <a:tabLst>
                <a:tab pos="241300" algn="l"/>
              </a:tabLst>
            </a:pPr>
            <a:r>
              <a:rPr sz="2000" spc="-100" dirty="0">
                <a:latin typeface="Arial"/>
                <a:cs typeface="Arial"/>
              </a:rPr>
              <a:t>Sigorta </a:t>
            </a:r>
            <a:r>
              <a:rPr sz="2000" spc="-20" dirty="0">
                <a:latin typeface="Arial"/>
                <a:cs typeface="Arial"/>
              </a:rPr>
              <a:t>primi </a:t>
            </a:r>
            <a:r>
              <a:rPr sz="2000" spc="-95" dirty="0">
                <a:latin typeface="Arial"/>
                <a:cs typeface="Arial"/>
              </a:rPr>
              <a:t>işveren </a:t>
            </a:r>
            <a:r>
              <a:rPr sz="2000" spc="-120" dirty="0">
                <a:latin typeface="Arial"/>
                <a:cs typeface="Arial"/>
              </a:rPr>
              <a:t>hissesi </a:t>
            </a:r>
            <a:r>
              <a:rPr sz="2000" spc="-90" dirty="0">
                <a:latin typeface="Arial"/>
                <a:cs typeface="Arial"/>
              </a:rPr>
              <a:t>desteği </a:t>
            </a:r>
            <a:r>
              <a:rPr sz="2000" spc="-100" dirty="0">
                <a:latin typeface="Arial"/>
                <a:cs typeface="Arial"/>
              </a:rPr>
              <a:t>uygulamasından,  </a:t>
            </a:r>
            <a:r>
              <a:rPr sz="2000" spc="-20" dirty="0">
                <a:latin typeface="Arial"/>
                <a:cs typeface="Arial"/>
              </a:rPr>
              <a:t>ilgili </a:t>
            </a:r>
            <a:r>
              <a:rPr sz="2000" spc="-95" dirty="0">
                <a:latin typeface="Arial"/>
                <a:cs typeface="Arial"/>
              </a:rPr>
              <a:t>kanunda </a:t>
            </a:r>
            <a:r>
              <a:rPr sz="2000" spc="-85" dirty="0">
                <a:latin typeface="Arial"/>
                <a:cs typeface="Arial"/>
              </a:rPr>
              <a:t>aranılan </a:t>
            </a:r>
            <a:r>
              <a:rPr sz="2000" spc="-60" dirty="0">
                <a:latin typeface="Arial"/>
                <a:cs typeface="Arial"/>
              </a:rPr>
              <a:t>şartları </a:t>
            </a:r>
            <a:r>
              <a:rPr sz="2000" spc="-130" dirty="0">
                <a:latin typeface="Arial"/>
                <a:cs typeface="Arial"/>
              </a:rPr>
              <a:t>sağlamak </a:t>
            </a:r>
            <a:r>
              <a:rPr sz="2000" spc="-110" dirty="0">
                <a:latin typeface="Arial"/>
                <a:cs typeface="Arial"/>
              </a:rPr>
              <a:t>kaydıyla </a:t>
            </a:r>
            <a:r>
              <a:rPr sz="2000" spc="-95" dirty="0">
                <a:latin typeface="Arial"/>
                <a:cs typeface="Arial"/>
              </a:rPr>
              <a:t>destek  </a:t>
            </a:r>
            <a:r>
              <a:rPr sz="2000" spc="-135" dirty="0">
                <a:latin typeface="Arial"/>
                <a:cs typeface="Arial"/>
              </a:rPr>
              <a:t>kapsama </a:t>
            </a:r>
            <a:r>
              <a:rPr sz="2000" spc="-70" dirty="0">
                <a:latin typeface="Arial"/>
                <a:cs typeface="Arial"/>
              </a:rPr>
              <a:t>giren </a:t>
            </a:r>
            <a:r>
              <a:rPr sz="2000" spc="-55" dirty="0">
                <a:latin typeface="Arial"/>
                <a:cs typeface="Arial"/>
              </a:rPr>
              <a:t>her </a:t>
            </a:r>
            <a:r>
              <a:rPr sz="2000" spc="-10" dirty="0">
                <a:latin typeface="Arial"/>
                <a:cs typeface="Arial"/>
              </a:rPr>
              <a:t>bir </a:t>
            </a:r>
            <a:r>
              <a:rPr sz="2000" spc="-70" dirty="0">
                <a:latin typeface="Arial"/>
                <a:cs typeface="Arial"/>
              </a:rPr>
              <a:t>sigortalı </a:t>
            </a:r>
            <a:r>
              <a:rPr sz="2000" spc="-50" dirty="0">
                <a:latin typeface="Arial"/>
                <a:cs typeface="Arial"/>
              </a:rPr>
              <a:t>için </a:t>
            </a:r>
            <a:r>
              <a:rPr sz="2000" spc="-40" dirty="0">
                <a:latin typeface="Arial"/>
                <a:cs typeface="Arial"/>
              </a:rPr>
              <a:t>31/12/2023 </a:t>
            </a:r>
            <a:r>
              <a:rPr sz="2000" spc="-35" dirty="0">
                <a:latin typeface="Arial"/>
                <a:cs typeface="Arial"/>
              </a:rPr>
              <a:t>tarihine  </a:t>
            </a:r>
            <a:r>
              <a:rPr sz="2000" spc="-95" dirty="0">
                <a:latin typeface="Arial"/>
                <a:cs typeface="Arial"/>
              </a:rPr>
              <a:t>kadar </a:t>
            </a:r>
            <a:r>
              <a:rPr sz="2000" spc="-90" dirty="0">
                <a:latin typeface="Arial"/>
                <a:cs typeface="Arial"/>
              </a:rPr>
              <a:t>yararlanılması</a:t>
            </a:r>
            <a:r>
              <a:rPr sz="2000" spc="-135" dirty="0">
                <a:latin typeface="Arial"/>
                <a:cs typeface="Arial"/>
              </a:rPr>
              <a:t> </a:t>
            </a:r>
            <a:r>
              <a:rPr sz="2000" spc="-75" dirty="0">
                <a:latin typeface="Arial"/>
                <a:cs typeface="Arial"/>
              </a:rPr>
              <a:t>mümkündür.</a:t>
            </a:r>
            <a:endParaRPr sz="2000">
              <a:latin typeface="Arial"/>
              <a:cs typeface="Arial"/>
            </a:endParaRPr>
          </a:p>
        </p:txBody>
      </p:sp>
      <p:sp>
        <p:nvSpPr>
          <p:cNvPr id="5" name="object 5"/>
          <p:cNvSpPr/>
          <p:nvPr/>
        </p:nvSpPr>
        <p:spPr>
          <a:xfrm>
            <a:off x="643890" y="191262"/>
            <a:ext cx="4497705" cy="1963420"/>
          </a:xfrm>
          <a:custGeom>
            <a:avLst/>
            <a:gdLst/>
            <a:ahLst/>
            <a:cxnLst/>
            <a:rect l="l" t="t" r="r" b="b"/>
            <a:pathLst>
              <a:path w="4497705" h="1963420">
                <a:moveTo>
                  <a:pt x="4170172" y="0"/>
                </a:moveTo>
                <a:lnTo>
                  <a:pt x="327151" y="0"/>
                </a:lnTo>
                <a:lnTo>
                  <a:pt x="278807" y="3546"/>
                </a:lnTo>
                <a:lnTo>
                  <a:pt x="232665" y="13848"/>
                </a:lnTo>
                <a:lnTo>
                  <a:pt x="189232" y="30399"/>
                </a:lnTo>
                <a:lnTo>
                  <a:pt x="149013" y="52696"/>
                </a:lnTo>
                <a:lnTo>
                  <a:pt x="112515" y="80231"/>
                </a:lnTo>
                <a:lnTo>
                  <a:pt x="80244" y="112500"/>
                </a:lnTo>
                <a:lnTo>
                  <a:pt x="52705" y="148996"/>
                </a:lnTo>
                <a:lnTo>
                  <a:pt x="30406" y="189215"/>
                </a:lnTo>
                <a:lnTo>
                  <a:pt x="13851" y="232651"/>
                </a:lnTo>
                <a:lnTo>
                  <a:pt x="3547" y="278798"/>
                </a:lnTo>
                <a:lnTo>
                  <a:pt x="0" y="327152"/>
                </a:lnTo>
                <a:lnTo>
                  <a:pt x="0" y="1635760"/>
                </a:lnTo>
                <a:lnTo>
                  <a:pt x="3547" y="1684113"/>
                </a:lnTo>
                <a:lnTo>
                  <a:pt x="13851" y="1730260"/>
                </a:lnTo>
                <a:lnTo>
                  <a:pt x="30406" y="1773696"/>
                </a:lnTo>
                <a:lnTo>
                  <a:pt x="52705" y="1813915"/>
                </a:lnTo>
                <a:lnTo>
                  <a:pt x="80244" y="1850411"/>
                </a:lnTo>
                <a:lnTo>
                  <a:pt x="112515" y="1882680"/>
                </a:lnTo>
                <a:lnTo>
                  <a:pt x="149013" y="1910215"/>
                </a:lnTo>
                <a:lnTo>
                  <a:pt x="189232" y="1932512"/>
                </a:lnTo>
                <a:lnTo>
                  <a:pt x="232665" y="1949063"/>
                </a:lnTo>
                <a:lnTo>
                  <a:pt x="278807" y="1959365"/>
                </a:lnTo>
                <a:lnTo>
                  <a:pt x="327151" y="1962912"/>
                </a:lnTo>
                <a:lnTo>
                  <a:pt x="4170172" y="1962912"/>
                </a:lnTo>
                <a:lnTo>
                  <a:pt x="4218525" y="1959365"/>
                </a:lnTo>
                <a:lnTo>
                  <a:pt x="4264672" y="1949063"/>
                </a:lnTo>
                <a:lnTo>
                  <a:pt x="4308108" y="1932512"/>
                </a:lnTo>
                <a:lnTo>
                  <a:pt x="4348327" y="1910215"/>
                </a:lnTo>
                <a:lnTo>
                  <a:pt x="4384823" y="1882680"/>
                </a:lnTo>
                <a:lnTo>
                  <a:pt x="4417092" y="1850411"/>
                </a:lnTo>
                <a:lnTo>
                  <a:pt x="4444627" y="1813915"/>
                </a:lnTo>
                <a:lnTo>
                  <a:pt x="4466924" y="1773696"/>
                </a:lnTo>
                <a:lnTo>
                  <a:pt x="4483475" y="1730260"/>
                </a:lnTo>
                <a:lnTo>
                  <a:pt x="4493777" y="1684113"/>
                </a:lnTo>
                <a:lnTo>
                  <a:pt x="4497324" y="1635760"/>
                </a:lnTo>
                <a:lnTo>
                  <a:pt x="4497324" y="327152"/>
                </a:lnTo>
                <a:lnTo>
                  <a:pt x="4493777" y="278798"/>
                </a:lnTo>
                <a:lnTo>
                  <a:pt x="4483475" y="232651"/>
                </a:lnTo>
                <a:lnTo>
                  <a:pt x="4466924" y="189215"/>
                </a:lnTo>
                <a:lnTo>
                  <a:pt x="4444627" y="148996"/>
                </a:lnTo>
                <a:lnTo>
                  <a:pt x="4417092" y="112500"/>
                </a:lnTo>
                <a:lnTo>
                  <a:pt x="4384823" y="80231"/>
                </a:lnTo>
                <a:lnTo>
                  <a:pt x="4348327" y="52696"/>
                </a:lnTo>
                <a:lnTo>
                  <a:pt x="4308108" y="30399"/>
                </a:lnTo>
                <a:lnTo>
                  <a:pt x="4264672" y="13848"/>
                </a:lnTo>
                <a:lnTo>
                  <a:pt x="4218525" y="3546"/>
                </a:lnTo>
                <a:lnTo>
                  <a:pt x="4170172" y="0"/>
                </a:lnTo>
                <a:close/>
              </a:path>
            </a:pathLst>
          </a:custGeom>
          <a:solidFill>
            <a:srgbClr val="2583C5"/>
          </a:solidFill>
        </p:spPr>
        <p:txBody>
          <a:bodyPr wrap="square" lIns="0" tIns="0" rIns="0" bIns="0" rtlCol="0"/>
          <a:lstStyle/>
          <a:p>
            <a:endParaRPr/>
          </a:p>
        </p:txBody>
      </p:sp>
      <p:sp>
        <p:nvSpPr>
          <p:cNvPr id="6" name="object 6"/>
          <p:cNvSpPr/>
          <p:nvPr/>
        </p:nvSpPr>
        <p:spPr>
          <a:xfrm>
            <a:off x="643890" y="191262"/>
            <a:ext cx="4497705" cy="1963420"/>
          </a:xfrm>
          <a:custGeom>
            <a:avLst/>
            <a:gdLst/>
            <a:ahLst/>
            <a:cxnLst/>
            <a:rect l="l" t="t" r="r" b="b"/>
            <a:pathLst>
              <a:path w="4497705" h="1963420">
                <a:moveTo>
                  <a:pt x="0" y="327152"/>
                </a:moveTo>
                <a:lnTo>
                  <a:pt x="3547" y="278798"/>
                </a:lnTo>
                <a:lnTo>
                  <a:pt x="13851" y="232651"/>
                </a:lnTo>
                <a:lnTo>
                  <a:pt x="30406" y="189215"/>
                </a:lnTo>
                <a:lnTo>
                  <a:pt x="52705" y="148996"/>
                </a:lnTo>
                <a:lnTo>
                  <a:pt x="80244" y="112500"/>
                </a:lnTo>
                <a:lnTo>
                  <a:pt x="112515" y="80231"/>
                </a:lnTo>
                <a:lnTo>
                  <a:pt x="149013" y="52696"/>
                </a:lnTo>
                <a:lnTo>
                  <a:pt x="189232" y="30399"/>
                </a:lnTo>
                <a:lnTo>
                  <a:pt x="232665" y="13848"/>
                </a:lnTo>
                <a:lnTo>
                  <a:pt x="278807" y="3546"/>
                </a:lnTo>
                <a:lnTo>
                  <a:pt x="327151" y="0"/>
                </a:lnTo>
                <a:lnTo>
                  <a:pt x="4170172" y="0"/>
                </a:lnTo>
                <a:lnTo>
                  <a:pt x="4218525" y="3546"/>
                </a:lnTo>
                <a:lnTo>
                  <a:pt x="4264672" y="13848"/>
                </a:lnTo>
                <a:lnTo>
                  <a:pt x="4308108" y="30399"/>
                </a:lnTo>
                <a:lnTo>
                  <a:pt x="4348327" y="52696"/>
                </a:lnTo>
                <a:lnTo>
                  <a:pt x="4384823" y="80231"/>
                </a:lnTo>
                <a:lnTo>
                  <a:pt x="4417092" y="112500"/>
                </a:lnTo>
                <a:lnTo>
                  <a:pt x="4444627" y="148996"/>
                </a:lnTo>
                <a:lnTo>
                  <a:pt x="4466924" y="189215"/>
                </a:lnTo>
                <a:lnTo>
                  <a:pt x="4483475" y="232651"/>
                </a:lnTo>
                <a:lnTo>
                  <a:pt x="4493777" y="278798"/>
                </a:lnTo>
                <a:lnTo>
                  <a:pt x="4497324" y="327152"/>
                </a:lnTo>
                <a:lnTo>
                  <a:pt x="4497324" y="1635760"/>
                </a:lnTo>
                <a:lnTo>
                  <a:pt x="4493777" y="1684113"/>
                </a:lnTo>
                <a:lnTo>
                  <a:pt x="4483475" y="1730260"/>
                </a:lnTo>
                <a:lnTo>
                  <a:pt x="4466924" y="1773696"/>
                </a:lnTo>
                <a:lnTo>
                  <a:pt x="4444627" y="1813915"/>
                </a:lnTo>
                <a:lnTo>
                  <a:pt x="4417092" y="1850411"/>
                </a:lnTo>
                <a:lnTo>
                  <a:pt x="4384823" y="1882680"/>
                </a:lnTo>
                <a:lnTo>
                  <a:pt x="4348327" y="1910215"/>
                </a:lnTo>
                <a:lnTo>
                  <a:pt x="4308108" y="1932512"/>
                </a:lnTo>
                <a:lnTo>
                  <a:pt x="4264672" y="1949063"/>
                </a:lnTo>
                <a:lnTo>
                  <a:pt x="4218525" y="1959365"/>
                </a:lnTo>
                <a:lnTo>
                  <a:pt x="4170172" y="1962912"/>
                </a:lnTo>
                <a:lnTo>
                  <a:pt x="327151" y="1962912"/>
                </a:lnTo>
                <a:lnTo>
                  <a:pt x="278807" y="1959365"/>
                </a:lnTo>
                <a:lnTo>
                  <a:pt x="232665" y="1949063"/>
                </a:lnTo>
                <a:lnTo>
                  <a:pt x="189232" y="1932512"/>
                </a:lnTo>
                <a:lnTo>
                  <a:pt x="149013" y="1910215"/>
                </a:lnTo>
                <a:lnTo>
                  <a:pt x="112515" y="1882680"/>
                </a:lnTo>
                <a:lnTo>
                  <a:pt x="80244" y="1850411"/>
                </a:lnTo>
                <a:lnTo>
                  <a:pt x="52705" y="1813915"/>
                </a:lnTo>
                <a:lnTo>
                  <a:pt x="30406" y="1773696"/>
                </a:lnTo>
                <a:lnTo>
                  <a:pt x="13851" y="1730260"/>
                </a:lnTo>
                <a:lnTo>
                  <a:pt x="3547" y="1684113"/>
                </a:lnTo>
                <a:lnTo>
                  <a:pt x="0" y="1635760"/>
                </a:lnTo>
                <a:lnTo>
                  <a:pt x="0" y="327152"/>
                </a:lnTo>
                <a:close/>
              </a:path>
            </a:pathLst>
          </a:custGeom>
          <a:ln w="19811">
            <a:solidFill>
              <a:srgbClr val="FFFFFF"/>
            </a:solidFill>
          </a:ln>
        </p:spPr>
        <p:txBody>
          <a:bodyPr wrap="square" lIns="0" tIns="0" rIns="0" bIns="0" rtlCol="0"/>
          <a:lstStyle/>
          <a:p>
            <a:endParaRPr/>
          </a:p>
        </p:txBody>
      </p:sp>
      <p:sp>
        <p:nvSpPr>
          <p:cNvPr id="7" name="object 7"/>
          <p:cNvSpPr txBox="1"/>
          <p:nvPr/>
        </p:nvSpPr>
        <p:spPr>
          <a:xfrm>
            <a:off x="1010437" y="556640"/>
            <a:ext cx="3762375" cy="1169670"/>
          </a:xfrm>
          <a:prstGeom prst="rect">
            <a:avLst/>
          </a:prstGeom>
        </p:spPr>
        <p:txBody>
          <a:bodyPr vert="horz" wrap="square" lIns="0" tIns="13335" rIns="0" bIns="0" rtlCol="0">
            <a:spAutoFit/>
          </a:bodyPr>
          <a:lstStyle/>
          <a:p>
            <a:pPr marL="1270" algn="ctr">
              <a:lnSpc>
                <a:spcPts val="2305"/>
              </a:lnSpc>
              <a:spcBef>
                <a:spcPts val="105"/>
              </a:spcBef>
            </a:pPr>
            <a:r>
              <a:rPr sz="2000" u="heavy" spc="-500" dirty="0">
                <a:solidFill>
                  <a:srgbClr val="FFFFFF"/>
                </a:solidFill>
                <a:uFill>
                  <a:solidFill>
                    <a:srgbClr val="FFFFFF"/>
                  </a:solidFill>
                </a:uFill>
                <a:latin typeface="Times New Roman"/>
                <a:cs typeface="Times New Roman"/>
              </a:rPr>
              <a:t> </a:t>
            </a:r>
            <a:r>
              <a:rPr sz="2000" b="1" i="1" u="heavy" spc="-135" dirty="0">
                <a:solidFill>
                  <a:srgbClr val="FFFFFF"/>
                </a:solidFill>
                <a:uFill>
                  <a:solidFill>
                    <a:srgbClr val="FFFFFF"/>
                  </a:solidFill>
                </a:uFill>
                <a:latin typeface="Arial"/>
                <a:cs typeface="Arial"/>
              </a:rPr>
              <a:t>Sigorta </a:t>
            </a:r>
            <a:r>
              <a:rPr sz="2000" b="1" i="1" u="heavy" spc="-110" dirty="0">
                <a:solidFill>
                  <a:srgbClr val="FFFFFF"/>
                </a:solidFill>
                <a:uFill>
                  <a:solidFill>
                    <a:srgbClr val="FFFFFF"/>
                  </a:solidFill>
                </a:uFill>
                <a:latin typeface="Arial"/>
                <a:cs typeface="Arial"/>
              </a:rPr>
              <a:t>primi </a:t>
            </a:r>
            <a:r>
              <a:rPr sz="2000" b="1" i="1" u="heavy" spc="-160" dirty="0">
                <a:solidFill>
                  <a:srgbClr val="FFFFFF"/>
                </a:solidFill>
                <a:uFill>
                  <a:solidFill>
                    <a:srgbClr val="FFFFFF"/>
                  </a:solidFill>
                </a:uFill>
                <a:latin typeface="Arial"/>
                <a:cs typeface="Arial"/>
              </a:rPr>
              <a:t>işveren</a:t>
            </a:r>
            <a:r>
              <a:rPr sz="2000" b="1" i="1" u="heavy" spc="-125" dirty="0">
                <a:solidFill>
                  <a:srgbClr val="FFFFFF"/>
                </a:solidFill>
                <a:uFill>
                  <a:solidFill>
                    <a:srgbClr val="FFFFFF"/>
                  </a:solidFill>
                </a:uFill>
                <a:latin typeface="Arial"/>
                <a:cs typeface="Arial"/>
              </a:rPr>
              <a:t> </a:t>
            </a:r>
            <a:r>
              <a:rPr sz="2000" b="1" i="1" u="heavy" spc="-204" dirty="0">
                <a:solidFill>
                  <a:srgbClr val="FFFFFF"/>
                </a:solidFill>
                <a:uFill>
                  <a:solidFill>
                    <a:srgbClr val="FFFFFF"/>
                  </a:solidFill>
                </a:uFill>
                <a:latin typeface="Arial"/>
                <a:cs typeface="Arial"/>
              </a:rPr>
              <a:t>hissesi</a:t>
            </a:r>
            <a:endParaRPr sz="2000">
              <a:latin typeface="Arial"/>
              <a:cs typeface="Arial"/>
            </a:endParaRPr>
          </a:p>
          <a:p>
            <a:pPr marL="1270" algn="ctr">
              <a:lnSpc>
                <a:spcPts val="2200"/>
              </a:lnSpc>
            </a:pPr>
            <a:r>
              <a:rPr sz="2000" u="heavy" spc="-505" dirty="0">
                <a:solidFill>
                  <a:srgbClr val="FFFFFF"/>
                </a:solidFill>
                <a:uFill>
                  <a:solidFill>
                    <a:srgbClr val="FFFFFF"/>
                  </a:solidFill>
                </a:uFill>
                <a:latin typeface="Times New Roman"/>
                <a:cs typeface="Times New Roman"/>
              </a:rPr>
              <a:t> </a:t>
            </a:r>
            <a:r>
              <a:rPr sz="2000" b="1" i="1" u="heavy" spc="-150" dirty="0">
                <a:solidFill>
                  <a:srgbClr val="FFFFFF"/>
                </a:solidFill>
                <a:uFill>
                  <a:solidFill>
                    <a:srgbClr val="FFFFFF"/>
                  </a:solidFill>
                </a:uFill>
                <a:latin typeface="Arial"/>
                <a:cs typeface="Arial"/>
              </a:rPr>
              <a:t>desteğinden </a:t>
            </a:r>
            <a:r>
              <a:rPr sz="2000" b="1" i="1" u="heavy" spc="-155" dirty="0">
                <a:solidFill>
                  <a:srgbClr val="FFFFFF"/>
                </a:solidFill>
                <a:uFill>
                  <a:solidFill>
                    <a:srgbClr val="FFFFFF"/>
                  </a:solidFill>
                </a:uFill>
                <a:latin typeface="Arial"/>
                <a:cs typeface="Arial"/>
              </a:rPr>
              <a:t>kapsama </a:t>
            </a:r>
            <a:r>
              <a:rPr sz="2000" b="1" i="1" u="heavy" spc="-120" dirty="0">
                <a:solidFill>
                  <a:srgbClr val="FFFFFF"/>
                </a:solidFill>
                <a:uFill>
                  <a:solidFill>
                    <a:srgbClr val="FFFFFF"/>
                  </a:solidFill>
                </a:uFill>
                <a:latin typeface="Arial"/>
                <a:cs typeface="Arial"/>
              </a:rPr>
              <a:t>giren </a:t>
            </a:r>
            <a:r>
              <a:rPr sz="2000" b="1" i="1" u="heavy" spc="-130" dirty="0">
                <a:solidFill>
                  <a:srgbClr val="FFFFFF"/>
                </a:solidFill>
                <a:uFill>
                  <a:solidFill>
                    <a:srgbClr val="FFFFFF"/>
                  </a:solidFill>
                </a:uFill>
                <a:latin typeface="Arial"/>
                <a:cs typeface="Arial"/>
              </a:rPr>
              <a:t>her</a:t>
            </a:r>
            <a:r>
              <a:rPr sz="2000" b="1" i="1" u="heavy" spc="-75" dirty="0">
                <a:solidFill>
                  <a:srgbClr val="FFFFFF"/>
                </a:solidFill>
                <a:uFill>
                  <a:solidFill>
                    <a:srgbClr val="FFFFFF"/>
                  </a:solidFill>
                </a:uFill>
                <a:latin typeface="Arial"/>
                <a:cs typeface="Arial"/>
              </a:rPr>
              <a:t> </a:t>
            </a:r>
            <a:r>
              <a:rPr sz="2000" b="1" i="1" u="heavy" spc="-105" dirty="0">
                <a:solidFill>
                  <a:srgbClr val="FFFFFF"/>
                </a:solidFill>
                <a:uFill>
                  <a:solidFill>
                    <a:srgbClr val="FFFFFF"/>
                  </a:solidFill>
                </a:uFill>
                <a:latin typeface="Arial"/>
                <a:cs typeface="Arial"/>
              </a:rPr>
              <a:t>bir</a:t>
            </a:r>
            <a:endParaRPr sz="2000">
              <a:latin typeface="Arial"/>
              <a:cs typeface="Arial"/>
            </a:endParaRPr>
          </a:p>
          <a:p>
            <a:pPr algn="ctr">
              <a:lnSpc>
                <a:spcPts val="2195"/>
              </a:lnSpc>
            </a:pPr>
            <a:r>
              <a:rPr sz="2000" u="heavy" spc="-505" dirty="0">
                <a:solidFill>
                  <a:srgbClr val="FFFFFF"/>
                </a:solidFill>
                <a:uFill>
                  <a:solidFill>
                    <a:srgbClr val="FFFFFF"/>
                  </a:solidFill>
                </a:uFill>
                <a:latin typeface="Times New Roman"/>
                <a:cs typeface="Times New Roman"/>
              </a:rPr>
              <a:t> </a:t>
            </a:r>
            <a:r>
              <a:rPr sz="2000" b="1" i="1" u="heavy" spc="-110" dirty="0">
                <a:solidFill>
                  <a:srgbClr val="FFFFFF"/>
                </a:solidFill>
                <a:uFill>
                  <a:solidFill>
                    <a:srgbClr val="FFFFFF"/>
                  </a:solidFill>
                </a:uFill>
                <a:latin typeface="Arial"/>
                <a:cs typeface="Arial"/>
              </a:rPr>
              <a:t>sigortalı </a:t>
            </a:r>
            <a:r>
              <a:rPr sz="2000" b="1" i="1" u="heavy" spc="-145" dirty="0">
                <a:solidFill>
                  <a:srgbClr val="FFFFFF"/>
                </a:solidFill>
                <a:uFill>
                  <a:solidFill>
                    <a:srgbClr val="FFFFFF"/>
                  </a:solidFill>
                </a:uFill>
                <a:latin typeface="Arial"/>
                <a:cs typeface="Arial"/>
              </a:rPr>
              <a:t>için </a:t>
            </a:r>
            <a:r>
              <a:rPr sz="2000" b="1" i="1" u="heavy" spc="-110" dirty="0">
                <a:solidFill>
                  <a:srgbClr val="FFFFFF"/>
                </a:solidFill>
                <a:uFill>
                  <a:solidFill>
                    <a:srgbClr val="FFFFFF"/>
                  </a:solidFill>
                </a:uFill>
                <a:latin typeface="Arial"/>
                <a:cs typeface="Arial"/>
              </a:rPr>
              <a:t>yararlanılabilecek</a:t>
            </a:r>
            <a:r>
              <a:rPr sz="2000" b="1" i="1" u="heavy" spc="-180" dirty="0">
                <a:solidFill>
                  <a:srgbClr val="FFFFFF"/>
                </a:solidFill>
                <a:uFill>
                  <a:solidFill>
                    <a:srgbClr val="FFFFFF"/>
                  </a:solidFill>
                </a:uFill>
                <a:latin typeface="Arial"/>
                <a:cs typeface="Arial"/>
              </a:rPr>
              <a:t> </a:t>
            </a:r>
            <a:r>
              <a:rPr sz="2000" b="1" i="1" u="heavy" spc="-175" dirty="0">
                <a:solidFill>
                  <a:srgbClr val="FFFFFF"/>
                </a:solidFill>
                <a:uFill>
                  <a:solidFill>
                    <a:srgbClr val="FFFFFF"/>
                  </a:solidFill>
                </a:uFill>
                <a:latin typeface="Arial"/>
                <a:cs typeface="Arial"/>
              </a:rPr>
              <a:t>süre</a:t>
            </a:r>
            <a:endParaRPr sz="2000">
              <a:latin typeface="Arial"/>
              <a:cs typeface="Arial"/>
            </a:endParaRPr>
          </a:p>
          <a:p>
            <a:pPr marL="1905" algn="ctr">
              <a:lnSpc>
                <a:spcPts val="2300"/>
              </a:lnSpc>
            </a:pPr>
            <a:r>
              <a:rPr sz="2000" b="1" i="1" u="heavy" spc="-155" dirty="0">
                <a:solidFill>
                  <a:srgbClr val="FFFFFF"/>
                </a:solidFill>
                <a:uFill>
                  <a:solidFill>
                    <a:srgbClr val="FFFFFF"/>
                  </a:solidFill>
                </a:uFill>
                <a:latin typeface="Arial"/>
                <a:cs typeface="Arial"/>
              </a:rPr>
              <a:t>nedir?</a:t>
            </a:r>
            <a:endParaRPr sz="2000">
              <a:latin typeface="Arial"/>
              <a:cs typeface="Arial"/>
            </a:endParaRPr>
          </a:p>
        </p:txBody>
      </p:sp>
      <p:sp>
        <p:nvSpPr>
          <p:cNvPr id="8" name="object 8"/>
          <p:cNvSpPr/>
          <p:nvPr/>
        </p:nvSpPr>
        <p:spPr>
          <a:xfrm>
            <a:off x="5140452" y="2348483"/>
            <a:ext cx="6746875" cy="1963420"/>
          </a:xfrm>
          <a:custGeom>
            <a:avLst/>
            <a:gdLst/>
            <a:ahLst/>
            <a:cxnLst/>
            <a:rect l="l" t="t" r="r" b="b"/>
            <a:pathLst>
              <a:path w="6746875" h="1963420">
                <a:moveTo>
                  <a:pt x="5765292" y="0"/>
                </a:moveTo>
                <a:lnTo>
                  <a:pt x="5765292" y="245363"/>
                </a:lnTo>
                <a:lnTo>
                  <a:pt x="0" y="245363"/>
                </a:lnTo>
                <a:lnTo>
                  <a:pt x="0" y="1717547"/>
                </a:lnTo>
                <a:lnTo>
                  <a:pt x="5765292" y="1717547"/>
                </a:lnTo>
                <a:lnTo>
                  <a:pt x="5765292" y="1962911"/>
                </a:lnTo>
                <a:lnTo>
                  <a:pt x="6746748" y="981455"/>
                </a:lnTo>
                <a:lnTo>
                  <a:pt x="5765292" y="0"/>
                </a:lnTo>
                <a:close/>
              </a:path>
            </a:pathLst>
          </a:custGeom>
          <a:solidFill>
            <a:srgbClr val="CDE1EC">
              <a:alpha val="90194"/>
            </a:srgbClr>
          </a:solidFill>
        </p:spPr>
        <p:txBody>
          <a:bodyPr wrap="square" lIns="0" tIns="0" rIns="0" bIns="0" rtlCol="0"/>
          <a:lstStyle/>
          <a:p>
            <a:endParaRPr/>
          </a:p>
        </p:txBody>
      </p:sp>
      <p:sp>
        <p:nvSpPr>
          <p:cNvPr id="9" name="object 9"/>
          <p:cNvSpPr/>
          <p:nvPr/>
        </p:nvSpPr>
        <p:spPr>
          <a:xfrm>
            <a:off x="5140452" y="2348483"/>
            <a:ext cx="6746875" cy="1963420"/>
          </a:xfrm>
          <a:custGeom>
            <a:avLst/>
            <a:gdLst/>
            <a:ahLst/>
            <a:cxnLst/>
            <a:rect l="l" t="t" r="r" b="b"/>
            <a:pathLst>
              <a:path w="6746875" h="1963420">
                <a:moveTo>
                  <a:pt x="0" y="245363"/>
                </a:moveTo>
                <a:lnTo>
                  <a:pt x="5765292" y="245363"/>
                </a:lnTo>
                <a:lnTo>
                  <a:pt x="5765292" y="0"/>
                </a:lnTo>
                <a:lnTo>
                  <a:pt x="6746748" y="981455"/>
                </a:lnTo>
                <a:lnTo>
                  <a:pt x="5765292" y="1962911"/>
                </a:lnTo>
                <a:lnTo>
                  <a:pt x="5765292" y="1717547"/>
                </a:lnTo>
                <a:lnTo>
                  <a:pt x="0" y="1717547"/>
                </a:lnTo>
                <a:lnTo>
                  <a:pt x="0" y="245363"/>
                </a:lnTo>
                <a:close/>
              </a:path>
            </a:pathLst>
          </a:custGeom>
          <a:ln w="15240">
            <a:solidFill>
              <a:srgbClr val="CDE1EC"/>
            </a:solidFill>
          </a:ln>
        </p:spPr>
        <p:txBody>
          <a:bodyPr wrap="square" lIns="0" tIns="0" rIns="0" bIns="0" rtlCol="0"/>
          <a:lstStyle/>
          <a:p>
            <a:endParaRPr/>
          </a:p>
        </p:txBody>
      </p:sp>
      <p:sp>
        <p:nvSpPr>
          <p:cNvPr id="10" name="object 10"/>
          <p:cNvSpPr txBox="1"/>
          <p:nvPr/>
        </p:nvSpPr>
        <p:spPr>
          <a:xfrm>
            <a:off x="5140578" y="2555189"/>
            <a:ext cx="6015990" cy="1304925"/>
          </a:xfrm>
          <a:prstGeom prst="rect">
            <a:avLst/>
          </a:prstGeom>
        </p:spPr>
        <p:txBody>
          <a:bodyPr vert="horz" wrap="square" lIns="0" tIns="35560" rIns="0" bIns="0" rtlCol="0">
            <a:spAutoFit/>
          </a:bodyPr>
          <a:lstStyle/>
          <a:p>
            <a:pPr marL="184785" marR="5080" indent="-172085" algn="just">
              <a:lnSpc>
                <a:spcPct val="91600"/>
              </a:lnSpc>
              <a:spcBef>
                <a:spcPts val="280"/>
              </a:spcBef>
              <a:buChar char="•"/>
              <a:tabLst>
                <a:tab pos="185420" algn="l"/>
              </a:tabLst>
            </a:pPr>
            <a:r>
              <a:rPr sz="1800" spc="-145" dirty="0">
                <a:latin typeface="Arial"/>
                <a:cs typeface="Arial"/>
              </a:rPr>
              <a:t>Teşvik</a:t>
            </a:r>
            <a:r>
              <a:rPr sz="1800" spc="210" dirty="0">
                <a:latin typeface="Arial"/>
                <a:cs typeface="Arial"/>
              </a:rPr>
              <a:t> </a:t>
            </a:r>
            <a:r>
              <a:rPr sz="1800" spc="-114" dirty="0">
                <a:latin typeface="Arial"/>
                <a:cs typeface="Arial"/>
              </a:rPr>
              <a:t>kapsamına </a:t>
            </a:r>
            <a:r>
              <a:rPr sz="1800" spc="-65" dirty="0">
                <a:latin typeface="Arial"/>
                <a:cs typeface="Arial"/>
              </a:rPr>
              <a:t>giren </a:t>
            </a:r>
            <a:r>
              <a:rPr sz="1800" spc="-50" dirty="0">
                <a:latin typeface="Arial"/>
                <a:cs typeface="Arial"/>
              </a:rPr>
              <a:t>her </a:t>
            </a:r>
            <a:r>
              <a:rPr sz="1800" spc="-10" dirty="0">
                <a:latin typeface="Arial"/>
                <a:cs typeface="Arial"/>
              </a:rPr>
              <a:t>bir </a:t>
            </a:r>
            <a:r>
              <a:rPr sz="1800" spc="-70" dirty="0">
                <a:latin typeface="Arial"/>
                <a:cs typeface="Arial"/>
              </a:rPr>
              <a:t>işyeri </a:t>
            </a:r>
            <a:r>
              <a:rPr sz="1800" spc="-50" dirty="0">
                <a:latin typeface="Arial"/>
                <a:cs typeface="Arial"/>
              </a:rPr>
              <a:t>için </a:t>
            </a:r>
            <a:r>
              <a:rPr sz="1800" spc="-80" dirty="0">
                <a:latin typeface="Arial"/>
                <a:cs typeface="Arial"/>
              </a:rPr>
              <a:t>ayrı </a:t>
            </a:r>
            <a:r>
              <a:rPr sz="1800" spc="-85" dirty="0">
                <a:latin typeface="Arial"/>
                <a:cs typeface="Arial"/>
              </a:rPr>
              <a:t>ayrı </a:t>
            </a:r>
            <a:r>
              <a:rPr sz="1800" spc="-90" dirty="0">
                <a:latin typeface="Arial"/>
                <a:cs typeface="Arial"/>
              </a:rPr>
              <a:t>başvuru  </a:t>
            </a:r>
            <a:r>
              <a:rPr sz="1800" spc="-65" dirty="0">
                <a:latin typeface="Arial"/>
                <a:cs typeface="Arial"/>
              </a:rPr>
              <a:t>yapılır </a:t>
            </a:r>
            <a:r>
              <a:rPr sz="1800" spc="-105" dirty="0">
                <a:latin typeface="Arial"/>
                <a:cs typeface="Arial"/>
              </a:rPr>
              <a:t>ve </a:t>
            </a:r>
            <a:r>
              <a:rPr sz="1800" spc="-50" dirty="0">
                <a:latin typeface="Arial"/>
                <a:cs typeface="Arial"/>
              </a:rPr>
              <a:t>her </a:t>
            </a:r>
            <a:r>
              <a:rPr sz="1800" spc="-10" dirty="0">
                <a:latin typeface="Arial"/>
                <a:cs typeface="Arial"/>
              </a:rPr>
              <a:t>bir </a:t>
            </a:r>
            <a:r>
              <a:rPr sz="1800" spc="-70" dirty="0">
                <a:latin typeface="Arial"/>
                <a:cs typeface="Arial"/>
              </a:rPr>
              <a:t>işyeri </a:t>
            </a:r>
            <a:r>
              <a:rPr sz="1800" spc="-65" dirty="0">
                <a:latin typeface="Arial"/>
                <a:cs typeface="Arial"/>
              </a:rPr>
              <a:t>müstakilen </a:t>
            </a:r>
            <a:r>
              <a:rPr sz="1800" spc="-50" dirty="0">
                <a:latin typeface="Arial"/>
                <a:cs typeface="Arial"/>
              </a:rPr>
              <a:t>değerlendirilir. </a:t>
            </a:r>
            <a:r>
              <a:rPr sz="1800" spc="-55" dirty="0">
                <a:latin typeface="Arial"/>
                <a:cs typeface="Arial"/>
              </a:rPr>
              <a:t>İşyerlerinin,  </a:t>
            </a:r>
            <a:r>
              <a:rPr sz="1800" spc="-105" dirty="0">
                <a:latin typeface="Arial"/>
                <a:cs typeface="Arial"/>
              </a:rPr>
              <a:t>aynı organizasyon </a:t>
            </a:r>
            <a:r>
              <a:rPr sz="1800" spc="-114" dirty="0">
                <a:latin typeface="Arial"/>
                <a:cs typeface="Arial"/>
              </a:rPr>
              <a:t>yapısı </a:t>
            </a:r>
            <a:r>
              <a:rPr sz="1800" spc="-60" dirty="0">
                <a:latin typeface="Arial"/>
                <a:cs typeface="Arial"/>
              </a:rPr>
              <a:t>içinde </a:t>
            </a:r>
            <a:r>
              <a:rPr sz="1800" spc="-50" dirty="0">
                <a:latin typeface="Arial"/>
                <a:cs typeface="Arial"/>
              </a:rPr>
              <a:t>birden </a:t>
            </a:r>
            <a:r>
              <a:rPr sz="1800" spc="-90" dirty="0">
                <a:latin typeface="Arial"/>
                <a:cs typeface="Arial"/>
              </a:rPr>
              <a:t>fazla </a:t>
            </a:r>
            <a:r>
              <a:rPr sz="1800" spc="-114" dirty="0">
                <a:latin typeface="Arial"/>
                <a:cs typeface="Arial"/>
              </a:rPr>
              <a:t>Ar-Ge </a:t>
            </a:r>
            <a:r>
              <a:rPr sz="1800" spc="-75" dirty="0">
                <a:latin typeface="Arial"/>
                <a:cs typeface="Arial"/>
              </a:rPr>
              <a:t>merkezinin  </a:t>
            </a:r>
            <a:r>
              <a:rPr sz="1800" spc="-80" dirty="0">
                <a:latin typeface="Arial"/>
                <a:cs typeface="Arial"/>
              </a:rPr>
              <a:t>bulunması </a:t>
            </a:r>
            <a:r>
              <a:rPr sz="1800" spc="-60" dirty="0">
                <a:latin typeface="Arial"/>
                <a:cs typeface="Arial"/>
              </a:rPr>
              <a:t>durumunda, </a:t>
            </a:r>
            <a:r>
              <a:rPr sz="1800" spc="-45" dirty="0">
                <a:latin typeface="Arial"/>
                <a:cs typeface="Arial"/>
              </a:rPr>
              <a:t>her </a:t>
            </a:r>
            <a:r>
              <a:rPr sz="1800" spc="-10" dirty="0">
                <a:latin typeface="Arial"/>
                <a:cs typeface="Arial"/>
              </a:rPr>
              <a:t>bir </a:t>
            </a:r>
            <a:r>
              <a:rPr sz="1800" spc="-114" dirty="0">
                <a:latin typeface="Arial"/>
                <a:cs typeface="Arial"/>
              </a:rPr>
              <a:t>Ar-Ge </a:t>
            </a:r>
            <a:r>
              <a:rPr sz="1800" spc="-85" dirty="0">
                <a:latin typeface="Arial"/>
                <a:cs typeface="Arial"/>
              </a:rPr>
              <a:t>merkezi </a:t>
            </a:r>
            <a:r>
              <a:rPr sz="1800" spc="-50" dirty="0">
                <a:latin typeface="Arial"/>
                <a:cs typeface="Arial"/>
              </a:rPr>
              <a:t>için </a:t>
            </a:r>
            <a:r>
              <a:rPr sz="1800" spc="-65" dirty="0">
                <a:latin typeface="Arial"/>
                <a:cs typeface="Arial"/>
              </a:rPr>
              <a:t>yeni </a:t>
            </a:r>
            <a:r>
              <a:rPr sz="1800" spc="-70" dirty="0">
                <a:latin typeface="Arial"/>
                <a:cs typeface="Arial"/>
              </a:rPr>
              <a:t>işyeri  </a:t>
            </a:r>
            <a:r>
              <a:rPr sz="1800" spc="-125" dirty="0">
                <a:latin typeface="Arial"/>
                <a:cs typeface="Arial"/>
              </a:rPr>
              <a:t>dosyası </a:t>
            </a:r>
            <a:r>
              <a:rPr sz="1800" spc="-60" dirty="0">
                <a:latin typeface="Arial"/>
                <a:cs typeface="Arial"/>
              </a:rPr>
              <a:t>tescil edilmek </a:t>
            </a:r>
            <a:r>
              <a:rPr sz="1800" spc="-50" dirty="0">
                <a:latin typeface="Arial"/>
                <a:cs typeface="Arial"/>
              </a:rPr>
              <a:t>suretiyle </a:t>
            </a:r>
            <a:r>
              <a:rPr sz="1800" spc="-80" dirty="0">
                <a:latin typeface="Arial"/>
                <a:cs typeface="Arial"/>
              </a:rPr>
              <a:t>ayrı </a:t>
            </a:r>
            <a:r>
              <a:rPr sz="1800" spc="-85" dirty="0">
                <a:latin typeface="Arial"/>
                <a:cs typeface="Arial"/>
              </a:rPr>
              <a:t>başvuru</a:t>
            </a:r>
            <a:r>
              <a:rPr sz="1800" spc="-200" dirty="0">
                <a:latin typeface="Arial"/>
                <a:cs typeface="Arial"/>
              </a:rPr>
              <a:t> </a:t>
            </a:r>
            <a:r>
              <a:rPr sz="1800" spc="-90" dirty="0">
                <a:latin typeface="Arial"/>
                <a:cs typeface="Arial"/>
              </a:rPr>
              <a:t>yapılır.</a:t>
            </a:r>
            <a:endParaRPr sz="1800">
              <a:latin typeface="Arial"/>
              <a:cs typeface="Arial"/>
            </a:endParaRPr>
          </a:p>
        </p:txBody>
      </p:sp>
      <p:sp>
        <p:nvSpPr>
          <p:cNvPr id="11" name="object 11"/>
          <p:cNvSpPr/>
          <p:nvPr/>
        </p:nvSpPr>
        <p:spPr>
          <a:xfrm>
            <a:off x="643890" y="2349245"/>
            <a:ext cx="4497705" cy="1963420"/>
          </a:xfrm>
          <a:custGeom>
            <a:avLst/>
            <a:gdLst/>
            <a:ahLst/>
            <a:cxnLst/>
            <a:rect l="l" t="t" r="r" b="b"/>
            <a:pathLst>
              <a:path w="4497705" h="1963420">
                <a:moveTo>
                  <a:pt x="4170172" y="0"/>
                </a:moveTo>
                <a:lnTo>
                  <a:pt x="327151" y="0"/>
                </a:lnTo>
                <a:lnTo>
                  <a:pt x="278807" y="3546"/>
                </a:lnTo>
                <a:lnTo>
                  <a:pt x="232665" y="13848"/>
                </a:lnTo>
                <a:lnTo>
                  <a:pt x="189232" y="30399"/>
                </a:lnTo>
                <a:lnTo>
                  <a:pt x="149013" y="52696"/>
                </a:lnTo>
                <a:lnTo>
                  <a:pt x="112515" y="80231"/>
                </a:lnTo>
                <a:lnTo>
                  <a:pt x="80244" y="112500"/>
                </a:lnTo>
                <a:lnTo>
                  <a:pt x="52705" y="148996"/>
                </a:lnTo>
                <a:lnTo>
                  <a:pt x="30406" y="189215"/>
                </a:lnTo>
                <a:lnTo>
                  <a:pt x="13851" y="232651"/>
                </a:lnTo>
                <a:lnTo>
                  <a:pt x="3547" y="278798"/>
                </a:lnTo>
                <a:lnTo>
                  <a:pt x="0" y="327151"/>
                </a:lnTo>
                <a:lnTo>
                  <a:pt x="0" y="1635759"/>
                </a:lnTo>
                <a:lnTo>
                  <a:pt x="3547" y="1684113"/>
                </a:lnTo>
                <a:lnTo>
                  <a:pt x="13851" y="1730260"/>
                </a:lnTo>
                <a:lnTo>
                  <a:pt x="30406" y="1773696"/>
                </a:lnTo>
                <a:lnTo>
                  <a:pt x="52705" y="1813915"/>
                </a:lnTo>
                <a:lnTo>
                  <a:pt x="80244" y="1850411"/>
                </a:lnTo>
                <a:lnTo>
                  <a:pt x="112515" y="1882680"/>
                </a:lnTo>
                <a:lnTo>
                  <a:pt x="149013" y="1910215"/>
                </a:lnTo>
                <a:lnTo>
                  <a:pt x="189232" y="1932512"/>
                </a:lnTo>
                <a:lnTo>
                  <a:pt x="232665" y="1949063"/>
                </a:lnTo>
                <a:lnTo>
                  <a:pt x="278807" y="1959365"/>
                </a:lnTo>
                <a:lnTo>
                  <a:pt x="327151" y="1962911"/>
                </a:lnTo>
                <a:lnTo>
                  <a:pt x="4170172" y="1962911"/>
                </a:lnTo>
                <a:lnTo>
                  <a:pt x="4218525" y="1959365"/>
                </a:lnTo>
                <a:lnTo>
                  <a:pt x="4264672" y="1949063"/>
                </a:lnTo>
                <a:lnTo>
                  <a:pt x="4308108" y="1932512"/>
                </a:lnTo>
                <a:lnTo>
                  <a:pt x="4348327" y="1910215"/>
                </a:lnTo>
                <a:lnTo>
                  <a:pt x="4384823" y="1882680"/>
                </a:lnTo>
                <a:lnTo>
                  <a:pt x="4417092" y="1850411"/>
                </a:lnTo>
                <a:lnTo>
                  <a:pt x="4444627" y="1813915"/>
                </a:lnTo>
                <a:lnTo>
                  <a:pt x="4466924" y="1773696"/>
                </a:lnTo>
                <a:lnTo>
                  <a:pt x="4483475" y="1730260"/>
                </a:lnTo>
                <a:lnTo>
                  <a:pt x="4493777" y="1684113"/>
                </a:lnTo>
                <a:lnTo>
                  <a:pt x="4497324" y="1635759"/>
                </a:lnTo>
                <a:lnTo>
                  <a:pt x="4497324" y="327151"/>
                </a:lnTo>
                <a:lnTo>
                  <a:pt x="4493777" y="278798"/>
                </a:lnTo>
                <a:lnTo>
                  <a:pt x="4483475" y="232651"/>
                </a:lnTo>
                <a:lnTo>
                  <a:pt x="4466924" y="189215"/>
                </a:lnTo>
                <a:lnTo>
                  <a:pt x="4444627" y="148996"/>
                </a:lnTo>
                <a:lnTo>
                  <a:pt x="4417092" y="112500"/>
                </a:lnTo>
                <a:lnTo>
                  <a:pt x="4384823" y="80231"/>
                </a:lnTo>
                <a:lnTo>
                  <a:pt x="4348327" y="52696"/>
                </a:lnTo>
                <a:lnTo>
                  <a:pt x="4308108" y="30399"/>
                </a:lnTo>
                <a:lnTo>
                  <a:pt x="4264672" y="13848"/>
                </a:lnTo>
                <a:lnTo>
                  <a:pt x="4218525" y="3546"/>
                </a:lnTo>
                <a:lnTo>
                  <a:pt x="4170172" y="0"/>
                </a:lnTo>
                <a:close/>
              </a:path>
            </a:pathLst>
          </a:custGeom>
          <a:solidFill>
            <a:srgbClr val="27A7CE"/>
          </a:solidFill>
        </p:spPr>
        <p:txBody>
          <a:bodyPr wrap="square" lIns="0" tIns="0" rIns="0" bIns="0" rtlCol="0"/>
          <a:lstStyle/>
          <a:p>
            <a:endParaRPr/>
          </a:p>
        </p:txBody>
      </p:sp>
      <p:sp>
        <p:nvSpPr>
          <p:cNvPr id="12" name="object 12"/>
          <p:cNvSpPr/>
          <p:nvPr/>
        </p:nvSpPr>
        <p:spPr>
          <a:xfrm>
            <a:off x="643890" y="2349245"/>
            <a:ext cx="4497705" cy="1963420"/>
          </a:xfrm>
          <a:custGeom>
            <a:avLst/>
            <a:gdLst/>
            <a:ahLst/>
            <a:cxnLst/>
            <a:rect l="l" t="t" r="r" b="b"/>
            <a:pathLst>
              <a:path w="4497705" h="1963420">
                <a:moveTo>
                  <a:pt x="0" y="327151"/>
                </a:moveTo>
                <a:lnTo>
                  <a:pt x="3547" y="278798"/>
                </a:lnTo>
                <a:lnTo>
                  <a:pt x="13851" y="232651"/>
                </a:lnTo>
                <a:lnTo>
                  <a:pt x="30406" y="189215"/>
                </a:lnTo>
                <a:lnTo>
                  <a:pt x="52705" y="148996"/>
                </a:lnTo>
                <a:lnTo>
                  <a:pt x="80244" y="112500"/>
                </a:lnTo>
                <a:lnTo>
                  <a:pt x="112515" y="80231"/>
                </a:lnTo>
                <a:lnTo>
                  <a:pt x="149013" y="52696"/>
                </a:lnTo>
                <a:lnTo>
                  <a:pt x="189232" y="30399"/>
                </a:lnTo>
                <a:lnTo>
                  <a:pt x="232665" y="13848"/>
                </a:lnTo>
                <a:lnTo>
                  <a:pt x="278807" y="3546"/>
                </a:lnTo>
                <a:lnTo>
                  <a:pt x="327151" y="0"/>
                </a:lnTo>
                <a:lnTo>
                  <a:pt x="4170172" y="0"/>
                </a:lnTo>
                <a:lnTo>
                  <a:pt x="4218525" y="3546"/>
                </a:lnTo>
                <a:lnTo>
                  <a:pt x="4264672" y="13848"/>
                </a:lnTo>
                <a:lnTo>
                  <a:pt x="4308108" y="30399"/>
                </a:lnTo>
                <a:lnTo>
                  <a:pt x="4348327" y="52696"/>
                </a:lnTo>
                <a:lnTo>
                  <a:pt x="4384823" y="80231"/>
                </a:lnTo>
                <a:lnTo>
                  <a:pt x="4417092" y="112500"/>
                </a:lnTo>
                <a:lnTo>
                  <a:pt x="4444627" y="148996"/>
                </a:lnTo>
                <a:lnTo>
                  <a:pt x="4466924" y="189215"/>
                </a:lnTo>
                <a:lnTo>
                  <a:pt x="4483475" y="232651"/>
                </a:lnTo>
                <a:lnTo>
                  <a:pt x="4493777" y="278798"/>
                </a:lnTo>
                <a:lnTo>
                  <a:pt x="4497324" y="327151"/>
                </a:lnTo>
                <a:lnTo>
                  <a:pt x="4497324" y="1635759"/>
                </a:lnTo>
                <a:lnTo>
                  <a:pt x="4493777" y="1684113"/>
                </a:lnTo>
                <a:lnTo>
                  <a:pt x="4483475" y="1730260"/>
                </a:lnTo>
                <a:lnTo>
                  <a:pt x="4466924" y="1773696"/>
                </a:lnTo>
                <a:lnTo>
                  <a:pt x="4444627" y="1813915"/>
                </a:lnTo>
                <a:lnTo>
                  <a:pt x="4417092" y="1850411"/>
                </a:lnTo>
                <a:lnTo>
                  <a:pt x="4384823" y="1882680"/>
                </a:lnTo>
                <a:lnTo>
                  <a:pt x="4348327" y="1910215"/>
                </a:lnTo>
                <a:lnTo>
                  <a:pt x="4308108" y="1932512"/>
                </a:lnTo>
                <a:lnTo>
                  <a:pt x="4264672" y="1949063"/>
                </a:lnTo>
                <a:lnTo>
                  <a:pt x="4218525" y="1959365"/>
                </a:lnTo>
                <a:lnTo>
                  <a:pt x="4170172" y="1962911"/>
                </a:lnTo>
                <a:lnTo>
                  <a:pt x="327151" y="1962911"/>
                </a:lnTo>
                <a:lnTo>
                  <a:pt x="278807" y="1959365"/>
                </a:lnTo>
                <a:lnTo>
                  <a:pt x="232665" y="1949063"/>
                </a:lnTo>
                <a:lnTo>
                  <a:pt x="189232" y="1932512"/>
                </a:lnTo>
                <a:lnTo>
                  <a:pt x="149013" y="1910215"/>
                </a:lnTo>
                <a:lnTo>
                  <a:pt x="112515" y="1882680"/>
                </a:lnTo>
                <a:lnTo>
                  <a:pt x="80244" y="1850411"/>
                </a:lnTo>
                <a:lnTo>
                  <a:pt x="52705" y="1813915"/>
                </a:lnTo>
                <a:lnTo>
                  <a:pt x="30406" y="1773696"/>
                </a:lnTo>
                <a:lnTo>
                  <a:pt x="13851" y="1730260"/>
                </a:lnTo>
                <a:lnTo>
                  <a:pt x="3547" y="1684113"/>
                </a:lnTo>
                <a:lnTo>
                  <a:pt x="0" y="1635759"/>
                </a:lnTo>
                <a:lnTo>
                  <a:pt x="0" y="327151"/>
                </a:lnTo>
                <a:close/>
              </a:path>
            </a:pathLst>
          </a:custGeom>
          <a:ln w="19812">
            <a:solidFill>
              <a:srgbClr val="FFFFFF"/>
            </a:solidFill>
          </a:ln>
        </p:spPr>
        <p:txBody>
          <a:bodyPr wrap="square" lIns="0" tIns="0" rIns="0" bIns="0" rtlCol="0"/>
          <a:lstStyle/>
          <a:p>
            <a:endParaRPr/>
          </a:p>
        </p:txBody>
      </p:sp>
      <p:sp>
        <p:nvSpPr>
          <p:cNvPr id="13" name="object 13"/>
          <p:cNvSpPr txBox="1"/>
          <p:nvPr/>
        </p:nvSpPr>
        <p:spPr>
          <a:xfrm>
            <a:off x="819911" y="2855163"/>
            <a:ext cx="4143375" cy="890905"/>
          </a:xfrm>
          <a:prstGeom prst="rect">
            <a:avLst/>
          </a:prstGeom>
        </p:spPr>
        <p:txBody>
          <a:bodyPr vert="horz" wrap="square" lIns="0" tIns="13335" rIns="0" bIns="0" rtlCol="0">
            <a:spAutoFit/>
          </a:bodyPr>
          <a:lstStyle/>
          <a:p>
            <a:pPr algn="ctr">
              <a:lnSpc>
                <a:spcPts val="2305"/>
              </a:lnSpc>
              <a:spcBef>
                <a:spcPts val="105"/>
              </a:spcBef>
            </a:pPr>
            <a:r>
              <a:rPr sz="2000" u="heavy" spc="-505" dirty="0">
                <a:solidFill>
                  <a:srgbClr val="FFFFFF"/>
                </a:solidFill>
                <a:uFill>
                  <a:solidFill>
                    <a:srgbClr val="FFFFFF"/>
                  </a:solidFill>
                </a:uFill>
                <a:latin typeface="Times New Roman"/>
                <a:cs typeface="Times New Roman"/>
              </a:rPr>
              <a:t> </a:t>
            </a:r>
            <a:r>
              <a:rPr sz="2000" b="1" u="heavy" spc="-114" dirty="0">
                <a:solidFill>
                  <a:srgbClr val="FFFFFF"/>
                </a:solidFill>
                <a:uFill>
                  <a:solidFill>
                    <a:srgbClr val="FFFFFF"/>
                  </a:solidFill>
                </a:uFill>
                <a:latin typeface="Trebuchet MS"/>
                <a:cs typeface="Trebuchet MS"/>
              </a:rPr>
              <a:t>İşverenin birden </a:t>
            </a:r>
            <a:r>
              <a:rPr sz="2000" b="1" u="heavy" spc="-135" dirty="0">
                <a:solidFill>
                  <a:srgbClr val="FFFFFF"/>
                </a:solidFill>
                <a:uFill>
                  <a:solidFill>
                    <a:srgbClr val="FFFFFF"/>
                  </a:solidFill>
                </a:uFill>
                <a:latin typeface="Trebuchet MS"/>
                <a:cs typeface="Trebuchet MS"/>
              </a:rPr>
              <a:t>fazla </a:t>
            </a:r>
            <a:r>
              <a:rPr sz="2000" b="1" u="heavy" spc="-110" dirty="0">
                <a:solidFill>
                  <a:srgbClr val="FFFFFF"/>
                </a:solidFill>
                <a:uFill>
                  <a:solidFill>
                    <a:srgbClr val="FFFFFF"/>
                  </a:solidFill>
                </a:uFill>
                <a:latin typeface="Trebuchet MS"/>
                <a:cs typeface="Trebuchet MS"/>
              </a:rPr>
              <a:t>Ar-Ge</a:t>
            </a:r>
            <a:r>
              <a:rPr sz="2000" b="1" u="heavy" spc="-320" dirty="0">
                <a:solidFill>
                  <a:srgbClr val="FFFFFF"/>
                </a:solidFill>
                <a:uFill>
                  <a:solidFill>
                    <a:srgbClr val="FFFFFF"/>
                  </a:solidFill>
                </a:uFill>
                <a:latin typeface="Trebuchet MS"/>
                <a:cs typeface="Trebuchet MS"/>
              </a:rPr>
              <a:t> </a:t>
            </a:r>
            <a:r>
              <a:rPr sz="2000" b="1" u="heavy" spc="-100" dirty="0">
                <a:solidFill>
                  <a:srgbClr val="FFFFFF"/>
                </a:solidFill>
                <a:uFill>
                  <a:solidFill>
                    <a:srgbClr val="FFFFFF"/>
                  </a:solidFill>
                </a:uFill>
                <a:latin typeface="Trebuchet MS"/>
                <a:cs typeface="Trebuchet MS"/>
              </a:rPr>
              <a:t>kapsamına</a:t>
            </a:r>
            <a:endParaRPr sz="2000">
              <a:latin typeface="Trebuchet MS"/>
              <a:cs typeface="Trebuchet MS"/>
            </a:endParaRPr>
          </a:p>
          <a:p>
            <a:pPr algn="ctr">
              <a:lnSpc>
                <a:spcPts val="2205"/>
              </a:lnSpc>
            </a:pPr>
            <a:r>
              <a:rPr sz="2000" u="heavy" spc="-505" dirty="0">
                <a:solidFill>
                  <a:srgbClr val="FFFFFF"/>
                </a:solidFill>
                <a:uFill>
                  <a:solidFill>
                    <a:srgbClr val="FFFFFF"/>
                  </a:solidFill>
                </a:uFill>
                <a:latin typeface="Times New Roman"/>
                <a:cs typeface="Times New Roman"/>
              </a:rPr>
              <a:t> </a:t>
            </a:r>
            <a:r>
              <a:rPr sz="2000" b="1" u="heavy" spc="-120" dirty="0">
                <a:solidFill>
                  <a:srgbClr val="FFFFFF"/>
                </a:solidFill>
                <a:uFill>
                  <a:solidFill>
                    <a:srgbClr val="FFFFFF"/>
                  </a:solidFill>
                </a:uFill>
                <a:latin typeface="Trebuchet MS"/>
                <a:cs typeface="Trebuchet MS"/>
              </a:rPr>
              <a:t>giren </a:t>
            </a:r>
            <a:r>
              <a:rPr sz="2000" b="1" u="heavy" spc="-130" dirty="0">
                <a:solidFill>
                  <a:srgbClr val="FFFFFF"/>
                </a:solidFill>
                <a:uFill>
                  <a:solidFill>
                    <a:srgbClr val="FFFFFF"/>
                  </a:solidFill>
                </a:uFill>
                <a:latin typeface="Trebuchet MS"/>
                <a:cs typeface="Trebuchet MS"/>
              </a:rPr>
              <a:t>işyeri </a:t>
            </a:r>
            <a:r>
              <a:rPr sz="2000" b="1" u="heavy" spc="-85" dirty="0">
                <a:solidFill>
                  <a:srgbClr val="FFFFFF"/>
                </a:solidFill>
                <a:uFill>
                  <a:solidFill>
                    <a:srgbClr val="FFFFFF"/>
                  </a:solidFill>
                </a:uFill>
                <a:latin typeface="Trebuchet MS"/>
                <a:cs typeface="Trebuchet MS"/>
              </a:rPr>
              <a:t>olması </a:t>
            </a:r>
            <a:r>
              <a:rPr sz="2000" b="1" u="heavy" spc="-105" dirty="0">
                <a:solidFill>
                  <a:srgbClr val="FFFFFF"/>
                </a:solidFill>
                <a:uFill>
                  <a:solidFill>
                    <a:srgbClr val="FFFFFF"/>
                  </a:solidFill>
                </a:uFill>
                <a:latin typeface="Trebuchet MS"/>
                <a:cs typeface="Trebuchet MS"/>
              </a:rPr>
              <a:t>durumunda</a:t>
            </a:r>
            <a:r>
              <a:rPr sz="2000" b="1" u="heavy" spc="-330" dirty="0">
                <a:solidFill>
                  <a:srgbClr val="FFFFFF"/>
                </a:solidFill>
                <a:uFill>
                  <a:solidFill>
                    <a:srgbClr val="FFFFFF"/>
                  </a:solidFill>
                </a:uFill>
                <a:latin typeface="Trebuchet MS"/>
                <a:cs typeface="Trebuchet MS"/>
              </a:rPr>
              <a:t> </a:t>
            </a:r>
            <a:r>
              <a:rPr sz="2000" b="1" u="heavy" spc="-105" dirty="0">
                <a:solidFill>
                  <a:srgbClr val="FFFFFF"/>
                </a:solidFill>
                <a:uFill>
                  <a:solidFill>
                    <a:srgbClr val="FFFFFF"/>
                  </a:solidFill>
                </a:uFill>
                <a:latin typeface="Trebuchet MS"/>
                <a:cs typeface="Trebuchet MS"/>
              </a:rPr>
              <a:t>başvuru</a:t>
            </a:r>
            <a:endParaRPr sz="2000">
              <a:latin typeface="Trebuchet MS"/>
              <a:cs typeface="Trebuchet MS"/>
            </a:endParaRPr>
          </a:p>
          <a:p>
            <a:pPr marL="1270" algn="ctr">
              <a:lnSpc>
                <a:spcPts val="2300"/>
              </a:lnSpc>
            </a:pPr>
            <a:r>
              <a:rPr sz="2000" u="heavy" spc="-500" dirty="0">
                <a:solidFill>
                  <a:srgbClr val="FFFFFF"/>
                </a:solidFill>
                <a:uFill>
                  <a:solidFill>
                    <a:srgbClr val="FFFFFF"/>
                  </a:solidFill>
                </a:uFill>
                <a:latin typeface="Times New Roman"/>
                <a:cs typeface="Times New Roman"/>
              </a:rPr>
              <a:t> </a:t>
            </a:r>
            <a:r>
              <a:rPr sz="2000" b="1" u="heavy" spc="-90" dirty="0">
                <a:solidFill>
                  <a:srgbClr val="FFFFFF"/>
                </a:solidFill>
                <a:uFill>
                  <a:solidFill>
                    <a:srgbClr val="FFFFFF"/>
                  </a:solidFill>
                </a:uFill>
                <a:latin typeface="Trebuchet MS"/>
                <a:cs typeface="Trebuchet MS"/>
              </a:rPr>
              <a:t>nasıl</a:t>
            </a:r>
            <a:r>
              <a:rPr sz="2000" b="1" u="heavy" spc="-165" dirty="0">
                <a:solidFill>
                  <a:srgbClr val="FFFFFF"/>
                </a:solidFill>
                <a:uFill>
                  <a:solidFill>
                    <a:srgbClr val="FFFFFF"/>
                  </a:solidFill>
                </a:uFill>
                <a:latin typeface="Trebuchet MS"/>
                <a:cs typeface="Trebuchet MS"/>
              </a:rPr>
              <a:t> </a:t>
            </a:r>
            <a:r>
              <a:rPr sz="2000" b="1" u="heavy" spc="-100" dirty="0">
                <a:solidFill>
                  <a:srgbClr val="FFFFFF"/>
                </a:solidFill>
                <a:uFill>
                  <a:solidFill>
                    <a:srgbClr val="FFFFFF"/>
                  </a:solidFill>
                </a:uFill>
                <a:latin typeface="Trebuchet MS"/>
                <a:cs typeface="Trebuchet MS"/>
              </a:rPr>
              <a:t>yapılacak?</a:t>
            </a:r>
            <a:endParaRPr sz="2000">
              <a:latin typeface="Trebuchet MS"/>
              <a:cs typeface="Trebuchet MS"/>
            </a:endParaRPr>
          </a:p>
        </p:txBody>
      </p:sp>
      <p:sp>
        <p:nvSpPr>
          <p:cNvPr id="14" name="object 14"/>
          <p:cNvSpPr/>
          <p:nvPr/>
        </p:nvSpPr>
        <p:spPr>
          <a:xfrm>
            <a:off x="5140452" y="4507991"/>
            <a:ext cx="6746875" cy="1963420"/>
          </a:xfrm>
          <a:custGeom>
            <a:avLst/>
            <a:gdLst/>
            <a:ahLst/>
            <a:cxnLst/>
            <a:rect l="l" t="t" r="r" b="b"/>
            <a:pathLst>
              <a:path w="6746875" h="1963420">
                <a:moveTo>
                  <a:pt x="5765292" y="0"/>
                </a:moveTo>
                <a:lnTo>
                  <a:pt x="5765292" y="245363"/>
                </a:lnTo>
                <a:lnTo>
                  <a:pt x="0" y="245363"/>
                </a:lnTo>
                <a:lnTo>
                  <a:pt x="0" y="1717547"/>
                </a:lnTo>
                <a:lnTo>
                  <a:pt x="5765292" y="1717547"/>
                </a:lnTo>
                <a:lnTo>
                  <a:pt x="5765292" y="1962911"/>
                </a:lnTo>
                <a:lnTo>
                  <a:pt x="6746748" y="981455"/>
                </a:lnTo>
                <a:lnTo>
                  <a:pt x="5765292" y="0"/>
                </a:lnTo>
                <a:close/>
              </a:path>
            </a:pathLst>
          </a:custGeom>
          <a:solidFill>
            <a:srgbClr val="CDECEF">
              <a:alpha val="90194"/>
            </a:srgbClr>
          </a:solidFill>
        </p:spPr>
        <p:txBody>
          <a:bodyPr wrap="square" lIns="0" tIns="0" rIns="0" bIns="0" rtlCol="0"/>
          <a:lstStyle/>
          <a:p>
            <a:endParaRPr/>
          </a:p>
        </p:txBody>
      </p:sp>
      <p:sp>
        <p:nvSpPr>
          <p:cNvPr id="15" name="object 15"/>
          <p:cNvSpPr/>
          <p:nvPr/>
        </p:nvSpPr>
        <p:spPr>
          <a:xfrm>
            <a:off x="5140452" y="4507991"/>
            <a:ext cx="6746875" cy="1963420"/>
          </a:xfrm>
          <a:custGeom>
            <a:avLst/>
            <a:gdLst/>
            <a:ahLst/>
            <a:cxnLst/>
            <a:rect l="l" t="t" r="r" b="b"/>
            <a:pathLst>
              <a:path w="6746875" h="1963420">
                <a:moveTo>
                  <a:pt x="0" y="245363"/>
                </a:moveTo>
                <a:lnTo>
                  <a:pt x="5765292" y="245363"/>
                </a:lnTo>
                <a:lnTo>
                  <a:pt x="5765292" y="0"/>
                </a:lnTo>
                <a:lnTo>
                  <a:pt x="6746748" y="981455"/>
                </a:lnTo>
                <a:lnTo>
                  <a:pt x="5765292" y="1962911"/>
                </a:lnTo>
                <a:lnTo>
                  <a:pt x="5765292" y="1717547"/>
                </a:lnTo>
                <a:lnTo>
                  <a:pt x="0" y="1717547"/>
                </a:lnTo>
                <a:lnTo>
                  <a:pt x="0" y="245363"/>
                </a:lnTo>
                <a:close/>
              </a:path>
            </a:pathLst>
          </a:custGeom>
          <a:ln w="15240">
            <a:solidFill>
              <a:srgbClr val="CDECEF"/>
            </a:solidFill>
          </a:ln>
        </p:spPr>
        <p:txBody>
          <a:bodyPr wrap="square" lIns="0" tIns="0" rIns="0" bIns="0" rtlCol="0"/>
          <a:lstStyle/>
          <a:p>
            <a:endParaRPr/>
          </a:p>
        </p:txBody>
      </p:sp>
      <p:sp>
        <p:nvSpPr>
          <p:cNvPr id="16" name="object 16"/>
          <p:cNvSpPr txBox="1"/>
          <p:nvPr/>
        </p:nvSpPr>
        <p:spPr>
          <a:xfrm>
            <a:off x="5141721" y="4710176"/>
            <a:ext cx="5364480" cy="330835"/>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 pos="770255" algn="l"/>
                <a:tab pos="1685925" algn="l"/>
                <a:tab pos="2333625" algn="l"/>
                <a:tab pos="3289300" algn="l"/>
                <a:tab pos="3961765" algn="l"/>
                <a:tab pos="4648835" algn="l"/>
              </a:tabLst>
            </a:pPr>
            <a:r>
              <a:rPr sz="2000" spc="-195" dirty="0">
                <a:latin typeface="Arial"/>
                <a:cs typeface="Arial"/>
              </a:rPr>
              <a:t>Beş	</a:t>
            </a:r>
            <a:r>
              <a:rPr sz="2000" spc="-75" dirty="0">
                <a:latin typeface="Arial"/>
                <a:cs typeface="Arial"/>
              </a:rPr>
              <a:t>puanlık	</a:t>
            </a:r>
            <a:r>
              <a:rPr sz="2000" spc="-25" dirty="0">
                <a:latin typeface="Arial"/>
                <a:cs typeface="Arial"/>
              </a:rPr>
              <a:t>prim	</a:t>
            </a:r>
            <a:r>
              <a:rPr sz="2000" spc="-15" dirty="0">
                <a:latin typeface="Arial"/>
                <a:cs typeface="Arial"/>
              </a:rPr>
              <a:t>indirimi	</a:t>
            </a:r>
            <a:r>
              <a:rPr sz="2000" spc="-70" dirty="0">
                <a:latin typeface="Arial"/>
                <a:cs typeface="Arial"/>
              </a:rPr>
              <a:t>hariç	</a:t>
            </a:r>
            <a:r>
              <a:rPr sz="2000" spc="-65" dirty="0">
                <a:latin typeface="Arial"/>
                <a:cs typeface="Arial"/>
              </a:rPr>
              <a:t>diğer	</a:t>
            </a:r>
            <a:r>
              <a:rPr sz="2000" spc="-75" dirty="0">
                <a:latin typeface="Arial"/>
                <a:cs typeface="Arial"/>
              </a:rPr>
              <a:t>sigorta</a:t>
            </a:r>
            <a:endParaRPr sz="2000">
              <a:latin typeface="Arial"/>
              <a:cs typeface="Arial"/>
            </a:endParaRPr>
          </a:p>
        </p:txBody>
      </p:sp>
      <p:sp>
        <p:nvSpPr>
          <p:cNvPr id="17" name="object 17"/>
          <p:cNvSpPr txBox="1"/>
          <p:nvPr/>
        </p:nvSpPr>
        <p:spPr>
          <a:xfrm>
            <a:off x="5370321" y="4990591"/>
            <a:ext cx="5028565" cy="330835"/>
          </a:xfrm>
          <a:prstGeom prst="rect">
            <a:avLst/>
          </a:prstGeom>
        </p:spPr>
        <p:txBody>
          <a:bodyPr vert="horz" wrap="square" lIns="0" tIns="12700" rIns="0" bIns="0" rtlCol="0">
            <a:spAutoFit/>
          </a:bodyPr>
          <a:lstStyle/>
          <a:p>
            <a:pPr marL="12700">
              <a:lnSpc>
                <a:spcPct val="100000"/>
              </a:lnSpc>
              <a:spcBef>
                <a:spcPts val="100"/>
              </a:spcBef>
              <a:tabLst>
                <a:tab pos="1492250" algn="l"/>
                <a:tab pos="3138805" algn="l"/>
                <a:tab pos="3749675" algn="l"/>
              </a:tabLst>
            </a:pPr>
            <a:r>
              <a:rPr sz="2000" spc="95" dirty="0">
                <a:latin typeface="Arial"/>
                <a:cs typeface="Arial"/>
              </a:rPr>
              <a:t>t</a:t>
            </a:r>
            <a:r>
              <a:rPr sz="2000" spc="-175" dirty="0">
                <a:latin typeface="Arial"/>
                <a:cs typeface="Arial"/>
              </a:rPr>
              <a:t>e</a:t>
            </a:r>
            <a:r>
              <a:rPr sz="2000" spc="-200" dirty="0">
                <a:latin typeface="Arial"/>
                <a:cs typeface="Arial"/>
              </a:rPr>
              <a:t>ş</a:t>
            </a:r>
            <a:r>
              <a:rPr sz="2000" spc="-55" dirty="0">
                <a:latin typeface="Arial"/>
                <a:cs typeface="Arial"/>
              </a:rPr>
              <a:t>v</a:t>
            </a:r>
            <a:r>
              <a:rPr sz="2000" spc="-35" dirty="0">
                <a:latin typeface="Arial"/>
                <a:cs typeface="Arial"/>
              </a:rPr>
              <a:t>ikler</a:t>
            </a:r>
            <a:r>
              <a:rPr sz="2000" spc="-30" dirty="0">
                <a:latin typeface="Arial"/>
                <a:cs typeface="Arial"/>
              </a:rPr>
              <a:t>i</a:t>
            </a:r>
            <a:r>
              <a:rPr sz="2000" spc="-60" dirty="0">
                <a:latin typeface="Arial"/>
                <a:cs typeface="Arial"/>
              </a:rPr>
              <a:t>nd</a:t>
            </a:r>
            <a:r>
              <a:rPr sz="2000" spc="-120" dirty="0">
                <a:latin typeface="Arial"/>
                <a:cs typeface="Arial"/>
              </a:rPr>
              <a:t>e</a:t>
            </a:r>
            <a:r>
              <a:rPr sz="2000" dirty="0">
                <a:latin typeface="Arial"/>
                <a:cs typeface="Arial"/>
              </a:rPr>
              <a:t>	</a:t>
            </a:r>
            <a:r>
              <a:rPr sz="2000" spc="-130" dirty="0">
                <a:latin typeface="Arial"/>
                <a:cs typeface="Arial"/>
              </a:rPr>
              <a:t>y</a:t>
            </a:r>
            <a:r>
              <a:rPr sz="2000" spc="-75" dirty="0">
                <a:latin typeface="Arial"/>
                <a:cs typeface="Arial"/>
              </a:rPr>
              <a:t>a</a:t>
            </a:r>
            <a:r>
              <a:rPr sz="2000" spc="-90" dirty="0">
                <a:latin typeface="Arial"/>
                <a:cs typeface="Arial"/>
              </a:rPr>
              <a:t>r</a:t>
            </a:r>
            <a:r>
              <a:rPr sz="2000" spc="-45" dirty="0">
                <a:latin typeface="Arial"/>
                <a:cs typeface="Arial"/>
              </a:rPr>
              <a:t>ar</a:t>
            </a:r>
            <a:r>
              <a:rPr sz="2000" spc="-35" dirty="0">
                <a:latin typeface="Arial"/>
                <a:cs typeface="Arial"/>
              </a:rPr>
              <a:t>l</a:t>
            </a:r>
            <a:r>
              <a:rPr sz="2000" spc="-110" dirty="0">
                <a:latin typeface="Arial"/>
                <a:cs typeface="Arial"/>
              </a:rPr>
              <a:t>anma</a:t>
            </a:r>
            <a:r>
              <a:rPr sz="2000" spc="-105" dirty="0">
                <a:latin typeface="Arial"/>
                <a:cs typeface="Arial"/>
              </a:rPr>
              <a:t>k</a:t>
            </a:r>
            <a:r>
              <a:rPr sz="2000" spc="90" dirty="0">
                <a:latin typeface="Arial"/>
                <a:cs typeface="Arial"/>
              </a:rPr>
              <a:t>t</a:t>
            </a:r>
            <a:r>
              <a:rPr sz="2000" spc="-155" dirty="0">
                <a:latin typeface="Arial"/>
                <a:cs typeface="Arial"/>
              </a:rPr>
              <a:t>a</a:t>
            </a:r>
            <a:r>
              <a:rPr sz="2000" dirty="0">
                <a:latin typeface="Arial"/>
                <a:cs typeface="Arial"/>
              </a:rPr>
              <a:t>	</a:t>
            </a:r>
            <a:r>
              <a:rPr sz="2000" spc="-65" dirty="0">
                <a:latin typeface="Arial"/>
                <a:cs typeface="Arial"/>
              </a:rPr>
              <a:t>ola</a:t>
            </a:r>
            <a:r>
              <a:rPr sz="2000" spc="-75" dirty="0">
                <a:latin typeface="Arial"/>
                <a:cs typeface="Arial"/>
              </a:rPr>
              <a:t>n</a:t>
            </a:r>
            <a:r>
              <a:rPr sz="2000" dirty="0">
                <a:latin typeface="Arial"/>
                <a:cs typeface="Arial"/>
              </a:rPr>
              <a:t>	</a:t>
            </a:r>
            <a:r>
              <a:rPr sz="2000" spc="-65" dirty="0">
                <a:latin typeface="Arial"/>
                <a:cs typeface="Arial"/>
              </a:rPr>
              <a:t>i</a:t>
            </a:r>
            <a:r>
              <a:rPr sz="2000" spc="-185" dirty="0">
                <a:latin typeface="Arial"/>
                <a:cs typeface="Arial"/>
              </a:rPr>
              <a:t>ş</a:t>
            </a:r>
            <a:r>
              <a:rPr sz="2000" spc="-125" dirty="0">
                <a:latin typeface="Arial"/>
                <a:cs typeface="Arial"/>
              </a:rPr>
              <a:t>v</a:t>
            </a:r>
            <a:r>
              <a:rPr sz="2000" spc="-55" dirty="0">
                <a:latin typeface="Arial"/>
                <a:cs typeface="Arial"/>
              </a:rPr>
              <a:t>e</a:t>
            </a:r>
            <a:r>
              <a:rPr sz="2000" spc="-65" dirty="0">
                <a:latin typeface="Arial"/>
                <a:cs typeface="Arial"/>
              </a:rPr>
              <a:t>r</a:t>
            </a:r>
            <a:r>
              <a:rPr sz="2000" spc="-55" dirty="0">
                <a:latin typeface="Arial"/>
                <a:cs typeface="Arial"/>
              </a:rPr>
              <a:t>enle</a:t>
            </a:r>
            <a:r>
              <a:rPr sz="2000" spc="-50" dirty="0">
                <a:latin typeface="Arial"/>
                <a:cs typeface="Arial"/>
              </a:rPr>
              <a:t>r</a:t>
            </a:r>
            <a:r>
              <a:rPr sz="2000" spc="-35" dirty="0">
                <a:latin typeface="Arial"/>
                <a:cs typeface="Arial"/>
              </a:rPr>
              <a:t>in,</a:t>
            </a:r>
            <a:endParaRPr sz="2000">
              <a:latin typeface="Arial"/>
              <a:cs typeface="Arial"/>
            </a:endParaRPr>
          </a:p>
        </p:txBody>
      </p:sp>
      <p:sp>
        <p:nvSpPr>
          <p:cNvPr id="18" name="object 18"/>
          <p:cNvSpPr txBox="1"/>
          <p:nvPr/>
        </p:nvSpPr>
        <p:spPr>
          <a:xfrm>
            <a:off x="10536173" y="4710176"/>
            <a:ext cx="617855" cy="611505"/>
          </a:xfrm>
          <a:prstGeom prst="rect">
            <a:avLst/>
          </a:prstGeom>
        </p:spPr>
        <p:txBody>
          <a:bodyPr vert="horz" wrap="square" lIns="0" tIns="42545" rIns="0" bIns="0" rtlCol="0">
            <a:spAutoFit/>
          </a:bodyPr>
          <a:lstStyle/>
          <a:p>
            <a:pPr marL="12700" marR="5080" indent="107950">
              <a:lnSpc>
                <a:spcPts val="2210"/>
              </a:lnSpc>
              <a:spcBef>
                <a:spcPts val="335"/>
              </a:spcBef>
            </a:pPr>
            <a:r>
              <a:rPr sz="2000" spc="-25" dirty="0">
                <a:latin typeface="Arial"/>
                <a:cs typeface="Arial"/>
              </a:rPr>
              <a:t>prim  </a:t>
            </a:r>
            <a:r>
              <a:rPr sz="2000" spc="90" dirty="0">
                <a:latin typeface="Arial"/>
                <a:cs typeface="Arial"/>
              </a:rPr>
              <a:t>t</a:t>
            </a:r>
            <a:r>
              <a:rPr sz="2000" spc="-175" dirty="0">
                <a:latin typeface="Arial"/>
                <a:cs typeface="Arial"/>
              </a:rPr>
              <a:t>e</a:t>
            </a:r>
            <a:r>
              <a:rPr sz="2000" spc="-204" dirty="0">
                <a:latin typeface="Arial"/>
                <a:cs typeface="Arial"/>
              </a:rPr>
              <a:t>ş</a:t>
            </a:r>
            <a:r>
              <a:rPr sz="2000" spc="-55" dirty="0">
                <a:latin typeface="Arial"/>
                <a:cs typeface="Arial"/>
              </a:rPr>
              <a:t>v</a:t>
            </a:r>
            <a:r>
              <a:rPr sz="2000" spc="-35" dirty="0">
                <a:latin typeface="Arial"/>
                <a:cs typeface="Arial"/>
              </a:rPr>
              <a:t>i</a:t>
            </a:r>
            <a:r>
              <a:rPr sz="2000" spc="-90" dirty="0">
                <a:latin typeface="Arial"/>
                <a:cs typeface="Arial"/>
              </a:rPr>
              <a:t>k</a:t>
            </a:r>
            <a:endParaRPr sz="2000">
              <a:latin typeface="Arial"/>
              <a:cs typeface="Arial"/>
            </a:endParaRPr>
          </a:p>
        </p:txBody>
      </p:sp>
      <p:sp>
        <p:nvSpPr>
          <p:cNvPr id="19" name="object 19"/>
          <p:cNvSpPr txBox="1"/>
          <p:nvPr/>
        </p:nvSpPr>
        <p:spPr>
          <a:xfrm>
            <a:off x="5370321" y="5269179"/>
            <a:ext cx="5784850" cy="889635"/>
          </a:xfrm>
          <a:prstGeom prst="rect">
            <a:avLst/>
          </a:prstGeom>
        </p:spPr>
        <p:txBody>
          <a:bodyPr vert="horz" wrap="square" lIns="0" tIns="38735" rIns="0" bIns="0" rtlCol="0">
            <a:spAutoFit/>
          </a:bodyPr>
          <a:lstStyle/>
          <a:p>
            <a:pPr marL="12700" marR="5080" algn="just">
              <a:lnSpc>
                <a:spcPct val="91600"/>
              </a:lnSpc>
              <a:spcBef>
                <a:spcPts val="305"/>
              </a:spcBef>
            </a:pPr>
            <a:r>
              <a:rPr sz="2000" spc="-125" dirty="0">
                <a:latin typeface="Arial"/>
                <a:cs typeface="Arial"/>
              </a:rPr>
              <a:t>kapsamına </a:t>
            </a:r>
            <a:r>
              <a:rPr sz="2000" spc="-70" dirty="0">
                <a:latin typeface="Arial"/>
                <a:cs typeface="Arial"/>
              </a:rPr>
              <a:t>giren sigortalılarından </a:t>
            </a:r>
            <a:r>
              <a:rPr sz="2000" spc="-85" dirty="0">
                <a:latin typeface="Arial"/>
                <a:cs typeface="Arial"/>
              </a:rPr>
              <a:t>dolayı </a:t>
            </a:r>
            <a:r>
              <a:rPr sz="2000" spc="-114" dirty="0">
                <a:latin typeface="Arial"/>
                <a:cs typeface="Arial"/>
              </a:rPr>
              <a:t>aynı </a:t>
            </a:r>
            <a:r>
              <a:rPr sz="2000" spc="-80" dirty="0">
                <a:latin typeface="Arial"/>
                <a:cs typeface="Arial"/>
              </a:rPr>
              <a:t>dönem  </a:t>
            </a:r>
            <a:r>
              <a:rPr sz="2000" spc="-50" dirty="0">
                <a:latin typeface="Arial"/>
                <a:cs typeface="Arial"/>
              </a:rPr>
              <a:t>için </a:t>
            </a:r>
            <a:r>
              <a:rPr sz="2000" spc="-120" dirty="0">
                <a:latin typeface="Arial"/>
                <a:cs typeface="Arial"/>
              </a:rPr>
              <a:t>ve </a:t>
            </a:r>
            <a:r>
              <a:rPr sz="2000" spc="-60" dirty="0">
                <a:latin typeface="Arial"/>
                <a:cs typeface="Arial"/>
              </a:rPr>
              <a:t>mükerrer </a:t>
            </a:r>
            <a:r>
              <a:rPr sz="2000" spc="-80" dirty="0">
                <a:latin typeface="Arial"/>
                <a:cs typeface="Arial"/>
              </a:rPr>
              <a:t>olarak </a:t>
            </a:r>
            <a:r>
              <a:rPr sz="2000" spc="-100" dirty="0">
                <a:latin typeface="Arial"/>
                <a:cs typeface="Arial"/>
              </a:rPr>
              <a:t>5746 </a:t>
            </a:r>
            <a:r>
              <a:rPr sz="2000" spc="-114" dirty="0">
                <a:latin typeface="Arial"/>
                <a:cs typeface="Arial"/>
              </a:rPr>
              <a:t>sayılı </a:t>
            </a:r>
            <a:r>
              <a:rPr sz="2000" spc="-130" dirty="0">
                <a:latin typeface="Arial"/>
                <a:cs typeface="Arial"/>
              </a:rPr>
              <a:t>Kanunda </a:t>
            </a:r>
            <a:r>
              <a:rPr sz="2000" spc="-70" dirty="0">
                <a:latin typeface="Arial"/>
                <a:cs typeface="Arial"/>
              </a:rPr>
              <a:t>öngörülen  destekten </a:t>
            </a:r>
            <a:r>
              <a:rPr sz="2000" spc="-75" dirty="0">
                <a:latin typeface="Arial"/>
                <a:cs typeface="Arial"/>
              </a:rPr>
              <a:t>yararlanmaları </a:t>
            </a:r>
            <a:r>
              <a:rPr sz="2000" spc="-70" dirty="0">
                <a:latin typeface="Arial"/>
                <a:cs typeface="Arial"/>
              </a:rPr>
              <a:t>mümkün</a:t>
            </a:r>
            <a:r>
              <a:rPr sz="2000" spc="-225" dirty="0">
                <a:latin typeface="Arial"/>
                <a:cs typeface="Arial"/>
              </a:rPr>
              <a:t> </a:t>
            </a:r>
            <a:r>
              <a:rPr sz="2000" spc="-80" dirty="0">
                <a:latin typeface="Arial"/>
                <a:cs typeface="Arial"/>
              </a:rPr>
              <a:t>bulunmamaktadır.</a:t>
            </a:r>
            <a:endParaRPr sz="2000">
              <a:latin typeface="Arial"/>
              <a:cs typeface="Arial"/>
            </a:endParaRPr>
          </a:p>
        </p:txBody>
      </p:sp>
      <p:sp>
        <p:nvSpPr>
          <p:cNvPr id="20" name="object 20"/>
          <p:cNvSpPr/>
          <p:nvPr/>
        </p:nvSpPr>
        <p:spPr>
          <a:xfrm>
            <a:off x="643890" y="4508753"/>
            <a:ext cx="4497705" cy="1963420"/>
          </a:xfrm>
          <a:custGeom>
            <a:avLst/>
            <a:gdLst/>
            <a:ahLst/>
            <a:cxnLst/>
            <a:rect l="l" t="t" r="r" b="b"/>
            <a:pathLst>
              <a:path w="4497705" h="1963420">
                <a:moveTo>
                  <a:pt x="4170172" y="0"/>
                </a:moveTo>
                <a:lnTo>
                  <a:pt x="327151" y="0"/>
                </a:lnTo>
                <a:lnTo>
                  <a:pt x="278807" y="3546"/>
                </a:lnTo>
                <a:lnTo>
                  <a:pt x="232665" y="13848"/>
                </a:lnTo>
                <a:lnTo>
                  <a:pt x="189232" y="30399"/>
                </a:lnTo>
                <a:lnTo>
                  <a:pt x="149013" y="52696"/>
                </a:lnTo>
                <a:lnTo>
                  <a:pt x="112515" y="80231"/>
                </a:lnTo>
                <a:lnTo>
                  <a:pt x="80244" y="112500"/>
                </a:lnTo>
                <a:lnTo>
                  <a:pt x="52705" y="148996"/>
                </a:lnTo>
                <a:lnTo>
                  <a:pt x="30406" y="189215"/>
                </a:lnTo>
                <a:lnTo>
                  <a:pt x="13851" y="232651"/>
                </a:lnTo>
                <a:lnTo>
                  <a:pt x="3547" y="278798"/>
                </a:lnTo>
                <a:lnTo>
                  <a:pt x="0" y="327152"/>
                </a:lnTo>
                <a:lnTo>
                  <a:pt x="0" y="1635760"/>
                </a:lnTo>
                <a:lnTo>
                  <a:pt x="3547" y="1684104"/>
                </a:lnTo>
                <a:lnTo>
                  <a:pt x="13851" y="1730246"/>
                </a:lnTo>
                <a:lnTo>
                  <a:pt x="30406" y="1773679"/>
                </a:lnTo>
                <a:lnTo>
                  <a:pt x="52705" y="1813898"/>
                </a:lnTo>
                <a:lnTo>
                  <a:pt x="80244" y="1850396"/>
                </a:lnTo>
                <a:lnTo>
                  <a:pt x="112515" y="1882667"/>
                </a:lnTo>
                <a:lnTo>
                  <a:pt x="149013" y="1910206"/>
                </a:lnTo>
                <a:lnTo>
                  <a:pt x="189232" y="1932505"/>
                </a:lnTo>
                <a:lnTo>
                  <a:pt x="232665" y="1949060"/>
                </a:lnTo>
                <a:lnTo>
                  <a:pt x="278807" y="1959364"/>
                </a:lnTo>
                <a:lnTo>
                  <a:pt x="327151" y="1962912"/>
                </a:lnTo>
                <a:lnTo>
                  <a:pt x="4170172" y="1962912"/>
                </a:lnTo>
                <a:lnTo>
                  <a:pt x="4218525" y="1959364"/>
                </a:lnTo>
                <a:lnTo>
                  <a:pt x="4264672" y="1949060"/>
                </a:lnTo>
                <a:lnTo>
                  <a:pt x="4308108" y="1932505"/>
                </a:lnTo>
                <a:lnTo>
                  <a:pt x="4348327" y="1910206"/>
                </a:lnTo>
                <a:lnTo>
                  <a:pt x="4384823" y="1882667"/>
                </a:lnTo>
                <a:lnTo>
                  <a:pt x="4417092" y="1850396"/>
                </a:lnTo>
                <a:lnTo>
                  <a:pt x="4444627" y="1813898"/>
                </a:lnTo>
                <a:lnTo>
                  <a:pt x="4466924" y="1773679"/>
                </a:lnTo>
                <a:lnTo>
                  <a:pt x="4483475" y="1730246"/>
                </a:lnTo>
                <a:lnTo>
                  <a:pt x="4493777" y="1684104"/>
                </a:lnTo>
                <a:lnTo>
                  <a:pt x="4497324" y="1635760"/>
                </a:lnTo>
                <a:lnTo>
                  <a:pt x="4497324" y="327152"/>
                </a:lnTo>
                <a:lnTo>
                  <a:pt x="4493777" y="278798"/>
                </a:lnTo>
                <a:lnTo>
                  <a:pt x="4483475" y="232651"/>
                </a:lnTo>
                <a:lnTo>
                  <a:pt x="4466924" y="189215"/>
                </a:lnTo>
                <a:lnTo>
                  <a:pt x="4444627" y="148996"/>
                </a:lnTo>
                <a:lnTo>
                  <a:pt x="4417092" y="112500"/>
                </a:lnTo>
                <a:lnTo>
                  <a:pt x="4384823" y="80231"/>
                </a:lnTo>
                <a:lnTo>
                  <a:pt x="4348327" y="52696"/>
                </a:lnTo>
                <a:lnTo>
                  <a:pt x="4308108" y="30399"/>
                </a:lnTo>
                <a:lnTo>
                  <a:pt x="4264672" y="13848"/>
                </a:lnTo>
                <a:lnTo>
                  <a:pt x="4218525" y="3546"/>
                </a:lnTo>
                <a:lnTo>
                  <a:pt x="4170172" y="0"/>
                </a:lnTo>
                <a:close/>
              </a:path>
            </a:pathLst>
          </a:custGeom>
          <a:solidFill>
            <a:srgbClr val="27CED6"/>
          </a:solidFill>
        </p:spPr>
        <p:txBody>
          <a:bodyPr wrap="square" lIns="0" tIns="0" rIns="0" bIns="0" rtlCol="0"/>
          <a:lstStyle/>
          <a:p>
            <a:endParaRPr/>
          </a:p>
        </p:txBody>
      </p:sp>
      <p:sp>
        <p:nvSpPr>
          <p:cNvPr id="21" name="object 21"/>
          <p:cNvSpPr/>
          <p:nvPr/>
        </p:nvSpPr>
        <p:spPr>
          <a:xfrm>
            <a:off x="643890" y="4508753"/>
            <a:ext cx="4497705" cy="1963420"/>
          </a:xfrm>
          <a:custGeom>
            <a:avLst/>
            <a:gdLst/>
            <a:ahLst/>
            <a:cxnLst/>
            <a:rect l="l" t="t" r="r" b="b"/>
            <a:pathLst>
              <a:path w="4497705" h="1963420">
                <a:moveTo>
                  <a:pt x="0" y="327152"/>
                </a:moveTo>
                <a:lnTo>
                  <a:pt x="3547" y="278798"/>
                </a:lnTo>
                <a:lnTo>
                  <a:pt x="13851" y="232651"/>
                </a:lnTo>
                <a:lnTo>
                  <a:pt x="30406" y="189215"/>
                </a:lnTo>
                <a:lnTo>
                  <a:pt x="52705" y="148996"/>
                </a:lnTo>
                <a:lnTo>
                  <a:pt x="80244" y="112500"/>
                </a:lnTo>
                <a:lnTo>
                  <a:pt x="112515" y="80231"/>
                </a:lnTo>
                <a:lnTo>
                  <a:pt x="149013" y="52696"/>
                </a:lnTo>
                <a:lnTo>
                  <a:pt x="189232" y="30399"/>
                </a:lnTo>
                <a:lnTo>
                  <a:pt x="232665" y="13848"/>
                </a:lnTo>
                <a:lnTo>
                  <a:pt x="278807" y="3546"/>
                </a:lnTo>
                <a:lnTo>
                  <a:pt x="327151" y="0"/>
                </a:lnTo>
                <a:lnTo>
                  <a:pt x="4170172" y="0"/>
                </a:lnTo>
                <a:lnTo>
                  <a:pt x="4218525" y="3546"/>
                </a:lnTo>
                <a:lnTo>
                  <a:pt x="4264672" y="13848"/>
                </a:lnTo>
                <a:lnTo>
                  <a:pt x="4308108" y="30399"/>
                </a:lnTo>
                <a:lnTo>
                  <a:pt x="4348327" y="52696"/>
                </a:lnTo>
                <a:lnTo>
                  <a:pt x="4384823" y="80231"/>
                </a:lnTo>
                <a:lnTo>
                  <a:pt x="4417092" y="112500"/>
                </a:lnTo>
                <a:lnTo>
                  <a:pt x="4444627" y="148996"/>
                </a:lnTo>
                <a:lnTo>
                  <a:pt x="4466924" y="189215"/>
                </a:lnTo>
                <a:lnTo>
                  <a:pt x="4483475" y="232651"/>
                </a:lnTo>
                <a:lnTo>
                  <a:pt x="4493777" y="278798"/>
                </a:lnTo>
                <a:lnTo>
                  <a:pt x="4497324" y="327152"/>
                </a:lnTo>
                <a:lnTo>
                  <a:pt x="4497324" y="1635760"/>
                </a:lnTo>
                <a:lnTo>
                  <a:pt x="4493777" y="1684104"/>
                </a:lnTo>
                <a:lnTo>
                  <a:pt x="4483475" y="1730246"/>
                </a:lnTo>
                <a:lnTo>
                  <a:pt x="4466924" y="1773679"/>
                </a:lnTo>
                <a:lnTo>
                  <a:pt x="4444627" y="1813898"/>
                </a:lnTo>
                <a:lnTo>
                  <a:pt x="4417092" y="1850396"/>
                </a:lnTo>
                <a:lnTo>
                  <a:pt x="4384823" y="1882667"/>
                </a:lnTo>
                <a:lnTo>
                  <a:pt x="4348327" y="1910206"/>
                </a:lnTo>
                <a:lnTo>
                  <a:pt x="4308108" y="1932505"/>
                </a:lnTo>
                <a:lnTo>
                  <a:pt x="4264672" y="1949060"/>
                </a:lnTo>
                <a:lnTo>
                  <a:pt x="4218525" y="1959364"/>
                </a:lnTo>
                <a:lnTo>
                  <a:pt x="4170172" y="1962912"/>
                </a:lnTo>
                <a:lnTo>
                  <a:pt x="327151" y="1962912"/>
                </a:lnTo>
                <a:lnTo>
                  <a:pt x="278807" y="1959364"/>
                </a:lnTo>
                <a:lnTo>
                  <a:pt x="232665" y="1949060"/>
                </a:lnTo>
                <a:lnTo>
                  <a:pt x="189232" y="1932505"/>
                </a:lnTo>
                <a:lnTo>
                  <a:pt x="149013" y="1910206"/>
                </a:lnTo>
                <a:lnTo>
                  <a:pt x="112515" y="1882667"/>
                </a:lnTo>
                <a:lnTo>
                  <a:pt x="80244" y="1850396"/>
                </a:lnTo>
                <a:lnTo>
                  <a:pt x="52705" y="1813898"/>
                </a:lnTo>
                <a:lnTo>
                  <a:pt x="30406" y="1773679"/>
                </a:lnTo>
                <a:lnTo>
                  <a:pt x="13851" y="1730246"/>
                </a:lnTo>
                <a:lnTo>
                  <a:pt x="3547" y="1684104"/>
                </a:lnTo>
                <a:lnTo>
                  <a:pt x="0" y="1635760"/>
                </a:lnTo>
                <a:lnTo>
                  <a:pt x="0" y="327152"/>
                </a:lnTo>
                <a:close/>
              </a:path>
            </a:pathLst>
          </a:custGeom>
          <a:ln w="19812">
            <a:solidFill>
              <a:srgbClr val="FFFFFF"/>
            </a:solidFill>
          </a:ln>
        </p:spPr>
        <p:txBody>
          <a:bodyPr wrap="square" lIns="0" tIns="0" rIns="0" bIns="0" rtlCol="0"/>
          <a:lstStyle/>
          <a:p>
            <a:endParaRPr/>
          </a:p>
        </p:txBody>
      </p:sp>
      <p:sp>
        <p:nvSpPr>
          <p:cNvPr id="22" name="object 22"/>
          <p:cNvSpPr txBox="1"/>
          <p:nvPr/>
        </p:nvSpPr>
        <p:spPr>
          <a:xfrm>
            <a:off x="816965" y="4875402"/>
            <a:ext cx="4150360" cy="1169670"/>
          </a:xfrm>
          <a:prstGeom prst="rect">
            <a:avLst/>
          </a:prstGeom>
        </p:spPr>
        <p:txBody>
          <a:bodyPr vert="horz" wrap="square" lIns="0" tIns="42545" rIns="0" bIns="0" rtlCol="0">
            <a:spAutoFit/>
          </a:bodyPr>
          <a:lstStyle/>
          <a:p>
            <a:pPr marL="12065" marR="5080" algn="ctr">
              <a:lnSpc>
                <a:spcPts val="2210"/>
              </a:lnSpc>
              <a:spcBef>
                <a:spcPts val="335"/>
              </a:spcBef>
            </a:pPr>
            <a:r>
              <a:rPr sz="2000" b="1" spc="-105" dirty="0">
                <a:solidFill>
                  <a:srgbClr val="FFFFFF"/>
                </a:solidFill>
                <a:latin typeface="Trebuchet MS"/>
                <a:cs typeface="Trebuchet MS"/>
              </a:rPr>
              <a:t>Diğer </a:t>
            </a:r>
            <a:r>
              <a:rPr sz="2000" b="1" spc="-120" dirty="0">
                <a:solidFill>
                  <a:srgbClr val="FFFFFF"/>
                </a:solidFill>
                <a:latin typeface="Trebuchet MS"/>
                <a:cs typeface="Trebuchet MS"/>
              </a:rPr>
              <a:t>teşvik </a:t>
            </a:r>
            <a:r>
              <a:rPr sz="2000" b="1" spc="-105" dirty="0">
                <a:solidFill>
                  <a:srgbClr val="FFFFFF"/>
                </a:solidFill>
                <a:latin typeface="Trebuchet MS"/>
                <a:cs typeface="Trebuchet MS"/>
              </a:rPr>
              <a:t>kanunlarından</a:t>
            </a:r>
            <a:r>
              <a:rPr sz="2000" b="1" spc="-310" dirty="0">
                <a:solidFill>
                  <a:srgbClr val="FFFFFF"/>
                </a:solidFill>
                <a:latin typeface="Trebuchet MS"/>
                <a:cs typeface="Trebuchet MS"/>
              </a:rPr>
              <a:t> </a:t>
            </a:r>
            <a:r>
              <a:rPr sz="2000" b="1" spc="-114" dirty="0">
                <a:solidFill>
                  <a:srgbClr val="FFFFFF"/>
                </a:solidFill>
                <a:latin typeface="Trebuchet MS"/>
                <a:cs typeface="Trebuchet MS"/>
              </a:rPr>
              <a:t>yararlanılan  </a:t>
            </a:r>
            <a:r>
              <a:rPr sz="2000" b="1" spc="-100" dirty="0">
                <a:solidFill>
                  <a:srgbClr val="FFFFFF"/>
                </a:solidFill>
                <a:latin typeface="Trebuchet MS"/>
                <a:cs typeface="Trebuchet MS"/>
              </a:rPr>
              <a:t>sigortalılar </a:t>
            </a:r>
            <a:r>
              <a:rPr sz="2000" b="1" spc="-125" dirty="0">
                <a:solidFill>
                  <a:srgbClr val="FFFFFF"/>
                </a:solidFill>
                <a:latin typeface="Trebuchet MS"/>
                <a:cs typeface="Trebuchet MS"/>
              </a:rPr>
              <a:t>için </a:t>
            </a:r>
            <a:r>
              <a:rPr sz="2000" b="1" spc="-160" dirty="0">
                <a:solidFill>
                  <a:srgbClr val="FFFFFF"/>
                </a:solidFill>
                <a:latin typeface="Trebuchet MS"/>
                <a:cs typeface="Trebuchet MS"/>
              </a:rPr>
              <a:t>5746 </a:t>
            </a:r>
            <a:r>
              <a:rPr sz="2000" b="1" spc="-105" dirty="0">
                <a:solidFill>
                  <a:srgbClr val="FFFFFF"/>
                </a:solidFill>
                <a:latin typeface="Trebuchet MS"/>
                <a:cs typeface="Trebuchet MS"/>
              </a:rPr>
              <a:t>sayılı</a:t>
            </a:r>
            <a:r>
              <a:rPr sz="2000" b="1" spc="-275" dirty="0">
                <a:solidFill>
                  <a:srgbClr val="FFFFFF"/>
                </a:solidFill>
                <a:latin typeface="Trebuchet MS"/>
                <a:cs typeface="Trebuchet MS"/>
              </a:rPr>
              <a:t> </a:t>
            </a:r>
            <a:r>
              <a:rPr sz="2000" b="1" spc="-105" dirty="0">
                <a:solidFill>
                  <a:srgbClr val="FFFFFF"/>
                </a:solidFill>
                <a:latin typeface="Trebuchet MS"/>
                <a:cs typeface="Trebuchet MS"/>
              </a:rPr>
              <a:t>kanunda</a:t>
            </a:r>
            <a:endParaRPr sz="2000" dirty="0">
              <a:latin typeface="Trebuchet MS"/>
              <a:cs typeface="Trebuchet MS"/>
            </a:endParaRPr>
          </a:p>
          <a:p>
            <a:pPr marL="1270" algn="ctr">
              <a:lnSpc>
                <a:spcPts val="2050"/>
              </a:lnSpc>
            </a:pPr>
            <a:r>
              <a:rPr sz="2000" b="1" spc="-100" dirty="0">
                <a:solidFill>
                  <a:srgbClr val="FFFFFF"/>
                </a:solidFill>
                <a:latin typeface="Trebuchet MS"/>
                <a:cs typeface="Trebuchet MS"/>
              </a:rPr>
              <a:t>öngörülen </a:t>
            </a:r>
            <a:r>
              <a:rPr sz="2000" b="1" spc="-120" dirty="0">
                <a:solidFill>
                  <a:srgbClr val="FFFFFF"/>
                </a:solidFill>
                <a:latin typeface="Trebuchet MS"/>
                <a:cs typeface="Trebuchet MS"/>
              </a:rPr>
              <a:t>destek</a:t>
            </a:r>
            <a:r>
              <a:rPr sz="2000" b="1" spc="-260" dirty="0">
                <a:solidFill>
                  <a:srgbClr val="FFFFFF"/>
                </a:solidFill>
                <a:latin typeface="Trebuchet MS"/>
                <a:cs typeface="Trebuchet MS"/>
              </a:rPr>
              <a:t> </a:t>
            </a:r>
            <a:r>
              <a:rPr sz="2000" b="1" spc="-110" dirty="0">
                <a:solidFill>
                  <a:srgbClr val="FFFFFF"/>
                </a:solidFill>
                <a:latin typeface="Trebuchet MS"/>
                <a:cs typeface="Trebuchet MS"/>
              </a:rPr>
              <a:t>hükmünden</a:t>
            </a:r>
            <a:endParaRPr sz="2000" dirty="0">
              <a:latin typeface="Trebuchet MS"/>
              <a:cs typeface="Trebuchet MS"/>
            </a:endParaRPr>
          </a:p>
          <a:p>
            <a:pPr algn="ctr">
              <a:lnSpc>
                <a:spcPts val="2300"/>
              </a:lnSpc>
            </a:pPr>
            <a:r>
              <a:rPr sz="2000" b="1" spc="-110" dirty="0">
                <a:solidFill>
                  <a:srgbClr val="FFFFFF"/>
                </a:solidFill>
                <a:latin typeface="Trebuchet MS"/>
                <a:cs typeface="Trebuchet MS"/>
              </a:rPr>
              <a:t>yararlanılması </a:t>
            </a:r>
            <a:r>
              <a:rPr sz="2000" b="1" spc="-105" dirty="0">
                <a:solidFill>
                  <a:srgbClr val="FFFFFF"/>
                </a:solidFill>
                <a:latin typeface="Trebuchet MS"/>
                <a:cs typeface="Trebuchet MS"/>
              </a:rPr>
              <a:t>mümkün</a:t>
            </a:r>
            <a:r>
              <a:rPr sz="2000" b="1" spc="-225" dirty="0">
                <a:solidFill>
                  <a:srgbClr val="FFFFFF"/>
                </a:solidFill>
                <a:latin typeface="Trebuchet MS"/>
                <a:cs typeface="Trebuchet MS"/>
              </a:rPr>
              <a:t> </a:t>
            </a:r>
            <a:r>
              <a:rPr sz="2000" b="1" spc="-85" dirty="0">
                <a:solidFill>
                  <a:srgbClr val="FFFFFF"/>
                </a:solidFill>
                <a:latin typeface="Trebuchet MS"/>
                <a:cs typeface="Trebuchet MS"/>
              </a:rPr>
              <a:t>müdür?</a:t>
            </a:r>
            <a:endParaRPr sz="2000" dirty="0">
              <a:latin typeface="Trebuchet MS"/>
              <a:cs typeface="Trebuchet MS"/>
            </a:endParaRPr>
          </a:p>
        </p:txBody>
      </p:sp>
    </p:spTree>
    <p:extLst>
      <p:ext uri="{BB962C8B-B14F-4D97-AF65-F5344CB8AC3E}">
        <p14:creationId xmlns:p14="http://schemas.microsoft.com/office/powerpoint/2010/main" val="1280057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Teşviklerden Geriye Dönük Yararlanma</a:t>
            </a:r>
            <a:endParaRPr lang="tr-TR" dirty="0"/>
          </a:p>
        </p:txBody>
      </p:sp>
      <p:sp>
        <p:nvSpPr>
          <p:cNvPr id="3" name="İçerik Yer Tutucusu 2"/>
          <p:cNvSpPr>
            <a:spLocks noGrp="1"/>
          </p:cNvSpPr>
          <p:nvPr>
            <p:ph idx="1"/>
          </p:nvPr>
        </p:nvSpPr>
        <p:spPr/>
        <p:txBody>
          <a:bodyPr/>
          <a:lstStyle/>
          <a:p>
            <a:r>
              <a:rPr lang="tr-TR" dirty="0">
                <a:solidFill>
                  <a:schemeClr val="tx1"/>
                </a:solidFill>
              </a:rPr>
              <a:t>7103 sayılı kanunda 70. maddenin yürürlüğe girdiği 01 Nisan 2018 tarihinden önceki dönemlere ilişkin olmak üzere tüm şartları sağladığı halde bu Kanun veya diğer kanunlarla sağlanan prim teşviki, destek ve indirimlerinden yararlanmamış işverenler ile bu maddenin yürürlüğe girdiği 01 Nisan 2018 tarihinden  önce yararlanılan prim teşviki, destek ve indirimlerin değiştirilmesine yönelik talepte bulunan işverenler tarafından en son bu maddenin yürürlük tarihini takip eden aybaşından itibaren bir ay içinde yani 01 Mayıs’tan itibaren 31 Mayıs 2018’e kadar Kuruma/</a:t>
            </a:r>
            <a:r>
              <a:rPr lang="tr-TR" dirty="0" err="1">
                <a:solidFill>
                  <a:schemeClr val="tx1"/>
                </a:solidFill>
              </a:rPr>
              <a:t>SGK’ya</a:t>
            </a:r>
            <a:r>
              <a:rPr lang="tr-TR" dirty="0">
                <a:solidFill>
                  <a:schemeClr val="tx1"/>
                </a:solidFill>
              </a:rPr>
              <a:t> başvurulması halinde, yararlanılmamış olan prim teşviki, destek ve indirimlerinden yararlanılabilir veya yararlanılmış olan prim teşviki, destek ve indirimleri başka bir prim teşvik, destek ve indirimi ile değiştirilebilir</a:t>
            </a:r>
            <a:r>
              <a:rPr lang="tr-TR" dirty="0" smtClean="0">
                <a:solidFill>
                  <a:schemeClr val="tx1"/>
                </a:solidFill>
              </a:rPr>
              <a:t>.</a:t>
            </a:r>
          </a:p>
          <a:p>
            <a:r>
              <a:rPr lang="tr-TR" b="1" dirty="0" smtClean="0">
                <a:solidFill>
                  <a:schemeClr val="tx1"/>
                </a:solidFill>
              </a:rPr>
              <a:t>Özetle;</a:t>
            </a:r>
            <a:r>
              <a:rPr lang="tr-TR" dirty="0" smtClean="0">
                <a:solidFill>
                  <a:schemeClr val="tx1"/>
                </a:solidFill>
              </a:rPr>
              <a:t> </a:t>
            </a:r>
            <a:r>
              <a:rPr lang="tr-TR" dirty="0">
                <a:solidFill>
                  <a:schemeClr val="tx1"/>
                </a:solidFill>
              </a:rPr>
              <a:t>01 Nisan 2018'den geriye dönük koşulları taşıdığı halde (6111, 687, İEP </a:t>
            </a:r>
            <a:r>
              <a:rPr lang="tr-TR" dirty="0" err="1">
                <a:solidFill>
                  <a:schemeClr val="tx1"/>
                </a:solidFill>
              </a:rPr>
              <a:t>vb</a:t>
            </a:r>
            <a:r>
              <a:rPr lang="tr-TR" dirty="0">
                <a:solidFill>
                  <a:schemeClr val="tx1"/>
                </a:solidFill>
              </a:rPr>
              <a:t> tüm teşvikler için) teşvikten yararlanmamış işverenler </a:t>
            </a:r>
            <a:r>
              <a:rPr lang="tr-TR" b="1" dirty="0">
                <a:solidFill>
                  <a:schemeClr val="tx1"/>
                </a:solidFill>
              </a:rPr>
              <a:t>2018 Mayıs ayı içerisinde </a:t>
            </a:r>
            <a:r>
              <a:rPr lang="tr-TR" b="1" dirty="0" err="1">
                <a:solidFill>
                  <a:schemeClr val="tx1"/>
                </a:solidFill>
              </a:rPr>
              <a:t>SGK'ya</a:t>
            </a:r>
            <a:r>
              <a:rPr lang="tr-TR" b="1" dirty="0">
                <a:solidFill>
                  <a:schemeClr val="tx1"/>
                </a:solidFill>
              </a:rPr>
              <a:t> başvurabilir</a:t>
            </a:r>
            <a:r>
              <a:rPr lang="tr-TR" b="1" dirty="0" smtClean="0">
                <a:solidFill>
                  <a:schemeClr val="tx1"/>
                </a:solidFill>
              </a:rPr>
              <a:t>.</a:t>
            </a:r>
          </a:p>
          <a:p>
            <a:r>
              <a:rPr lang="tr-TR" b="1" dirty="0" smtClean="0">
                <a:solidFill>
                  <a:srgbClr val="FF0000"/>
                </a:solidFill>
              </a:rPr>
              <a:t>Ancak, Konuyla ilgili SGK Genelgesi henüz çıkmamıştır.</a:t>
            </a:r>
            <a:endParaRPr lang="tr-TR" b="1" dirty="0">
              <a:solidFill>
                <a:srgbClr val="FF0000"/>
              </a:solidFill>
            </a:endParaRPr>
          </a:p>
          <a:p>
            <a:endParaRPr lang="tr-TR" dirty="0"/>
          </a:p>
        </p:txBody>
      </p:sp>
    </p:spTree>
    <p:extLst>
      <p:ext uri="{BB962C8B-B14F-4D97-AF65-F5344CB8AC3E}">
        <p14:creationId xmlns:p14="http://schemas.microsoft.com/office/powerpoint/2010/main" val="3327949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2480" y="73243"/>
            <a:ext cx="10058400" cy="1450757"/>
          </a:xfrm>
        </p:spPr>
        <p:txBody>
          <a:bodyPr>
            <a:noAutofit/>
          </a:bodyPr>
          <a:lstStyle/>
          <a:p>
            <a:r>
              <a:rPr lang="tr-TR" sz="3600" b="1" dirty="0" smtClean="0">
                <a:solidFill>
                  <a:srgbClr val="FF0000"/>
                </a:solidFill>
              </a:rPr>
              <a:t>Geriye Yönelik Yararlanılacak Teşvik, Destek Ve İndirimlere İlişkin Verilecek Aylık Prim Hizmet Belgeleri</a:t>
            </a:r>
            <a:endParaRPr lang="tr-TR" sz="3600" b="1" dirty="0">
              <a:solidFill>
                <a:srgbClr val="FF0000"/>
              </a:solidFill>
            </a:endParaRPr>
          </a:p>
        </p:txBody>
      </p:sp>
      <p:sp>
        <p:nvSpPr>
          <p:cNvPr id="3" name="İçerik Yer Tutucusu 2"/>
          <p:cNvSpPr>
            <a:spLocks noGrp="1"/>
          </p:cNvSpPr>
          <p:nvPr>
            <p:ph idx="1"/>
          </p:nvPr>
        </p:nvSpPr>
        <p:spPr>
          <a:xfrm>
            <a:off x="670560" y="2282614"/>
            <a:ext cx="10881360" cy="2970106"/>
          </a:xfrm>
        </p:spPr>
        <p:txBody>
          <a:bodyPr>
            <a:normAutofit/>
          </a:bodyPr>
          <a:lstStyle/>
          <a:p>
            <a:r>
              <a:rPr lang="tr-TR" dirty="0"/>
              <a:t>Yapılan bu düzenleme </a:t>
            </a:r>
            <a:r>
              <a:rPr lang="tr-TR" dirty="0" smtClean="0"/>
              <a:t>Bu </a:t>
            </a:r>
            <a:r>
              <a:rPr lang="tr-TR" dirty="0"/>
              <a:t>haktan yararlanmak için işverenlerimizin geriye yönelik yararlanmayı hak ettikleri aya ait aylık prim hizmet belgelerini iptal ederek o aylara ait teşvikli bildirge vermeleri gerekmektedir. Bu işlemin kağıt ortamında mı olacağı ya da SGK tarafından yapılacak bir program aracılığıyla mı yapılacağı konusunda da bir açıklama yapılmamıştır. Ancak hem işverenlerin, hem meslek mensuplarının hem de </a:t>
            </a:r>
            <a:r>
              <a:rPr lang="tr-TR" b="1" dirty="0">
                <a:solidFill>
                  <a:srgbClr val="FF0000"/>
                </a:solidFill>
              </a:rPr>
              <a:t>SGK personelinin iş yükü düşünülürse bu işlemin yapılacak bir program vasıtasıyla yapılması daha gerçekçidir.</a:t>
            </a:r>
            <a:r>
              <a:rPr lang="tr-TR" dirty="0"/>
              <a:t> </a:t>
            </a:r>
            <a:endParaRPr lang="tr-TR" dirty="0" smtClean="0"/>
          </a:p>
        </p:txBody>
      </p:sp>
    </p:spTree>
    <p:extLst>
      <p:ext uri="{BB962C8B-B14F-4D97-AF65-F5344CB8AC3E}">
        <p14:creationId xmlns:p14="http://schemas.microsoft.com/office/powerpoint/2010/main" val="3449964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TEŞEKKÜRLER…</a:t>
            </a:r>
          </a:p>
        </p:txBody>
      </p:sp>
    </p:spTree>
    <p:extLst>
      <p:ext uri="{BB962C8B-B14F-4D97-AF65-F5344CB8AC3E}">
        <p14:creationId xmlns:p14="http://schemas.microsoft.com/office/powerpoint/2010/main" val="313938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noFill/>
        </p:spPr>
        <p:txBody>
          <a:bodyPr wrap="square" lIns="0" tIns="0" rIns="0" bIns="0" rtlCol="0"/>
          <a:lstStyle/>
          <a:p>
            <a:endParaRPr/>
          </a:p>
        </p:txBody>
      </p:sp>
      <p:sp>
        <p:nvSpPr>
          <p:cNvPr id="6" name="object 6"/>
          <p:cNvSpPr/>
          <p:nvPr/>
        </p:nvSpPr>
        <p:spPr>
          <a:xfrm>
            <a:off x="1024127" y="1574291"/>
            <a:ext cx="10266045" cy="1732914"/>
          </a:xfrm>
          <a:custGeom>
            <a:avLst/>
            <a:gdLst/>
            <a:ahLst/>
            <a:cxnLst/>
            <a:rect l="l" t="t" r="r" b="b"/>
            <a:pathLst>
              <a:path w="10266045" h="1732914">
                <a:moveTo>
                  <a:pt x="0" y="1732788"/>
                </a:moveTo>
                <a:lnTo>
                  <a:pt x="10265664" y="1732788"/>
                </a:lnTo>
                <a:lnTo>
                  <a:pt x="10265664" y="0"/>
                </a:lnTo>
                <a:lnTo>
                  <a:pt x="0" y="0"/>
                </a:lnTo>
                <a:lnTo>
                  <a:pt x="0" y="1732788"/>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1024127" y="1574291"/>
            <a:ext cx="10266045" cy="1732914"/>
          </a:xfrm>
          <a:custGeom>
            <a:avLst/>
            <a:gdLst/>
            <a:ahLst/>
            <a:cxnLst/>
            <a:rect l="l" t="t" r="r" b="b"/>
            <a:pathLst>
              <a:path w="10266045" h="1732914">
                <a:moveTo>
                  <a:pt x="0" y="1732788"/>
                </a:moveTo>
                <a:lnTo>
                  <a:pt x="10265664" y="1732788"/>
                </a:lnTo>
                <a:lnTo>
                  <a:pt x="10265664" y="0"/>
                </a:lnTo>
                <a:lnTo>
                  <a:pt x="0" y="0"/>
                </a:lnTo>
                <a:lnTo>
                  <a:pt x="0" y="1732788"/>
                </a:lnTo>
                <a:close/>
              </a:path>
            </a:pathLst>
          </a:custGeom>
          <a:ln w="15239">
            <a:solidFill>
              <a:srgbClr val="1CACE3"/>
            </a:solidFill>
          </a:ln>
        </p:spPr>
        <p:txBody>
          <a:bodyPr wrap="square" lIns="0" tIns="0" rIns="0" bIns="0" rtlCol="0"/>
          <a:lstStyle/>
          <a:p>
            <a:endParaRPr/>
          </a:p>
        </p:txBody>
      </p:sp>
      <p:sp>
        <p:nvSpPr>
          <p:cNvPr id="8" name="object 8"/>
          <p:cNvSpPr/>
          <p:nvPr/>
        </p:nvSpPr>
        <p:spPr>
          <a:xfrm>
            <a:off x="1537716" y="1225296"/>
            <a:ext cx="7185659" cy="649605"/>
          </a:xfrm>
          <a:custGeom>
            <a:avLst/>
            <a:gdLst/>
            <a:ahLst/>
            <a:cxnLst/>
            <a:rect l="l" t="t" r="r" b="b"/>
            <a:pathLst>
              <a:path w="7185659" h="649605">
                <a:moveTo>
                  <a:pt x="7077456" y="0"/>
                </a:moveTo>
                <a:lnTo>
                  <a:pt x="108203" y="0"/>
                </a:lnTo>
                <a:lnTo>
                  <a:pt x="66061" y="8495"/>
                </a:lnTo>
                <a:lnTo>
                  <a:pt x="31670" y="31670"/>
                </a:lnTo>
                <a:lnTo>
                  <a:pt x="8495" y="66061"/>
                </a:lnTo>
                <a:lnTo>
                  <a:pt x="0" y="108203"/>
                </a:lnTo>
                <a:lnTo>
                  <a:pt x="0" y="541019"/>
                </a:lnTo>
                <a:lnTo>
                  <a:pt x="8495" y="583162"/>
                </a:lnTo>
                <a:lnTo>
                  <a:pt x="31670" y="617553"/>
                </a:lnTo>
                <a:lnTo>
                  <a:pt x="66061" y="640728"/>
                </a:lnTo>
                <a:lnTo>
                  <a:pt x="108203" y="649224"/>
                </a:lnTo>
                <a:lnTo>
                  <a:pt x="7077456" y="649224"/>
                </a:lnTo>
                <a:lnTo>
                  <a:pt x="7119598" y="640728"/>
                </a:lnTo>
                <a:lnTo>
                  <a:pt x="7153989" y="617553"/>
                </a:lnTo>
                <a:lnTo>
                  <a:pt x="7177164" y="583162"/>
                </a:lnTo>
                <a:lnTo>
                  <a:pt x="7185659" y="541019"/>
                </a:lnTo>
                <a:lnTo>
                  <a:pt x="7185659" y="108203"/>
                </a:lnTo>
                <a:lnTo>
                  <a:pt x="7177164" y="66061"/>
                </a:lnTo>
                <a:lnTo>
                  <a:pt x="7153989" y="31670"/>
                </a:lnTo>
                <a:lnTo>
                  <a:pt x="7119598" y="8495"/>
                </a:lnTo>
                <a:lnTo>
                  <a:pt x="7077456" y="0"/>
                </a:lnTo>
                <a:close/>
              </a:path>
            </a:pathLst>
          </a:custGeom>
          <a:solidFill>
            <a:srgbClr val="1CACE3"/>
          </a:solidFill>
        </p:spPr>
        <p:txBody>
          <a:bodyPr wrap="square" lIns="0" tIns="0" rIns="0" bIns="0" rtlCol="0"/>
          <a:lstStyle/>
          <a:p>
            <a:endParaRPr/>
          </a:p>
        </p:txBody>
      </p:sp>
      <p:sp>
        <p:nvSpPr>
          <p:cNvPr id="9" name="object 9"/>
          <p:cNvSpPr/>
          <p:nvPr/>
        </p:nvSpPr>
        <p:spPr>
          <a:xfrm>
            <a:off x="1537716" y="1225296"/>
            <a:ext cx="7185659" cy="649605"/>
          </a:xfrm>
          <a:custGeom>
            <a:avLst/>
            <a:gdLst/>
            <a:ahLst/>
            <a:cxnLst/>
            <a:rect l="l" t="t" r="r" b="b"/>
            <a:pathLst>
              <a:path w="7185659" h="649605">
                <a:moveTo>
                  <a:pt x="0" y="108203"/>
                </a:moveTo>
                <a:lnTo>
                  <a:pt x="8495" y="66061"/>
                </a:lnTo>
                <a:lnTo>
                  <a:pt x="31670" y="31670"/>
                </a:lnTo>
                <a:lnTo>
                  <a:pt x="66061" y="8495"/>
                </a:lnTo>
                <a:lnTo>
                  <a:pt x="108203" y="0"/>
                </a:lnTo>
                <a:lnTo>
                  <a:pt x="7077456" y="0"/>
                </a:lnTo>
                <a:lnTo>
                  <a:pt x="7119598" y="8495"/>
                </a:lnTo>
                <a:lnTo>
                  <a:pt x="7153989" y="31670"/>
                </a:lnTo>
                <a:lnTo>
                  <a:pt x="7177164" y="66061"/>
                </a:lnTo>
                <a:lnTo>
                  <a:pt x="7185659" y="108203"/>
                </a:lnTo>
                <a:lnTo>
                  <a:pt x="7185659" y="541019"/>
                </a:lnTo>
                <a:lnTo>
                  <a:pt x="7177164" y="583162"/>
                </a:lnTo>
                <a:lnTo>
                  <a:pt x="7153989" y="617553"/>
                </a:lnTo>
                <a:lnTo>
                  <a:pt x="7119598" y="640728"/>
                </a:lnTo>
                <a:lnTo>
                  <a:pt x="7077456" y="649224"/>
                </a:lnTo>
                <a:lnTo>
                  <a:pt x="108203" y="649224"/>
                </a:lnTo>
                <a:lnTo>
                  <a:pt x="66061" y="640728"/>
                </a:lnTo>
                <a:lnTo>
                  <a:pt x="31670" y="617553"/>
                </a:lnTo>
                <a:lnTo>
                  <a:pt x="8495" y="583162"/>
                </a:lnTo>
                <a:lnTo>
                  <a:pt x="0" y="541019"/>
                </a:lnTo>
                <a:lnTo>
                  <a:pt x="0" y="108203"/>
                </a:lnTo>
                <a:close/>
              </a:path>
            </a:pathLst>
          </a:custGeom>
          <a:ln w="15240">
            <a:solidFill>
              <a:srgbClr val="FFFFFF"/>
            </a:solidFill>
          </a:ln>
        </p:spPr>
        <p:txBody>
          <a:bodyPr wrap="square" lIns="0" tIns="0" rIns="0" bIns="0" rtlCol="0"/>
          <a:lstStyle/>
          <a:p>
            <a:endParaRPr/>
          </a:p>
        </p:txBody>
      </p:sp>
      <p:sp>
        <p:nvSpPr>
          <p:cNvPr id="10" name="object 10"/>
          <p:cNvSpPr txBox="1"/>
          <p:nvPr/>
        </p:nvSpPr>
        <p:spPr>
          <a:xfrm>
            <a:off x="1808226" y="1319021"/>
            <a:ext cx="8514334" cy="1840864"/>
          </a:xfrm>
          <a:prstGeom prst="rect">
            <a:avLst/>
          </a:prstGeom>
        </p:spPr>
        <p:txBody>
          <a:bodyPr vert="horz" wrap="square" lIns="0" tIns="12700" rIns="0" bIns="0" rtlCol="0">
            <a:spAutoFit/>
          </a:bodyPr>
          <a:lstStyle/>
          <a:p>
            <a:pPr marL="32384">
              <a:lnSpc>
                <a:spcPct val="100000"/>
              </a:lnSpc>
              <a:spcBef>
                <a:spcPts val="100"/>
              </a:spcBef>
            </a:pPr>
            <a:r>
              <a:rPr sz="2400" b="1" spc="-195" dirty="0">
                <a:solidFill>
                  <a:srgbClr val="FFFFFF"/>
                </a:solidFill>
                <a:latin typeface="Trebuchet MS"/>
                <a:cs typeface="Trebuchet MS"/>
              </a:rPr>
              <a:t>5510 </a:t>
            </a:r>
            <a:r>
              <a:rPr sz="2400" b="1" spc="-125" dirty="0">
                <a:solidFill>
                  <a:srgbClr val="FFFFFF"/>
                </a:solidFill>
                <a:latin typeface="Trebuchet MS"/>
                <a:cs typeface="Trebuchet MS"/>
              </a:rPr>
              <a:t>sayılı</a:t>
            </a:r>
            <a:r>
              <a:rPr sz="2400" b="1" spc="-155" dirty="0">
                <a:solidFill>
                  <a:srgbClr val="FFFFFF"/>
                </a:solidFill>
                <a:latin typeface="Trebuchet MS"/>
                <a:cs typeface="Trebuchet MS"/>
              </a:rPr>
              <a:t> </a:t>
            </a:r>
            <a:r>
              <a:rPr sz="2400" b="1" spc="-140" dirty="0">
                <a:solidFill>
                  <a:srgbClr val="FFFFFF"/>
                </a:solidFill>
                <a:latin typeface="Trebuchet MS"/>
                <a:cs typeface="Trebuchet MS"/>
              </a:rPr>
              <a:t>Kanun</a:t>
            </a:r>
            <a:endParaRPr sz="2400" dirty="0">
              <a:latin typeface="Trebuchet MS"/>
              <a:cs typeface="Trebuchet MS"/>
            </a:endParaRPr>
          </a:p>
          <a:p>
            <a:pPr>
              <a:lnSpc>
                <a:spcPct val="100000"/>
              </a:lnSpc>
              <a:spcBef>
                <a:spcPts val="40"/>
              </a:spcBef>
            </a:pPr>
            <a:endParaRPr sz="2000" dirty="0">
              <a:latin typeface="Times New Roman"/>
              <a:cs typeface="Times New Roman"/>
            </a:endParaRPr>
          </a:p>
          <a:p>
            <a:pPr marL="184785" indent="-172085">
              <a:lnSpc>
                <a:spcPct val="100000"/>
              </a:lnSpc>
              <a:buFont typeface="Arial"/>
              <a:buChar char="•"/>
              <a:tabLst>
                <a:tab pos="185420" algn="l"/>
              </a:tabLst>
            </a:pPr>
            <a:r>
              <a:rPr lang="tr-TR" sz="1800" b="1" spc="-70" dirty="0" smtClean="0">
                <a:latin typeface="Trebuchet MS"/>
                <a:cs typeface="Trebuchet MS"/>
              </a:rPr>
              <a:t>1-</a:t>
            </a:r>
            <a:r>
              <a:rPr sz="1800" b="1" spc="-70" dirty="0" err="1" smtClean="0">
                <a:latin typeface="Trebuchet MS"/>
                <a:cs typeface="Trebuchet MS"/>
              </a:rPr>
              <a:t>Malullük</a:t>
            </a:r>
            <a:r>
              <a:rPr sz="1800" b="1" spc="-70" dirty="0">
                <a:latin typeface="Trebuchet MS"/>
                <a:cs typeface="Trebuchet MS"/>
              </a:rPr>
              <a:t>,</a:t>
            </a:r>
            <a:r>
              <a:rPr sz="1800" b="1" spc="-160" dirty="0">
                <a:latin typeface="Trebuchet MS"/>
                <a:cs typeface="Trebuchet MS"/>
              </a:rPr>
              <a:t> </a:t>
            </a:r>
            <a:r>
              <a:rPr sz="1800" b="1" spc="-114" dirty="0">
                <a:latin typeface="Trebuchet MS"/>
                <a:cs typeface="Trebuchet MS"/>
              </a:rPr>
              <a:t>Yaşlılık</a:t>
            </a:r>
            <a:r>
              <a:rPr sz="1800" b="1" spc="-140" dirty="0">
                <a:latin typeface="Trebuchet MS"/>
                <a:cs typeface="Trebuchet MS"/>
              </a:rPr>
              <a:t> Ve</a:t>
            </a:r>
            <a:r>
              <a:rPr sz="1800" b="1" spc="-145" dirty="0">
                <a:latin typeface="Trebuchet MS"/>
                <a:cs typeface="Trebuchet MS"/>
              </a:rPr>
              <a:t> </a:t>
            </a:r>
            <a:r>
              <a:rPr sz="1800" b="1" spc="-85" dirty="0">
                <a:latin typeface="Trebuchet MS"/>
                <a:cs typeface="Trebuchet MS"/>
              </a:rPr>
              <a:t>Ölüm</a:t>
            </a:r>
            <a:r>
              <a:rPr sz="1800" b="1" spc="-140" dirty="0">
                <a:latin typeface="Trebuchet MS"/>
                <a:cs typeface="Trebuchet MS"/>
              </a:rPr>
              <a:t> </a:t>
            </a:r>
            <a:r>
              <a:rPr sz="1800" b="1" spc="-85" dirty="0">
                <a:latin typeface="Trebuchet MS"/>
                <a:cs typeface="Trebuchet MS"/>
              </a:rPr>
              <a:t>Sigortası</a:t>
            </a:r>
            <a:r>
              <a:rPr sz="1800" b="1" spc="-145" dirty="0">
                <a:latin typeface="Trebuchet MS"/>
                <a:cs typeface="Trebuchet MS"/>
              </a:rPr>
              <a:t> </a:t>
            </a:r>
            <a:r>
              <a:rPr sz="1800" b="1" spc="-105" dirty="0">
                <a:latin typeface="Trebuchet MS"/>
                <a:cs typeface="Trebuchet MS"/>
              </a:rPr>
              <a:t>İşveren</a:t>
            </a:r>
            <a:r>
              <a:rPr sz="1800" b="1" spc="-155" dirty="0">
                <a:latin typeface="Trebuchet MS"/>
                <a:cs typeface="Trebuchet MS"/>
              </a:rPr>
              <a:t> </a:t>
            </a:r>
            <a:r>
              <a:rPr sz="1800" b="1" spc="-90" dirty="0">
                <a:latin typeface="Trebuchet MS"/>
                <a:cs typeface="Trebuchet MS"/>
              </a:rPr>
              <a:t>Hissesinden</a:t>
            </a:r>
            <a:r>
              <a:rPr sz="1800" b="1" spc="-180" dirty="0">
                <a:latin typeface="Trebuchet MS"/>
                <a:cs typeface="Trebuchet MS"/>
              </a:rPr>
              <a:t> </a:t>
            </a:r>
            <a:r>
              <a:rPr sz="1800" b="1" spc="-145" dirty="0">
                <a:latin typeface="Trebuchet MS"/>
                <a:cs typeface="Trebuchet MS"/>
              </a:rPr>
              <a:t>5</a:t>
            </a:r>
            <a:r>
              <a:rPr sz="1800" b="1" spc="-135" dirty="0">
                <a:latin typeface="Trebuchet MS"/>
                <a:cs typeface="Trebuchet MS"/>
              </a:rPr>
              <a:t> </a:t>
            </a:r>
            <a:r>
              <a:rPr sz="1800" b="1" spc="-95" dirty="0">
                <a:latin typeface="Trebuchet MS"/>
                <a:cs typeface="Trebuchet MS"/>
              </a:rPr>
              <a:t>Puanlık</a:t>
            </a:r>
            <a:r>
              <a:rPr sz="1800" b="1" spc="-150" dirty="0">
                <a:latin typeface="Trebuchet MS"/>
                <a:cs typeface="Trebuchet MS"/>
              </a:rPr>
              <a:t> </a:t>
            </a:r>
            <a:r>
              <a:rPr sz="1800" b="1" spc="-85" dirty="0">
                <a:latin typeface="Trebuchet MS"/>
                <a:cs typeface="Trebuchet MS"/>
              </a:rPr>
              <a:t>İndirim</a:t>
            </a:r>
            <a:endParaRPr sz="1800" dirty="0">
              <a:latin typeface="Trebuchet MS"/>
              <a:cs typeface="Trebuchet MS"/>
            </a:endParaRPr>
          </a:p>
          <a:p>
            <a:pPr marL="184785" indent="-172085">
              <a:lnSpc>
                <a:spcPct val="100000"/>
              </a:lnSpc>
              <a:spcBef>
                <a:spcPts val="145"/>
              </a:spcBef>
              <a:buFont typeface="Arial"/>
              <a:buChar char="•"/>
              <a:tabLst>
                <a:tab pos="185420" algn="l"/>
              </a:tabLst>
            </a:pPr>
            <a:r>
              <a:rPr lang="tr-TR" sz="1800" b="1" spc="-110" dirty="0" smtClean="0">
                <a:latin typeface="Trebuchet MS"/>
                <a:cs typeface="Trebuchet MS"/>
              </a:rPr>
              <a:t>2-</a:t>
            </a:r>
            <a:r>
              <a:rPr sz="1800" b="1" spc="-110" dirty="0" err="1" smtClean="0">
                <a:latin typeface="Trebuchet MS"/>
                <a:cs typeface="Trebuchet MS"/>
              </a:rPr>
              <a:t>Yurtdışına</a:t>
            </a:r>
            <a:r>
              <a:rPr sz="1800" b="1" spc="-110" dirty="0" smtClean="0">
                <a:latin typeface="Trebuchet MS"/>
                <a:cs typeface="Trebuchet MS"/>
              </a:rPr>
              <a:t> </a:t>
            </a:r>
            <a:r>
              <a:rPr sz="1800" b="1" spc="-90" dirty="0">
                <a:latin typeface="Trebuchet MS"/>
                <a:cs typeface="Trebuchet MS"/>
              </a:rPr>
              <a:t>Götürülen/Gönderilen Sigortalılar </a:t>
            </a:r>
            <a:r>
              <a:rPr sz="1800" b="1" spc="-100" dirty="0">
                <a:latin typeface="Trebuchet MS"/>
                <a:cs typeface="Trebuchet MS"/>
              </a:rPr>
              <a:t>İçin </a:t>
            </a:r>
            <a:r>
              <a:rPr sz="1800" b="1" spc="-85" dirty="0">
                <a:latin typeface="Trebuchet MS"/>
                <a:cs typeface="Trebuchet MS"/>
              </a:rPr>
              <a:t>Uygulanan</a:t>
            </a:r>
            <a:r>
              <a:rPr sz="1800" b="1" spc="-415" dirty="0">
                <a:latin typeface="Trebuchet MS"/>
                <a:cs typeface="Trebuchet MS"/>
              </a:rPr>
              <a:t> </a:t>
            </a:r>
            <a:r>
              <a:rPr sz="1800" b="1" spc="-145" dirty="0">
                <a:latin typeface="Trebuchet MS"/>
                <a:cs typeface="Trebuchet MS"/>
              </a:rPr>
              <a:t>5 </a:t>
            </a:r>
            <a:r>
              <a:rPr sz="1800" b="1" spc="-95" dirty="0">
                <a:latin typeface="Trebuchet MS"/>
                <a:cs typeface="Trebuchet MS"/>
              </a:rPr>
              <a:t>Puan </a:t>
            </a:r>
            <a:r>
              <a:rPr sz="1800" b="1" spc="-85" dirty="0">
                <a:latin typeface="Trebuchet MS"/>
                <a:cs typeface="Trebuchet MS"/>
              </a:rPr>
              <a:t>İndirim</a:t>
            </a:r>
            <a:endParaRPr sz="1800" dirty="0">
              <a:latin typeface="Trebuchet MS"/>
              <a:cs typeface="Trebuchet MS"/>
            </a:endParaRPr>
          </a:p>
          <a:p>
            <a:pPr marL="184785" indent="-172085">
              <a:lnSpc>
                <a:spcPct val="100000"/>
              </a:lnSpc>
              <a:spcBef>
                <a:spcPts val="145"/>
              </a:spcBef>
              <a:buFont typeface="Arial"/>
              <a:buChar char="•"/>
              <a:tabLst>
                <a:tab pos="185420" algn="l"/>
              </a:tabLst>
            </a:pPr>
            <a:r>
              <a:rPr lang="tr-TR" sz="1800" b="1" spc="-90" dirty="0" smtClean="0">
                <a:latin typeface="Trebuchet MS"/>
                <a:cs typeface="Trebuchet MS"/>
              </a:rPr>
              <a:t>3- </a:t>
            </a:r>
            <a:r>
              <a:rPr sz="1800" b="1" spc="-90" dirty="0" err="1" smtClean="0">
                <a:latin typeface="Trebuchet MS"/>
                <a:cs typeface="Trebuchet MS"/>
              </a:rPr>
              <a:t>İlave</a:t>
            </a:r>
            <a:r>
              <a:rPr sz="1800" b="1" spc="-90" dirty="0" smtClean="0">
                <a:latin typeface="Trebuchet MS"/>
                <a:cs typeface="Trebuchet MS"/>
              </a:rPr>
              <a:t> </a:t>
            </a:r>
            <a:r>
              <a:rPr sz="1800" b="1" spc="-145" dirty="0">
                <a:latin typeface="Trebuchet MS"/>
                <a:cs typeface="Trebuchet MS"/>
              </a:rPr>
              <a:t>6 </a:t>
            </a:r>
            <a:r>
              <a:rPr sz="1800" b="1" spc="-95" dirty="0">
                <a:latin typeface="Trebuchet MS"/>
                <a:cs typeface="Trebuchet MS"/>
              </a:rPr>
              <a:t>Puanlık</a:t>
            </a:r>
            <a:r>
              <a:rPr sz="1800" b="1" spc="-210" dirty="0">
                <a:latin typeface="Trebuchet MS"/>
                <a:cs typeface="Trebuchet MS"/>
              </a:rPr>
              <a:t> </a:t>
            </a:r>
            <a:r>
              <a:rPr sz="1800" b="1" spc="-90" dirty="0">
                <a:latin typeface="Trebuchet MS"/>
                <a:cs typeface="Trebuchet MS"/>
              </a:rPr>
              <a:t>İndirimi</a:t>
            </a:r>
            <a:endParaRPr sz="1800" dirty="0">
              <a:latin typeface="Trebuchet MS"/>
              <a:cs typeface="Trebuchet MS"/>
            </a:endParaRPr>
          </a:p>
          <a:p>
            <a:pPr marL="184785" indent="-172085">
              <a:lnSpc>
                <a:spcPct val="100000"/>
              </a:lnSpc>
              <a:spcBef>
                <a:spcPts val="145"/>
              </a:spcBef>
              <a:buFont typeface="Arial"/>
              <a:buChar char="•"/>
              <a:tabLst>
                <a:tab pos="185420" algn="l"/>
              </a:tabLst>
            </a:pPr>
            <a:r>
              <a:rPr lang="tr-TR" sz="1800" b="1" spc="-114" dirty="0" smtClean="0">
                <a:latin typeface="Trebuchet MS"/>
                <a:cs typeface="Trebuchet MS"/>
              </a:rPr>
              <a:t>4- </a:t>
            </a:r>
            <a:r>
              <a:rPr sz="1800" b="1" spc="-114" dirty="0" err="1" smtClean="0">
                <a:latin typeface="Trebuchet MS"/>
                <a:cs typeface="Trebuchet MS"/>
              </a:rPr>
              <a:t>Yatırımlarda</a:t>
            </a:r>
            <a:r>
              <a:rPr sz="1800" b="1" spc="-114" dirty="0" smtClean="0">
                <a:latin typeface="Trebuchet MS"/>
                <a:cs typeface="Trebuchet MS"/>
              </a:rPr>
              <a:t> </a:t>
            </a:r>
            <a:r>
              <a:rPr sz="1800" b="1" spc="-100" dirty="0">
                <a:latin typeface="Trebuchet MS"/>
                <a:cs typeface="Trebuchet MS"/>
              </a:rPr>
              <a:t>Devlet </a:t>
            </a:r>
            <a:r>
              <a:rPr sz="1800" b="1" spc="-120" dirty="0">
                <a:latin typeface="Trebuchet MS"/>
                <a:cs typeface="Trebuchet MS"/>
              </a:rPr>
              <a:t>Yardımları </a:t>
            </a:r>
            <a:r>
              <a:rPr sz="1800" b="1" spc="-95" dirty="0">
                <a:latin typeface="Trebuchet MS"/>
                <a:cs typeface="Trebuchet MS"/>
              </a:rPr>
              <a:t>Hakkında </a:t>
            </a:r>
            <a:r>
              <a:rPr sz="1800" b="1" spc="-110" dirty="0">
                <a:latin typeface="Trebuchet MS"/>
                <a:cs typeface="Trebuchet MS"/>
              </a:rPr>
              <a:t>Kararlar </a:t>
            </a:r>
            <a:r>
              <a:rPr sz="1800" b="1" spc="-105" dirty="0">
                <a:latin typeface="Trebuchet MS"/>
                <a:cs typeface="Trebuchet MS"/>
              </a:rPr>
              <a:t>Uyarınca </a:t>
            </a:r>
            <a:r>
              <a:rPr sz="1800" b="1" spc="-85" dirty="0">
                <a:latin typeface="Trebuchet MS"/>
                <a:cs typeface="Trebuchet MS"/>
              </a:rPr>
              <a:t>Uygulanan</a:t>
            </a:r>
            <a:r>
              <a:rPr sz="1800" b="1" spc="-315" dirty="0">
                <a:latin typeface="Trebuchet MS"/>
                <a:cs typeface="Trebuchet MS"/>
              </a:rPr>
              <a:t> </a:t>
            </a:r>
            <a:r>
              <a:rPr sz="1800" b="1" spc="-155" dirty="0">
                <a:latin typeface="Trebuchet MS"/>
                <a:cs typeface="Trebuchet MS"/>
              </a:rPr>
              <a:t>Teşvik</a:t>
            </a:r>
            <a:endParaRPr sz="1800" dirty="0">
              <a:latin typeface="Trebuchet MS"/>
              <a:cs typeface="Trebuchet MS"/>
            </a:endParaRPr>
          </a:p>
        </p:txBody>
      </p:sp>
      <p:sp>
        <p:nvSpPr>
          <p:cNvPr id="11" name="object 11"/>
          <p:cNvSpPr/>
          <p:nvPr/>
        </p:nvSpPr>
        <p:spPr>
          <a:xfrm>
            <a:off x="1024126" y="3429380"/>
            <a:ext cx="10266045" cy="3118485"/>
          </a:xfrm>
          <a:custGeom>
            <a:avLst/>
            <a:gdLst/>
            <a:ahLst/>
            <a:cxnLst/>
            <a:rect l="l" t="t" r="r" b="b"/>
            <a:pathLst>
              <a:path w="10266045" h="3118484">
                <a:moveTo>
                  <a:pt x="0" y="3118104"/>
                </a:moveTo>
                <a:lnTo>
                  <a:pt x="10265664" y="3118104"/>
                </a:lnTo>
                <a:lnTo>
                  <a:pt x="10265664" y="0"/>
                </a:lnTo>
                <a:lnTo>
                  <a:pt x="0" y="0"/>
                </a:lnTo>
                <a:lnTo>
                  <a:pt x="0" y="3118104"/>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1024127" y="3739895"/>
            <a:ext cx="10266045" cy="3118485"/>
          </a:xfrm>
          <a:custGeom>
            <a:avLst/>
            <a:gdLst/>
            <a:ahLst/>
            <a:cxnLst/>
            <a:rect l="l" t="t" r="r" b="b"/>
            <a:pathLst>
              <a:path w="10266045" h="3118484">
                <a:moveTo>
                  <a:pt x="0" y="3118104"/>
                </a:moveTo>
                <a:lnTo>
                  <a:pt x="10265664" y="3118104"/>
                </a:lnTo>
                <a:lnTo>
                  <a:pt x="10265664" y="0"/>
                </a:lnTo>
                <a:lnTo>
                  <a:pt x="0" y="0"/>
                </a:lnTo>
                <a:lnTo>
                  <a:pt x="0" y="3118104"/>
                </a:lnTo>
                <a:close/>
              </a:path>
            </a:pathLst>
          </a:custGeom>
          <a:ln w="15240">
            <a:solidFill>
              <a:srgbClr val="1CACE3"/>
            </a:solidFill>
          </a:ln>
        </p:spPr>
        <p:txBody>
          <a:bodyPr wrap="square" lIns="0" tIns="0" rIns="0" bIns="0" rtlCol="0"/>
          <a:lstStyle/>
          <a:p>
            <a:endParaRPr/>
          </a:p>
        </p:txBody>
      </p:sp>
      <p:sp>
        <p:nvSpPr>
          <p:cNvPr id="13" name="object 13"/>
          <p:cNvSpPr txBox="1"/>
          <p:nvPr/>
        </p:nvSpPr>
        <p:spPr>
          <a:xfrm>
            <a:off x="1808226" y="4387088"/>
            <a:ext cx="8087614" cy="2074285"/>
          </a:xfrm>
          <a:prstGeom prst="rect">
            <a:avLst/>
          </a:prstGeom>
        </p:spPr>
        <p:txBody>
          <a:bodyPr vert="horz" wrap="square" lIns="0" tIns="32384" rIns="0" bIns="0" rtlCol="0">
            <a:spAutoFit/>
          </a:bodyPr>
          <a:lstStyle/>
          <a:p>
            <a:pPr marL="184785" indent="-172085">
              <a:lnSpc>
                <a:spcPct val="100000"/>
              </a:lnSpc>
              <a:spcBef>
                <a:spcPts val="254"/>
              </a:spcBef>
              <a:buFont typeface="Arial"/>
              <a:buChar char="•"/>
              <a:tabLst>
                <a:tab pos="185420" algn="l"/>
              </a:tabLst>
            </a:pPr>
            <a:r>
              <a:rPr lang="tr-TR" sz="1800" b="1" spc="-100" dirty="0" smtClean="0">
                <a:latin typeface="Trebuchet MS"/>
                <a:cs typeface="Trebuchet MS"/>
              </a:rPr>
              <a:t>5- </a:t>
            </a:r>
            <a:r>
              <a:rPr sz="1800" b="1" spc="-100" dirty="0" err="1" smtClean="0">
                <a:latin typeface="Trebuchet MS"/>
                <a:cs typeface="Trebuchet MS"/>
              </a:rPr>
              <a:t>İşsizlik</a:t>
            </a:r>
            <a:r>
              <a:rPr sz="1800" b="1" spc="-145" dirty="0" smtClean="0">
                <a:latin typeface="Trebuchet MS"/>
                <a:cs typeface="Trebuchet MS"/>
              </a:rPr>
              <a:t> </a:t>
            </a:r>
            <a:r>
              <a:rPr sz="1800" b="1" spc="-95" dirty="0">
                <a:latin typeface="Trebuchet MS"/>
                <a:cs typeface="Trebuchet MS"/>
              </a:rPr>
              <a:t>Ödeneği</a:t>
            </a:r>
            <a:r>
              <a:rPr sz="1800" b="1" spc="-160" dirty="0">
                <a:latin typeface="Trebuchet MS"/>
                <a:cs typeface="Trebuchet MS"/>
              </a:rPr>
              <a:t> </a:t>
            </a:r>
            <a:r>
              <a:rPr sz="1800" b="1" spc="-90" dirty="0">
                <a:latin typeface="Trebuchet MS"/>
                <a:cs typeface="Trebuchet MS"/>
              </a:rPr>
              <a:t>Alanların</a:t>
            </a:r>
            <a:r>
              <a:rPr sz="1800" b="1" spc="-145" dirty="0">
                <a:latin typeface="Trebuchet MS"/>
                <a:cs typeface="Trebuchet MS"/>
              </a:rPr>
              <a:t> </a:t>
            </a:r>
            <a:r>
              <a:rPr sz="1800" b="1" spc="-80" dirty="0">
                <a:latin typeface="Trebuchet MS"/>
                <a:cs typeface="Trebuchet MS"/>
              </a:rPr>
              <a:t>İstihdamı</a:t>
            </a:r>
            <a:r>
              <a:rPr sz="1800" b="1" spc="-140" dirty="0">
                <a:latin typeface="Trebuchet MS"/>
                <a:cs typeface="Trebuchet MS"/>
              </a:rPr>
              <a:t> </a:t>
            </a:r>
            <a:r>
              <a:rPr sz="1800" b="1" spc="-95" dirty="0">
                <a:latin typeface="Trebuchet MS"/>
                <a:cs typeface="Trebuchet MS"/>
              </a:rPr>
              <a:t>Halinde</a:t>
            </a:r>
            <a:r>
              <a:rPr sz="1800" b="1" spc="-165" dirty="0">
                <a:latin typeface="Trebuchet MS"/>
                <a:cs typeface="Trebuchet MS"/>
              </a:rPr>
              <a:t> </a:t>
            </a:r>
            <a:r>
              <a:rPr sz="1800" b="1" spc="-85" dirty="0">
                <a:latin typeface="Trebuchet MS"/>
                <a:cs typeface="Trebuchet MS"/>
              </a:rPr>
              <a:t>Uygulanan</a:t>
            </a:r>
            <a:r>
              <a:rPr sz="1800" b="1" spc="-155" dirty="0">
                <a:latin typeface="Trebuchet MS"/>
                <a:cs typeface="Trebuchet MS"/>
              </a:rPr>
              <a:t> </a:t>
            </a:r>
            <a:r>
              <a:rPr sz="1800" b="1" spc="-105" dirty="0">
                <a:latin typeface="Trebuchet MS"/>
                <a:cs typeface="Trebuchet MS"/>
              </a:rPr>
              <a:t>Prim</a:t>
            </a:r>
            <a:r>
              <a:rPr sz="1800" b="1" spc="-140" dirty="0">
                <a:latin typeface="Trebuchet MS"/>
                <a:cs typeface="Trebuchet MS"/>
              </a:rPr>
              <a:t> </a:t>
            </a:r>
            <a:r>
              <a:rPr sz="1800" b="1" spc="-145" dirty="0">
                <a:latin typeface="Trebuchet MS"/>
                <a:cs typeface="Trebuchet MS"/>
              </a:rPr>
              <a:t>Teşviki</a:t>
            </a:r>
            <a:endParaRPr sz="1800" dirty="0">
              <a:latin typeface="Trebuchet MS"/>
              <a:cs typeface="Trebuchet MS"/>
            </a:endParaRPr>
          </a:p>
          <a:p>
            <a:pPr marL="184785" indent="-172085">
              <a:lnSpc>
                <a:spcPct val="100000"/>
              </a:lnSpc>
              <a:spcBef>
                <a:spcPts val="155"/>
              </a:spcBef>
              <a:buFont typeface="Arial"/>
              <a:buChar char="•"/>
              <a:tabLst>
                <a:tab pos="185420" algn="l"/>
              </a:tabLst>
            </a:pPr>
            <a:r>
              <a:rPr lang="tr-TR" sz="1800" b="1" spc="-135" dirty="0" smtClean="0">
                <a:latin typeface="Trebuchet MS"/>
                <a:cs typeface="Trebuchet MS"/>
              </a:rPr>
              <a:t>6- </a:t>
            </a:r>
            <a:r>
              <a:rPr sz="1800" b="1" spc="-135" dirty="0" err="1" smtClean="0">
                <a:latin typeface="Trebuchet MS"/>
                <a:cs typeface="Trebuchet MS"/>
              </a:rPr>
              <a:t>Genç</a:t>
            </a:r>
            <a:r>
              <a:rPr sz="1800" b="1" spc="-135" dirty="0">
                <a:latin typeface="Trebuchet MS"/>
                <a:cs typeface="Trebuchet MS"/>
              </a:rPr>
              <a:t>, </a:t>
            </a:r>
            <a:r>
              <a:rPr sz="1800" b="1" spc="-100" dirty="0">
                <a:latin typeface="Trebuchet MS"/>
                <a:cs typeface="Trebuchet MS"/>
              </a:rPr>
              <a:t>Kadın </a:t>
            </a:r>
            <a:r>
              <a:rPr sz="1800" b="1" spc="-140" dirty="0">
                <a:latin typeface="Trebuchet MS"/>
                <a:cs typeface="Trebuchet MS"/>
              </a:rPr>
              <a:t>Ve </a:t>
            </a:r>
            <a:r>
              <a:rPr sz="1800" b="1" spc="-55" dirty="0">
                <a:latin typeface="Trebuchet MS"/>
                <a:cs typeface="Trebuchet MS"/>
              </a:rPr>
              <a:t>Mesleki </a:t>
            </a:r>
            <a:r>
              <a:rPr sz="1800" b="1" spc="-100" dirty="0">
                <a:latin typeface="Trebuchet MS"/>
                <a:cs typeface="Trebuchet MS"/>
              </a:rPr>
              <a:t>Belge </a:t>
            </a:r>
            <a:r>
              <a:rPr sz="1800" b="1" spc="-90" dirty="0">
                <a:latin typeface="Trebuchet MS"/>
                <a:cs typeface="Trebuchet MS"/>
              </a:rPr>
              <a:t>Sahibi </a:t>
            </a:r>
            <a:r>
              <a:rPr sz="1800" b="1" spc="-95" dirty="0">
                <a:latin typeface="Trebuchet MS"/>
                <a:cs typeface="Trebuchet MS"/>
              </a:rPr>
              <a:t>Olanların </a:t>
            </a:r>
            <a:r>
              <a:rPr sz="1800" b="1" spc="-85" dirty="0">
                <a:latin typeface="Trebuchet MS"/>
                <a:cs typeface="Trebuchet MS"/>
              </a:rPr>
              <a:t>İstihdamına</a:t>
            </a:r>
            <a:r>
              <a:rPr sz="1800" b="1" spc="-409" dirty="0">
                <a:latin typeface="Trebuchet MS"/>
                <a:cs typeface="Trebuchet MS"/>
              </a:rPr>
              <a:t> </a:t>
            </a:r>
            <a:r>
              <a:rPr sz="1800" b="1" spc="-130" dirty="0">
                <a:latin typeface="Trebuchet MS"/>
                <a:cs typeface="Trebuchet MS"/>
              </a:rPr>
              <a:t>Yönelik </a:t>
            </a:r>
            <a:r>
              <a:rPr sz="1800" b="1" spc="-155" dirty="0">
                <a:latin typeface="Trebuchet MS"/>
                <a:cs typeface="Trebuchet MS"/>
              </a:rPr>
              <a:t>Teşvik</a:t>
            </a:r>
            <a:endParaRPr sz="1800" dirty="0">
              <a:latin typeface="Trebuchet MS"/>
              <a:cs typeface="Trebuchet MS"/>
            </a:endParaRPr>
          </a:p>
          <a:p>
            <a:pPr marL="184785" indent="-172085">
              <a:lnSpc>
                <a:spcPct val="100000"/>
              </a:lnSpc>
              <a:spcBef>
                <a:spcPts val="145"/>
              </a:spcBef>
              <a:buFont typeface="Arial"/>
              <a:buChar char="•"/>
              <a:tabLst>
                <a:tab pos="185420" algn="l"/>
              </a:tabLst>
            </a:pPr>
            <a:r>
              <a:rPr lang="tr-TR" sz="1800" b="1" spc="-65" dirty="0" smtClean="0">
                <a:latin typeface="Trebuchet MS"/>
                <a:cs typeface="Trebuchet MS"/>
              </a:rPr>
              <a:t>7- </a:t>
            </a:r>
            <a:r>
              <a:rPr sz="1800" b="1" spc="-65" dirty="0" err="1" smtClean="0">
                <a:latin typeface="Trebuchet MS"/>
                <a:cs typeface="Trebuchet MS"/>
              </a:rPr>
              <a:t>İşbaşı</a:t>
            </a:r>
            <a:r>
              <a:rPr sz="1800" b="1" spc="-65" dirty="0" smtClean="0">
                <a:latin typeface="Trebuchet MS"/>
                <a:cs typeface="Trebuchet MS"/>
              </a:rPr>
              <a:t> </a:t>
            </a:r>
            <a:r>
              <a:rPr sz="1800" b="1" spc="-95" dirty="0">
                <a:latin typeface="Trebuchet MS"/>
                <a:cs typeface="Trebuchet MS"/>
              </a:rPr>
              <a:t>Eğitim </a:t>
            </a:r>
            <a:r>
              <a:rPr sz="1800" b="1" spc="-100" dirty="0">
                <a:latin typeface="Trebuchet MS"/>
                <a:cs typeface="Trebuchet MS"/>
              </a:rPr>
              <a:t>Programını </a:t>
            </a:r>
            <a:r>
              <a:rPr sz="1800" b="1" spc="-110" dirty="0">
                <a:latin typeface="Trebuchet MS"/>
                <a:cs typeface="Trebuchet MS"/>
              </a:rPr>
              <a:t>Tamamlayanların </a:t>
            </a:r>
            <a:r>
              <a:rPr sz="1800" b="1" spc="-85" dirty="0">
                <a:latin typeface="Trebuchet MS"/>
                <a:cs typeface="Trebuchet MS"/>
              </a:rPr>
              <a:t>İstihdamına </a:t>
            </a:r>
            <a:r>
              <a:rPr sz="1800" b="1" spc="-130" dirty="0">
                <a:latin typeface="Trebuchet MS"/>
                <a:cs typeface="Trebuchet MS"/>
              </a:rPr>
              <a:t>Yönelik</a:t>
            </a:r>
            <a:r>
              <a:rPr sz="1800" b="1" spc="-400" dirty="0">
                <a:latin typeface="Trebuchet MS"/>
                <a:cs typeface="Trebuchet MS"/>
              </a:rPr>
              <a:t> </a:t>
            </a:r>
            <a:r>
              <a:rPr sz="1800" b="1" spc="-155" dirty="0">
                <a:latin typeface="Trebuchet MS"/>
                <a:cs typeface="Trebuchet MS"/>
              </a:rPr>
              <a:t>Teşvik</a:t>
            </a:r>
            <a:endParaRPr sz="1800" dirty="0">
              <a:latin typeface="Trebuchet MS"/>
              <a:cs typeface="Trebuchet MS"/>
            </a:endParaRPr>
          </a:p>
          <a:p>
            <a:pPr marL="184785" indent="-172085">
              <a:lnSpc>
                <a:spcPct val="100000"/>
              </a:lnSpc>
              <a:spcBef>
                <a:spcPts val="145"/>
              </a:spcBef>
              <a:buFont typeface="Arial"/>
              <a:buChar char="•"/>
              <a:tabLst>
                <a:tab pos="185420" algn="l"/>
              </a:tabLst>
            </a:pPr>
            <a:r>
              <a:rPr lang="tr-TR" sz="1800" b="1" spc="-105" dirty="0" smtClean="0">
                <a:latin typeface="Trebuchet MS"/>
                <a:cs typeface="Trebuchet MS"/>
              </a:rPr>
              <a:t>8- </a:t>
            </a:r>
            <a:r>
              <a:rPr sz="1800" b="1" spc="-105" dirty="0" err="1" smtClean="0">
                <a:latin typeface="Trebuchet MS"/>
                <a:cs typeface="Trebuchet MS"/>
              </a:rPr>
              <a:t>İşveren</a:t>
            </a:r>
            <a:r>
              <a:rPr sz="1800" b="1" spc="-160" dirty="0" smtClean="0">
                <a:latin typeface="Trebuchet MS"/>
                <a:cs typeface="Trebuchet MS"/>
              </a:rPr>
              <a:t> </a:t>
            </a:r>
            <a:r>
              <a:rPr sz="1800" b="1" spc="-95" dirty="0" err="1" smtClean="0">
                <a:latin typeface="Trebuchet MS"/>
                <a:cs typeface="Trebuchet MS"/>
              </a:rPr>
              <a:t>Desteği</a:t>
            </a:r>
            <a:r>
              <a:rPr lang="tr-TR" sz="1800" b="1" spc="-95" dirty="0" smtClean="0">
                <a:latin typeface="Trebuchet MS"/>
                <a:cs typeface="Trebuchet MS"/>
              </a:rPr>
              <a:t> (ilave İstihdam Teşviki)</a:t>
            </a:r>
            <a:endParaRPr sz="1800" dirty="0">
              <a:latin typeface="Trebuchet MS"/>
              <a:cs typeface="Trebuchet MS"/>
            </a:endParaRPr>
          </a:p>
          <a:p>
            <a:pPr marL="236220" indent="-223520">
              <a:lnSpc>
                <a:spcPct val="100000"/>
              </a:lnSpc>
              <a:spcBef>
                <a:spcPts val="155"/>
              </a:spcBef>
              <a:buFont typeface="Arial"/>
              <a:buChar char="•"/>
              <a:tabLst>
                <a:tab pos="236854" algn="l"/>
              </a:tabLst>
            </a:pPr>
            <a:r>
              <a:rPr lang="tr-TR" b="1" spc="-110" dirty="0" smtClean="0">
                <a:latin typeface="Trebuchet MS"/>
                <a:cs typeface="Trebuchet MS"/>
              </a:rPr>
              <a:t>9-</a:t>
            </a:r>
            <a:r>
              <a:rPr lang="tr-TR" sz="1800" b="1" spc="-110" dirty="0" smtClean="0">
                <a:latin typeface="Trebuchet MS"/>
                <a:cs typeface="Trebuchet MS"/>
              </a:rPr>
              <a:t> </a:t>
            </a:r>
            <a:r>
              <a:rPr sz="1800" b="1" spc="-110" dirty="0" err="1" smtClean="0">
                <a:latin typeface="Trebuchet MS"/>
                <a:cs typeface="Trebuchet MS"/>
              </a:rPr>
              <a:t>Kültür</a:t>
            </a:r>
            <a:r>
              <a:rPr sz="1800" b="1" spc="-160" dirty="0" smtClean="0">
                <a:latin typeface="Trebuchet MS"/>
                <a:cs typeface="Trebuchet MS"/>
              </a:rPr>
              <a:t> </a:t>
            </a:r>
            <a:r>
              <a:rPr sz="1800" b="1" spc="-114" dirty="0">
                <a:latin typeface="Trebuchet MS"/>
                <a:cs typeface="Trebuchet MS"/>
              </a:rPr>
              <a:t>Yatırımları</a:t>
            </a:r>
            <a:r>
              <a:rPr sz="1800" b="1" spc="-135" dirty="0">
                <a:latin typeface="Trebuchet MS"/>
                <a:cs typeface="Trebuchet MS"/>
              </a:rPr>
              <a:t> </a:t>
            </a:r>
            <a:r>
              <a:rPr sz="1800" b="1" spc="-140" dirty="0">
                <a:latin typeface="Trebuchet MS"/>
                <a:cs typeface="Trebuchet MS"/>
              </a:rPr>
              <a:t>Ve</a:t>
            </a:r>
            <a:r>
              <a:rPr sz="1800" b="1" spc="-145" dirty="0">
                <a:latin typeface="Trebuchet MS"/>
                <a:cs typeface="Trebuchet MS"/>
              </a:rPr>
              <a:t> </a:t>
            </a:r>
            <a:r>
              <a:rPr sz="1800" b="1" spc="-100" dirty="0">
                <a:latin typeface="Trebuchet MS"/>
                <a:cs typeface="Trebuchet MS"/>
              </a:rPr>
              <a:t>Girişimleri</a:t>
            </a:r>
            <a:r>
              <a:rPr sz="1800" b="1" spc="-150" dirty="0">
                <a:latin typeface="Trebuchet MS"/>
                <a:cs typeface="Trebuchet MS"/>
              </a:rPr>
              <a:t> </a:t>
            </a:r>
            <a:r>
              <a:rPr sz="1800" b="1" spc="-95" dirty="0">
                <a:latin typeface="Trebuchet MS"/>
                <a:cs typeface="Trebuchet MS"/>
              </a:rPr>
              <a:t>Hakkında</a:t>
            </a:r>
            <a:r>
              <a:rPr sz="1800" b="1" spc="-165" dirty="0">
                <a:latin typeface="Trebuchet MS"/>
                <a:cs typeface="Trebuchet MS"/>
              </a:rPr>
              <a:t> </a:t>
            </a:r>
            <a:r>
              <a:rPr sz="1800" b="1" spc="-85" dirty="0">
                <a:latin typeface="Trebuchet MS"/>
                <a:cs typeface="Trebuchet MS"/>
              </a:rPr>
              <a:t>Uygulanan</a:t>
            </a:r>
            <a:r>
              <a:rPr sz="1800" b="1" spc="-155" dirty="0">
                <a:latin typeface="Trebuchet MS"/>
                <a:cs typeface="Trebuchet MS"/>
              </a:rPr>
              <a:t> </a:t>
            </a:r>
            <a:r>
              <a:rPr sz="1800" b="1" spc="-85" dirty="0">
                <a:latin typeface="Trebuchet MS"/>
                <a:cs typeface="Trebuchet MS"/>
              </a:rPr>
              <a:t>Sigorta</a:t>
            </a:r>
            <a:r>
              <a:rPr sz="1800" b="1" spc="-150" dirty="0">
                <a:latin typeface="Trebuchet MS"/>
                <a:cs typeface="Trebuchet MS"/>
              </a:rPr>
              <a:t> </a:t>
            </a:r>
            <a:r>
              <a:rPr sz="1800" b="1" spc="-105" dirty="0">
                <a:latin typeface="Trebuchet MS"/>
                <a:cs typeface="Trebuchet MS"/>
              </a:rPr>
              <a:t>Primi</a:t>
            </a:r>
            <a:r>
              <a:rPr sz="1800" b="1" spc="-140" dirty="0">
                <a:latin typeface="Trebuchet MS"/>
                <a:cs typeface="Trebuchet MS"/>
              </a:rPr>
              <a:t> </a:t>
            </a:r>
            <a:r>
              <a:rPr sz="1800" b="1" spc="-145" dirty="0">
                <a:latin typeface="Trebuchet MS"/>
                <a:cs typeface="Trebuchet MS"/>
              </a:rPr>
              <a:t>Teşviki</a:t>
            </a:r>
            <a:endParaRPr sz="1800" dirty="0">
              <a:latin typeface="Trebuchet MS"/>
              <a:cs typeface="Trebuchet MS"/>
            </a:endParaRPr>
          </a:p>
          <a:p>
            <a:pPr marL="236220" indent="-223520">
              <a:lnSpc>
                <a:spcPct val="100000"/>
              </a:lnSpc>
              <a:spcBef>
                <a:spcPts val="145"/>
              </a:spcBef>
              <a:buFont typeface="Arial"/>
              <a:buChar char="•"/>
              <a:tabLst>
                <a:tab pos="236854" algn="l"/>
              </a:tabLst>
            </a:pPr>
            <a:r>
              <a:rPr lang="tr-TR" sz="1800" b="1" spc="-105" dirty="0" smtClean="0">
                <a:latin typeface="Trebuchet MS"/>
                <a:cs typeface="Trebuchet MS"/>
              </a:rPr>
              <a:t>10-</a:t>
            </a:r>
            <a:r>
              <a:rPr sz="1800" b="1" spc="-105" dirty="0" err="1" smtClean="0">
                <a:latin typeface="Trebuchet MS"/>
                <a:cs typeface="Trebuchet MS"/>
              </a:rPr>
              <a:t>Engelli</a:t>
            </a:r>
            <a:r>
              <a:rPr sz="1800" b="1" spc="-105" dirty="0" smtClean="0">
                <a:latin typeface="Trebuchet MS"/>
                <a:cs typeface="Trebuchet MS"/>
              </a:rPr>
              <a:t> </a:t>
            </a:r>
            <a:r>
              <a:rPr sz="1800" b="1" spc="-90" dirty="0">
                <a:latin typeface="Trebuchet MS"/>
                <a:cs typeface="Trebuchet MS"/>
              </a:rPr>
              <a:t>Sigortalıların </a:t>
            </a:r>
            <a:r>
              <a:rPr sz="1800" b="1" spc="-85" dirty="0">
                <a:latin typeface="Trebuchet MS"/>
                <a:cs typeface="Trebuchet MS"/>
              </a:rPr>
              <a:t>İstihdamına </a:t>
            </a:r>
            <a:r>
              <a:rPr sz="1800" b="1" spc="-130" dirty="0">
                <a:latin typeface="Trebuchet MS"/>
                <a:cs typeface="Trebuchet MS"/>
              </a:rPr>
              <a:t>Yönelik</a:t>
            </a:r>
            <a:r>
              <a:rPr sz="1800" b="1" spc="80" dirty="0">
                <a:latin typeface="Trebuchet MS"/>
                <a:cs typeface="Trebuchet MS"/>
              </a:rPr>
              <a:t> </a:t>
            </a:r>
            <a:r>
              <a:rPr sz="1800" b="1" spc="-155" dirty="0">
                <a:latin typeface="Trebuchet MS"/>
                <a:cs typeface="Trebuchet MS"/>
              </a:rPr>
              <a:t>Teşvik</a:t>
            </a:r>
            <a:endParaRPr sz="1800" dirty="0">
              <a:latin typeface="Trebuchet MS"/>
              <a:cs typeface="Trebuchet MS"/>
            </a:endParaRPr>
          </a:p>
          <a:p>
            <a:pPr marL="184785" indent="-172085">
              <a:lnSpc>
                <a:spcPct val="100000"/>
              </a:lnSpc>
              <a:spcBef>
                <a:spcPts val="145"/>
              </a:spcBef>
              <a:buFont typeface="Arial"/>
              <a:buChar char="•"/>
              <a:tabLst>
                <a:tab pos="185420" algn="l"/>
              </a:tabLst>
            </a:pPr>
            <a:r>
              <a:rPr lang="tr-TR" sz="1800" b="1" spc="-105" dirty="0" smtClean="0">
                <a:latin typeface="Trebuchet MS"/>
                <a:cs typeface="Trebuchet MS"/>
              </a:rPr>
              <a:t>11-</a:t>
            </a:r>
            <a:r>
              <a:rPr sz="1800" b="1" spc="-105" dirty="0" err="1" smtClean="0">
                <a:latin typeface="Trebuchet MS"/>
                <a:cs typeface="Trebuchet MS"/>
              </a:rPr>
              <a:t>Araştırma</a:t>
            </a:r>
            <a:r>
              <a:rPr sz="1800" b="1" spc="-105" dirty="0">
                <a:latin typeface="Trebuchet MS"/>
                <a:cs typeface="Trebuchet MS"/>
              </a:rPr>
              <a:t>, </a:t>
            </a:r>
            <a:r>
              <a:rPr sz="1800" b="1" spc="-100" dirty="0">
                <a:latin typeface="Trebuchet MS"/>
                <a:cs typeface="Trebuchet MS"/>
              </a:rPr>
              <a:t>Geliştirme </a:t>
            </a:r>
            <a:r>
              <a:rPr sz="1800" b="1" spc="-140" dirty="0">
                <a:latin typeface="Trebuchet MS"/>
                <a:cs typeface="Trebuchet MS"/>
              </a:rPr>
              <a:t>Ve </a:t>
            </a:r>
            <a:r>
              <a:rPr sz="1800" b="1" spc="-125" dirty="0">
                <a:latin typeface="Trebuchet MS"/>
                <a:cs typeface="Trebuchet MS"/>
              </a:rPr>
              <a:t>Tasarım </a:t>
            </a:r>
            <a:r>
              <a:rPr sz="1800" b="1" spc="-120" dirty="0">
                <a:latin typeface="Trebuchet MS"/>
                <a:cs typeface="Trebuchet MS"/>
              </a:rPr>
              <a:t>Faaliyetlerine </a:t>
            </a:r>
            <a:r>
              <a:rPr sz="1800" b="1" spc="-85" dirty="0">
                <a:latin typeface="Trebuchet MS"/>
                <a:cs typeface="Trebuchet MS"/>
              </a:rPr>
              <a:t>İlişkin</a:t>
            </a:r>
            <a:r>
              <a:rPr sz="1800" b="1" spc="-265" dirty="0">
                <a:latin typeface="Trebuchet MS"/>
                <a:cs typeface="Trebuchet MS"/>
              </a:rPr>
              <a:t> </a:t>
            </a:r>
            <a:r>
              <a:rPr sz="1800" b="1" spc="-155" dirty="0">
                <a:latin typeface="Trebuchet MS"/>
                <a:cs typeface="Trebuchet MS"/>
              </a:rPr>
              <a:t>Teşvik</a:t>
            </a:r>
            <a:endParaRPr sz="1800" dirty="0">
              <a:latin typeface="Trebuchet MS"/>
              <a:cs typeface="Trebuchet MS"/>
            </a:endParaRPr>
          </a:p>
        </p:txBody>
      </p:sp>
      <p:sp>
        <p:nvSpPr>
          <p:cNvPr id="14" name="object 14"/>
          <p:cNvSpPr/>
          <p:nvPr/>
        </p:nvSpPr>
        <p:spPr>
          <a:xfrm>
            <a:off x="1537716" y="3401567"/>
            <a:ext cx="7185659" cy="649605"/>
          </a:xfrm>
          <a:custGeom>
            <a:avLst/>
            <a:gdLst/>
            <a:ahLst/>
            <a:cxnLst/>
            <a:rect l="l" t="t" r="r" b="b"/>
            <a:pathLst>
              <a:path w="7185659" h="649604">
                <a:moveTo>
                  <a:pt x="7077456" y="0"/>
                </a:moveTo>
                <a:lnTo>
                  <a:pt x="108203" y="0"/>
                </a:lnTo>
                <a:lnTo>
                  <a:pt x="66061" y="8495"/>
                </a:lnTo>
                <a:lnTo>
                  <a:pt x="31670" y="31670"/>
                </a:lnTo>
                <a:lnTo>
                  <a:pt x="8495" y="66061"/>
                </a:lnTo>
                <a:lnTo>
                  <a:pt x="0" y="108204"/>
                </a:lnTo>
                <a:lnTo>
                  <a:pt x="0" y="541020"/>
                </a:lnTo>
                <a:lnTo>
                  <a:pt x="8495" y="583162"/>
                </a:lnTo>
                <a:lnTo>
                  <a:pt x="31670" y="617553"/>
                </a:lnTo>
                <a:lnTo>
                  <a:pt x="66061" y="640728"/>
                </a:lnTo>
                <a:lnTo>
                  <a:pt x="108203" y="649224"/>
                </a:lnTo>
                <a:lnTo>
                  <a:pt x="7077456" y="649224"/>
                </a:lnTo>
                <a:lnTo>
                  <a:pt x="7119598" y="640728"/>
                </a:lnTo>
                <a:lnTo>
                  <a:pt x="7153989" y="617553"/>
                </a:lnTo>
                <a:lnTo>
                  <a:pt x="7177164" y="583162"/>
                </a:lnTo>
                <a:lnTo>
                  <a:pt x="7185659" y="541020"/>
                </a:lnTo>
                <a:lnTo>
                  <a:pt x="7185659" y="108204"/>
                </a:lnTo>
                <a:lnTo>
                  <a:pt x="7177164" y="66061"/>
                </a:lnTo>
                <a:lnTo>
                  <a:pt x="7153989" y="31670"/>
                </a:lnTo>
                <a:lnTo>
                  <a:pt x="7119598" y="8495"/>
                </a:lnTo>
                <a:lnTo>
                  <a:pt x="7077456" y="0"/>
                </a:lnTo>
                <a:close/>
              </a:path>
            </a:pathLst>
          </a:custGeom>
          <a:solidFill>
            <a:srgbClr val="1CACE3"/>
          </a:solidFill>
        </p:spPr>
        <p:txBody>
          <a:bodyPr wrap="square" lIns="0" tIns="0" rIns="0" bIns="0" rtlCol="0"/>
          <a:lstStyle/>
          <a:p>
            <a:endParaRPr/>
          </a:p>
        </p:txBody>
      </p:sp>
      <p:sp>
        <p:nvSpPr>
          <p:cNvPr id="15" name="object 15"/>
          <p:cNvSpPr/>
          <p:nvPr/>
        </p:nvSpPr>
        <p:spPr>
          <a:xfrm>
            <a:off x="1537716" y="3401567"/>
            <a:ext cx="7185659" cy="649605"/>
          </a:xfrm>
          <a:custGeom>
            <a:avLst/>
            <a:gdLst/>
            <a:ahLst/>
            <a:cxnLst/>
            <a:rect l="l" t="t" r="r" b="b"/>
            <a:pathLst>
              <a:path w="7185659" h="649604">
                <a:moveTo>
                  <a:pt x="0" y="108204"/>
                </a:moveTo>
                <a:lnTo>
                  <a:pt x="8495" y="66061"/>
                </a:lnTo>
                <a:lnTo>
                  <a:pt x="31670" y="31670"/>
                </a:lnTo>
                <a:lnTo>
                  <a:pt x="66061" y="8495"/>
                </a:lnTo>
                <a:lnTo>
                  <a:pt x="108203" y="0"/>
                </a:lnTo>
                <a:lnTo>
                  <a:pt x="7077456" y="0"/>
                </a:lnTo>
                <a:lnTo>
                  <a:pt x="7119598" y="8495"/>
                </a:lnTo>
                <a:lnTo>
                  <a:pt x="7153989" y="31670"/>
                </a:lnTo>
                <a:lnTo>
                  <a:pt x="7177164" y="66061"/>
                </a:lnTo>
                <a:lnTo>
                  <a:pt x="7185659" y="108204"/>
                </a:lnTo>
                <a:lnTo>
                  <a:pt x="7185659" y="541020"/>
                </a:lnTo>
                <a:lnTo>
                  <a:pt x="7177164" y="583162"/>
                </a:lnTo>
                <a:lnTo>
                  <a:pt x="7153989" y="617553"/>
                </a:lnTo>
                <a:lnTo>
                  <a:pt x="7119598" y="640728"/>
                </a:lnTo>
                <a:lnTo>
                  <a:pt x="7077456" y="649224"/>
                </a:lnTo>
                <a:lnTo>
                  <a:pt x="108203" y="649224"/>
                </a:lnTo>
                <a:lnTo>
                  <a:pt x="66061" y="640728"/>
                </a:lnTo>
                <a:lnTo>
                  <a:pt x="31670" y="617553"/>
                </a:lnTo>
                <a:lnTo>
                  <a:pt x="8495" y="583162"/>
                </a:lnTo>
                <a:lnTo>
                  <a:pt x="0" y="541020"/>
                </a:lnTo>
                <a:lnTo>
                  <a:pt x="0" y="108204"/>
                </a:lnTo>
                <a:close/>
              </a:path>
            </a:pathLst>
          </a:custGeom>
          <a:ln w="15240">
            <a:solidFill>
              <a:srgbClr val="FFFFFF"/>
            </a:solidFill>
          </a:ln>
        </p:spPr>
        <p:txBody>
          <a:bodyPr wrap="square" lIns="0" tIns="0" rIns="0" bIns="0" rtlCol="0"/>
          <a:lstStyle/>
          <a:p>
            <a:endParaRPr/>
          </a:p>
        </p:txBody>
      </p:sp>
      <p:sp>
        <p:nvSpPr>
          <p:cNvPr id="16" name="object 16"/>
          <p:cNvSpPr txBox="1"/>
          <p:nvPr/>
        </p:nvSpPr>
        <p:spPr>
          <a:xfrm>
            <a:off x="1828038" y="3495547"/>
            <a:ext cx="1903095" cy="391160"/>
          </a:xfrm>
          <a:prstGeom prst="rect">
            <a:avLst/>
          </a:prstGeom>
        </p:spPr>
        <p:txBody>
          <a:bodyPr vert="horz" wrap="square" lIns="0" tIns="12700" rIns="0" bIns="0" rtlCol="0">
            <a:spAutoFit/>
          </a:bodyPr>
          <a:lstStyle/>
          <a:p>
            <a:pPr marL="12700">
              <a:lnSpc>
                <a:spcPct val="100000"/>
              </a:lnSpc>
              <a:spcBef>
                <a:spcPts val="100"/>
              </a:spcBef>
            </a:pPr>
            <a:r>
              <a:rPr sz="2400" b="1" spc="-125" dirty="0">
                <a:solidFill>
                  <a:srgbClr val="FFFFFF"/>
                </a:solidFill>
                <a:latin typeface="Trebuchet MS"/>
                <a:cs typeface="Trebuchet MS"/>
              </a:rPr>
              <a:t>Diğer</a:t>
            </a:r>
            <a:r>
              <a:rPr sz="2400" b="1" spc="-240" dirty="0">
                <a:solidFill>
                  <a:srgbClr val="FFFFFF"/>
                </a:solidFill>
                <a:latin typeface="Trebuchet MS"/>
                <a:cs typeface="Trebuchet MS"/>
              </a:rPr>
              <a:t> </a:t>
            </a:r>
            <a:r>
              <a:rPr sz="2400" b="1" spc="-135" dirty="0">
                <a:solidFill>
                  <a:srgbClr val="FFFFFF"/>
                </a:solidFill>
                <a:latin typeface="Trebuchet MS"/>
                <a:cs typeface="Trebuchet MS"/>
              </a:rPr>
              <a:t>Kanunlar</a:t>
            </a:r>
            <a:endParaRPr sz="2400" dirty="0">
              <a:latin typeface="Trebuchet MS"/>
              <a:cs typeface="Trebuchet MS"/>
            </a:endParaRPr>
          </a:p>
        </p:txBody>
      </p:sp>
    </p:spTree>
    <p:extLst>
      <p:ext uri="{BB962C8B-B14F-4D97-AF65-F5344CB8AC3E}">
        <p14:creationId xmlns:p14="http://schemas.microsoft.com/office/powerpoint/2010/main" val="382384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 </a:t>
            </a:r>
            <a:r>
              <a:rPr lang="tr-TR" b="1" dirty="0">
                <a:solidFill>
                  <a:srgbClr val="FF0000"/>
                </a:solidFill>
              </a:rPr>
              <a:t>İLAVE İSTİHDAM TEŞVİKİ</a:t>
            </a:r>
            <a:endParaRPr lang="tr-TR" dirty="0"/>
          </a:p>
        </p:txBody>
      </p:sp>
      <p:sp>
        <p:nvSpPr>
          <p:cNvPr id="3" name="İçerik Yer Tutucusu 2"/>
          <p:cNvSpPr>
            <a:spLocks noGrp="1"/>
          </p:cNvSpPr>
          <p:nvPr>
            <p:ph idx="1"/>
          </p:nvPr>
        </p:nvSpPr>
        <p:spPr/>
        <p:txBody>
          <a:bodyPr/>
          <a:lstStyle/>
          <a:p>
            <a:r>
              <a:rPr lang="tr-TR" b="1" dirty="0" smtClean="0">
                <a:solidFill>
                  <a:schemeClr val="tx1"/>
                </a:solidFill>
              </a:rPr>
              <a:t>7103 </a:t>
            </a:r>
            <a:r>
              <a:rPr lang="tr-TR" b="1" dirty="0">
                <a:solidFill>
                  <a:schemeClr val="tx1"/>
                </a:solidFill>
              </a:rPr>
              <a:t>sayılı kanun ile çıkan ve 4447 sayılı Kanuna eklenen Geçici 19 ve 21’inci maddeleri kapsamında uygulanacaktır.</a:t>
            </a:r>
          </a:p>
          <a:p>
            <a:r>
              <a:rPr lang="tr-TR" b="1" dirty="0">
                <a:solidFill>
                  <a:srgbClr val="FF0000"/>
                </a:solidFill>
              </a:rPr>
              <a:t>Sigortalı Yönünden Aranılan </a:t>
            </a:r>
            <a:r>
              <a:rPr lang="tr-TR" b="1" dirty="0" smtClean="0">
                <a:solidFill>
                  <a:srgbClr val="FF0000"/>
                </a:solidFill>
              </a:rPr>
              <a:t>Şartlar</a:t>
            </a:r>
          </a:p>
          <a:p>
            <a:endParaRPr lang="tr-TR" b="1" dirty="0">
              <a:solidFill>
                <a:srgbClr val="FF0000"/>
              </a:solidFill>
            </a:endParaRPr>
          </a:p>
          <a:p>
            <a:r>
              <a:rPr lang="tr-TR" b="1" dirty="0" smtClean="0">
                <a:solidFill>
                  <a:schemeClr val="tx1"/>
                </a:solidFill>
              </a:rPr>
              <a:t>* İŞKUR’a </a:t>
            </a:r>
            <a:r>
              <a:rPr lang="tr-TR" b="1" dirty="0">
                <a:solidFill>
                  <a:schemeClr val="tx1"/>
                </a:solidFill>
              </a:rPr>
              <a:t>kayıtlı işsiz olması</a:t>
            </a:r>
            <a:r>
              <a:rPr lang="tr-TR" dirty="0">
                <a:solidFill>
                  <a:schemeClr val="tx1"/>
                </a:solidFill>
              </a:rPr>
              <a:t>,</a:t>
            </a:r>
          </a:p>
          <a:p>
            <a:pPr lvl="0" algn="just"/>
            <a:r>
              <a:rPr lang="tr-TR" b="1" dirty="0" smtClean="0">
                <a:solidFill>
                  <a:schemeClr val="tx1"/>
                </a:solidFill>
              </a:rPr>
              <a:t>* İşe </a:t>
            </a:r>
            <a:r>
              <a:rPr lang="tr-TR" b="1" dirty="0">
                <a:solidFill>
                  <a:schemeClr val="tx1"/>
                </a:solidFill>
              </a:rPr>
              <a:t>alındıkları aydan önceki üç ayda 10 günden fazla 5510/4-a,b,c kapsamında sigortalılıklarının bulunmaması, </a:t>
            </a:r>
          </a:p>
          <a:p>
            <a:pPr lvl="0" algn="just"/>
            <a:r>
              <a:rPr lang="tr-TR" dirty="0" smtClean="0">
                <a:solidFill>
                  <a:schemeClr val="tx1"/>
                </a:solidFill>
              </a:rPr>
              <a:t>*  1/1/2018 </a:t>
            </a:r>
            <a:r>
              <a:rPr lang="tr-TR" dirty="0">
                <a:solidFill>
                  <a:schemeClr val="tx1"/>
                </a:solidFill>
              </a:rPr>
              <a:t>ila 31/12/2020 tarihleri arasında özel sektör işverenlerince istihdam edilmeleri,</a:t>
            </a:r>
          </a:p>
          <a:p>
            <a:endParaRPr lang="tr-TR" dirty="0"/>
          </a:p>
        </p:txBody>
      </p:sp>
    </p:spTree>
    <p:extLst>
      <p:ext uri="{BB962C8B-B14F-4D97-AF65-F5344CB8AC3E}">
        <p14:creationId xmlns:p14="http://schemas.microsoft.com/office/powerpoint/2010/main" val="392545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6000" b="1" dirty="0" smtClean="0">
                <a:solidFill>
                  <a:srgbClr val="FF0000"/>
                </a:solidFill>
              </a:rPr>
              <a:t>İlave İstihdam Teşviki </a:t>
            </a:r>
            <a:br>
              <a:rPr lang="tr-TR" sz="6000" b="1" dirty="0" smtClean="0">
                <a:solidFill>
                  <a:srgbClr val="FF0000"/>
                </a:solidFill>
              </a:rPr>
            </a:br>
            <a:r>
              <a:rPr lang="tr-TR" sz="6000" b="1" dirty="0" smtClean="0">
                <a:solidFill>
                  <a:srgbClr val="FF0000"/>
                </a:solidFill>
              </a:rPr>
              <a:t>Destek </a:t>
            </a:r>
            <a:r>
              <a:rPr lang="tr-TR" sz="6000" b="1" dirty="0">
                <a:solidFill>
                  <a:srgbClr val="FF0000"/>
                </a:solidFill>
              </a:rPr>
              <a:t>Tutarı</a:t>
            </a:r>
            <a:endParaRPr lang="tr-TR" sz="6000" dirty="0"/>
          </a:p>
        </p:txBody>
      </p:sp>
      <p:sp>
        <p:nvSpPr>
          <p:cNvPr id="3" name="İçerik Yer Tutucusu 2"/>
          <p:cNvSpPr>
            <a:spLocks noGrp="1"/>
          </p:cNvSpPr>
          <p:nvPr>
            <p:ph idx="1"/>
          </p:nvPr>
        </p:nvSpPr>
        <p:spPr/>
        <p:txBody>
          <a:bodyPr/>
          <a:lstStyle/>
          <a:p>
            <a:pPr marL="457200" lvl="0" indent="-457200" algn="just">
              <a:buBlip>
                <a:blip r:embed="rId2"/>
              </a:buBlip>
            </a:pPr>
            <a:r>
              <a:rPr lang="tr-TR" dirty="0">
                <a:solidFill>
                  <a:schemeClr val="tx1"/>
                </a:solidFill>
              </a:rPr>
              <a:t>İmalat veya bilişim sektöründe faaliyet gösteren işyerlerinde ilgili döneme ait günlük brüt asgari ücretin sigortalının prim ödeme gün sayısıyla çarpımı sonucu bulunacak tutarı geçmemek üzere, ilave istihdam edilecek her bir sigortalının 5.412 TL’ye kadarki prime esas kazanç tutarı için ödeyecekleri tüm primler (761,06 ila 2.029,50 TL) ile 121,95 TL’lik damga ve gelir vergisi karşılanacaktır. (Toplamda 883,01 ila 2.151,45 TL)</a:t>
            </a:r>
          </a:p>
          <a:p>
            <a:pPr marL="457200" lvl="0" indent="-457200" algn="just">
              <a:buBlip>
                <a:blip r:embed="rId2"/>
              </a:buBlip>
            </a:pPr>
            <a:r>
              <a:rPr lang="tr-TR" dirty="0">
                <a:solidFill>
                  <a:schemeClr val="tx1"/>
                </a:solidFill>
              </a:rPr>
              <a:t>Diğer sektörlerde faaliyet gösteren işyerlerinde ilave istihdam edilecek her bir sigortalı prime esas kazanç alt sınırı üzerinden hesaplanacak tüm primler (761,06 TL) ile 121,95 TL’lik damga ve gelir vergisi karşılanacaktır. (Toplamda 883,01 TL)</a:t>
            </a:r>
            <a:endParaRPr lang="tr-TR" sz="1050" dirty="0"/>
          </a:p>
          <a:p>
            <a:endParaRPr lang="tr-TR" dirty="0"/>
          </a:p>
        </p:txBody>
      </p:sp>
    </p:spTree>
    <p:extLst>
      <p:ext uri="{BB962C8B-B14F-4D97-AF65-F5344CB8AC3E}">
        <p14:creationId xmlns:p14="http://schemas.microsoft.com/office/powerpoint/2010/main" val="120444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ASGARİ ÜCRET DESTEĞİ</a:t>
            </a:r>
            <a:endParaRPr lang="tr-TR" dirty="0"/>
          </a:p>
        </p:txBody>
      </p:sp>
      <p:sp>
        <p:nvSpPr>
          <p:cNvPr id="3" name="İçerik Yer Tutucusu 2"/>
          <p:cNvSpPr>
            <a:spLocks noGrp="1"/>
          </p:cNvSpPr>
          <p:nvPr>
            <p:ph idx="1"/>
          </p:nvPr>
        </p:nvSpPr>
        <p:spPr>
          <a:xfrm>
            <a:off x="863600" y="1825414"/>
            <a:ext cx="10058400" cy="4023360"/>
          </a:xfrm>
        </p:spPr>
        <p:txBody>
          <a:bodyPr>
            <a:normAutofit lnSpcReduction="10000"/>
          </a:bodyPr>
          <a:lstStyle/>
          <a:p>
            <a:pPr marL="0" indent="0" algn="just">
              <a:buNone/>
            </a:pPr>
            <a:r>
              <a:rPr lang="tr-TR" dirty="0" smtClean="0">
                <a:solidFill>
                  <a:schemeClr val="tx1"/>
                </a:solidFill>
              </a:rPr>
              <a:t>7103 </a:t>
            </a:r>
            <a:r>
              <a:rPr lang="tr-TR" dirty="0">
                <a:solidFill>
                  <a:schemeClr val="tx1"/>
                </a:solidFill>
              </a:rPr>
              <a:t>sayılı kanun ile çıkan ve 5510 sayılı Kanuna Geçici 75 inci madde ile eklenen desteğin aşağıda uygulamaya esas şartlar paylaşılmıştır.</a:t>
            </a:r>
          </a:p>
          <a:p>
            <a:pPr marL="0" indent="0" algn="just">
              <a:buNone/>
            </a:pPr>
            <a:r>
              <a:rPr lang="tr-TR" b="1" dirty="0">
                <a:solidFill>
                  <a:schemeClr val="tx1"/>
                </a:solidFill>
              </a:rPr>
              <a:t>2018 yılının ilk 9 (Ocak - Eylül) ayında destek sağlanacaktır</a:t>
            </a:r>
            <a:r>
              <a:rPr lang="tr-TR" b="1" dirty="0" smtClean="0">
                <a:solidFill>
                  <a:schemeClr val="tx1"/>
                </a:solidFill>
              </a:rPr>
              <a:t>.</a:t>
            </a:r>
          </a:p>
          <a:p>
            <a:pPr marL="0" indent="0" algn="just">
              <a:buNone/>
            </a:pPr>
            <a:endParaRPr lang="tr-TR" dirty="0">
              <a:solidFill>
                <a:schemeClr val="tx1"/>
              </a:solidFill>
            </a:endParaRPr>
          </a:p>
          <a:p>
            <a:r>
              <a:rPr lang="tr-TR" dirty="0"/>
              <a:t>2018 yılı öncesi tescil edilen işyerleri için prime esas günlük kazancı </a:t>
            </a:r>
            <a:r>
              <a:rPr lang="tr-TR" dirty="0">
                <a:solidFill>
                  <a:srgbClr val="FF0000"/>
                </a:solidFill>
              </a:rPr>
              <a:t>118,5 TL  (Brüt Ücreti 3.555 TL) </a:t>
            </a:r>
            <a:r>
              <a:rPr lang="tr-TR" dirty="0"/>
              <a:t>ve altında olan, 2018 yılında tescil edilen işyerleri için ise tüm sigortalıların çalışma gün sayısının 3.33 ile çarpımı (aylık kişi başı 99,90 TL) sonucu bulunacak miktar kadar şartları taşıyan işverenlere sigortalı başına asgari ücret desteği verileceği varsayılmaktadır.</a:t>
            </a:r>
            <a:endParaRPr lang="tr-TR" b="1" dirty="0">
              <a:solidFill>
                <a:srgbClr val="FF0000"/>
              </a:solidFill>
            </a:endParaRPr>
          </a:p>
          <a:p>
            <a:r>
              <a:rPr lang="tr-TR" dirty="0"/>
              <a:t>Bakanlar Kurulu kararı yayımlandıktan ve Sosyal Güvenlik kurumu 2018 yılında verilecek Asgari Ücret Desteğinin usul ve esasları belirlendikten sonra , Asgari Ücret Desteği 2018 yılı Ocak ayından itibaren geçerli olduğundan, Bakanlar Kurulunca gerekli parametreler açıklandığında, birikmiş asgari ücret desteği daha sonraki ayların sigorta primlerinden toplu olarak mahsup edilecektir. </a:t>
            </a:r>
          </a:p>
          <a:p>
            <a:pPr marL="0" indent="0" algn="just">
              <a:buNone/>
            </a:pPr>
            <a:endParaRPr lang="tr-TR" dirty="0">
              <a:solidFill>
                <a:schemeClr val="tx1"/>
              </a:solidFill>
            </a:endParaRPr>
          </a:p>
          <a:p>
            <a:endParaRPr lang="tr-TR" dirty="0"/>
          </a:p>
        </p:txBody>
      </p:sp>
    </p:spTree>
    <p:extLst>
      <p:ext uri="{BB962C8B-B14F-4D97-AF65-F5344CB8AC3E}">
        <p14:creationId xmlns:p14="http://schemas.microsoft.com/office/powerpoint/2010/main" val="52424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37403" y="534923"/>
            <a:ext cx="6685026" cy="184022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51246" y="730757"/>
            <a:ext cx="5981700" cy="330835"/>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 pos="524510" algn="l"/>
                <a:tab pos="1433195" algn="l"/>
                <a:tab pos="2777490" algn="l"/>
                <a:tab pos="3444875" algn="l"/>
                <a:tab pos="4104640" algn="l"/>
                <a:tab pos="5177790" algn="l"/>
                <a:tab pos="5459730" algn="l"/>
              </a:tabLst>
            </a:pPr>
            <a:r>
              <a:rPr sz="2000" spc="-100" dirty="0">
                <a:latin typeface="Arial"/>
                <a:cs typeface="Arial"/>
              </a:rPr>
              <a:t>5	</a:t>
            </a:r>
            <a:r>
              <a:rPr sz="2000" spc="-65" dirty="0">
                <a:latin typeface="Arial"/>
                <a:cs typeface="Arial"/>
              </a:rPr>
              <a:t>p</a:t>
            </a:r>
            <a:r>
              <a:rPr sz="2000" spc="-55" dirty="0">
                <a:latin typeface="Arial"/>
                <a:cs typeface="Arial"/>
              </a:rPr>
              <a:t>u</a:t>
            </a:r>
            <a:r>
              <a:rPr sz="2000" spc="-170" dirty="0">
                <a:latin typeface="Arial"/>
                <a:cs typeface="Arial"/>
              </a:rPr>
              <a:t>a</a:t>
            </a:r>
            <a:r>
              <a:rPr sz="2000" spc="-60" dirty="0">
                <a:latin typeface="Arial"/>
                <a:cs typeface="Arial"/>
              </a:rPr>
              <a:t>nlı</a:t>
            </a:r>
            <a:r>
              <a:rPr sz="2000" spc="-75" dirty="0">
                <a:latin typeface="Arial"/>
                <a:cs typeface="Arial"/>
              </a:rPr>
              <a:t>k</a:t>
            </a:r>
            <a:r>
              <a:rPr sz="2000" dirty="0">
                <a:latin typeface="Arial"/>
                <a:cs typeface="Arial"/>
              </a:rPr>
              <a:t>	</a:t>
            </a:r>
            <a:r>
              <a:rPr sz="2000" spc="-35" dirty="0">
                <a:latin typeface="Arial"/>
                <a:cs typeface="Arial"/>
              </a:rPr>
              <a:t>in</a:t>
            </a:r>
            <a:r>
              <a:rPr sz="2000" spc="-55" dirty="0">
                <a:latin typeface="Arial"/>
                <a:cs typeface="Arial"/>
              </a:rPr>
              <a:t>d</a:t>
            </a:r>
            <a:r>
              <a:rPr sz="2000" spc="15" dirty="0">
                <a:latin typeface="Arial"/>
                <a:cs typeface="Arial"/>
              </a:rPr>
              <a:t>ir</a:t>
            </a:r>
            <a:r>
              <a:rPr sz="2000" spc="-15" dirty="0">
                <a:latin typeface="Arial"/>
                <a:cs typeface="Arial"/>
              </a:rPr>
              <a:t>i</a:t>
            </a:r>
            <a:r>
              <a:rPr sz="2000" spc="-50" dirty="0">
                <a:latin typeface="Arial"/>
                <a:cs typeface="Arial"/>
              </a:rPr>
              <a:t>m</a:t>
            </a:r>
            <a:r>
              <a:rPr sz="2000" spc="-90" dirty="0">
                <a:latin typeface="Arial"/>
                <a:cs typeface="Arial"/>
              </a:rPr>
              <a:t>den</a:t>
            </a:r>
            <a:r>
              <a:rPr sz="2000" spc="-45" dirty="0">
                <a:latin typeface="Arial"/>
                <a:cs typeface="Arial"/>
              </a:rPr>
              <a:t>,</a:t>
            </a:r>
            <a:r>
              <a:rPr sz="2000" dirty="0">
                <a:latin typeface="Arial"/>
                <a:cs typeface="Arial"/>
              </a:rPr>
              <a:t>	</a:t>
            </a:r>
            <a:r>
              <a:rPr sz="2000" spc="-110" dirty="0">
                <a:latin typeface="Arial"/>
                <a:cs typeface="Arial"/>
              </a:rPr>
              <a:t>5</a:t>
            </a:r>
            <a:r>
              <a:rPr sz="2000" spc="-100" dirty="0">
                <a:latin typeface="Arial"/>
                <a:cs typeface="Arial"/>
              </a:rPr>
              <a:t>510</a:t>
            </a:r>
            <a:r>
              <a:rPr sz="2000" dirty="0">
                <a:latin typeface="Arial"/>
                <a:cs typeface="Arial"/>
              </a:rPr>
              <a:t>	</a:t>
            </a:r>
            <a:r>
              <a:rPr sz="2000" spc="-180" dirty="0">
                <a:latin typeface="Arial"/>
                <a:cs typeface="Arial"/>
              </a:rPr>
              <a:t>s</a:t>
            </a:r>
            <a:r>
              <a:rPr sz="2000" spc="-240" dirty="0">
                <a:latin typeface="Arial"/>
                <a:cs typeface="Arial"/>
              </a:rPr>
              <a:t>a</a:t>
            </a:r>
            <a:r>
              <a:rPr sz="2000" spc="-70" dirty="0">
                <a:latin typeface="Arial"/>
                <a:cs typeface="Arial"/>
              </a:rPr>
              <a:t>yılı</a:t>
            </a:r>
            <a:r>
              <a:rPr sz="2000" dirty="0">
                <a:latin typeface="Arial"/>
                <a:cs typeface="Arial"/>
              </a:rPr>
              <a:t>	</a:t>
            </a:r>
            <a:r>
              <a:rPr sz="2000" spc="-330" dirty="0">
                <a:latin typeface="Arial"/>
                <a:cs typeface="Arial"/>
              </a:rPr>
              <a:t>K</a:t>
            </a:r>
            <a:r>
              <a:rPr sz="2000" spc="-95" dirty="0">
                <a:latin typeface="Arial"/>
                <a:cs typeface="Arial"/>
              </a:rPr>
              <a:t>an</a:t>
            </a:r>
            <a:r>
              <a:rPr sz="2000" spc="-90" dirty="0">
                <a:latin typeface="Arial"/>
                <a:cs typeface="Arial"/>
              </a:rPr>
              <a:t>u</a:t>
            </a:r>
            <a:r>
              <a:rPr sz="2000" spc="-70" dirty="0">
                <a:latin typeface="Arial"/>
                <a:cs typeface="Arial"/>
              </a:rPr>
              <a:t>n</a:t>
            </a:r>
            <a:r>
              <a:rPr sz="2000" spc="-65" dirty="0">
                <a:latin typeface="Arial"/>
                <a:cs typeface="Arial"/>
              </a:rPr>
              <a:t>u</a:t>
            </a:r>
            <a:r>
              <a:rPr sz="2000" spc="-60" dirty="0">
                <a:latin typeface="Arial"/>
                <a:cs typeface="Arial"/>
              </a:rPr>
              <a:t>n</a:t>
            </a:r>
            <a:r>
              <a:rPr sz="2000" dirty="0">
                <a:latin typeface="Arial"/>
                <a:cs typeface="Arial"/>
              </a:rPr>
              <a:t>	</a:t>
            </a:r>
            <a:r>
              <a:rPr sz="2000" spc="-100" dirty="0">
                <a:latin typeface="Arial"/>
                <a:cs typeface="Arial"/>
              </a:rPr>
              <a:t>4</a:t>
            </a:r>
            <a:r>
              <a:rPr sz="2000" dirty="0">
                <a:latin typeface="Arial"/>
                <a:cs typeface="Arial"/>
              </a:rPr>
              <a:t>	</a:t>
            </a:r>
            <a:r>
              <a:rPr sz="2000" spc="-90" dirty="0">
                <a:latin typeface="Arial"/>
                <a:cs typeface="Arial"/>
              </a:rPr>
              <a:t>üncü</a:t>
            </a:r>
            <a:endParaRPr sz="2000" dirty="0">
              <a:latin typeface="Arial"/>
              <a:cs typeface="Arial"/>
            </a:endParaRPr>
          </a:p>
        </p:txBody>
      </p:sp>
      <p:sp>
        <p:nvSpPr>
          <p:cNvPr id="4" name="object 4"/>
          <p:cNvSpPr txBox="1"/>
          <p:nvPr/>
        </p:nvSpPr>
        <p:spPr>
          <a:xfrm>
            <a:off x="5379846" y="1011174"/>
            <a:ext cx="5754370" cy="610235"/>
          </a:xfrm>
          <a:prstGeom prst="rect">
            <a:avLst/>
          </a:prstGeom>
        </p:spPr>
        <p:txBody>
          <a:bodyPr vert="horz" wrap="square" lIns="0" tIns="13335" rIns="0" bIns="0" rtlCol="0">
            <a:spAutoFit/>
          </a:bodyPr>
          <a:lstStyle/>
          <a:p>
            <a:pPr marL="12700">
              <a:lnSpc>
                <a:spcPts val="2300"/>
              </a:lnSpc>
              <a:spcBef>
                <a:spcPts val="105"/>
              </a:spcBef>
              <a:tabLst>
                <a:tab pos="1349375" algn="l"/>
                <a:tab pos="2123440" algn="l"/>
                <a:tab pos="3197860" algn="l"/>
                <a:tab pos="3609340" algn="l"/>
                <a:tab pos="4330700" algn="l"/>
              </a:tabLst>
            </a:pPr>
            <a:r>
              <a:rPr sz="2000" spc="-105" dirty="0">
                <a:latin typeface="Arial"/>
                <a:cs typeface="Arial"/>
              </a:rPr>
              <a:t>maddes</a:t>
            </a:r>
            <a:r>
              <a:rPr sz="2000" spc="-50" dirty="0">
                <a:latin typeface="Arial"/>
                <a:cs typeface="Arial"/>
              </a:rPr>
              <a:t>i</a:t>
            </a:r>
            <a:r>
              <a:rPr sz="2000" spc="-40" dirty="0">
                <a:latin typeface="Arial"/>
                <a:cs typeface="Arial"/>
              </a:rPr>
              <a:t>ni</a:t>
            </a:r>
            <a:r>
              <a:rPr sz="2000" spc="-45" dirty="0">
                <a:latin typeface="Arial"/>
                <a:cs typeface="Arial"/>
              </a:rPr>
              <a:t>n</a:t>
            </a:r>
            <a:r>
              <a:rPr sz="2000" dirty="0">
                <a:latin typeface="Arial"/>
                <a:cs typeface="Arial"/>
              </a:rPr>
              <a:t>	</a:t>
            </a:r>
            <a:r>
              <a:rPr sz="2000" spc="-5" dirty="0">
                <a:latin typeface="Arial"/>
                <a:cs typeface="Arial"/>
              </a:rPr>
              <a:t>bir</a:t>
            </a:r>
            <a:r>
              <a:rPr sz="2000" spc="-15" dirty="0">
                <a:latin typeface="Arial"/>
                <a:cs typeface="Arial"/>
              </a:rPr>
              <a:t>i</a:t>
            </a:r>
            <a:r>
              <a:rPr sz="2000" spc="-120" dirty="0">
                <a:latin typeface="Arial"/>
                <a:cs typeface="Arial"/>
              </a:rPr>
              <a:t>n</a:t>
            </a:r>
            <a:r>
              <a:rPr sz="2000" spc="-100" dirty="0">
                <a:latin typeface="Arial"/>
                <a:cs typeface="Arial"/>
              </a:rPr>
              <a:t>c</a:t>
            </a:r>
            <a:r>
              <a:rPr sz="2000" spc="15" dirty="0">
                <a:latin typeface="Arial"/>
                <a:cs typeface="Arial"/>
              </a:rPr>
              <a:t>i</a:t>
            </a:r>
            <a:r>
              <a:rPr sz="2000" dirty="0">
                <a:latin typeface="Arial"/>
                <a:cs typeface="Arial"/>
              </a:rPr>
              <a:t>	</a:t>
            </a:r>
            <a:r>
              <a:rPr sz="2000" spc="-30" dirty="0">
                <a:latin typeface="Arial"/>
                <a:cs typeface="Arial"/>
              </a:rPr>
              <a:t>fık</a:t>
            </a:r>
            <a:r>
              <a:rPr sz="2000" spc="-70" dirty="0">
                <a:latin typeface="Arial"/>
                <a:cs typeface="Arial"/>
              </a:rPr>
              <a:t>r</a:t>
            </a:r>
            <a:r>
              <a:rPr sz="2000" spc="-185" dirty="0">
                <a:latin typeface="Arial"/>
                <a:cs typeface="Arial"/>
              </a:rPr>
              <a:t>as</a:t>
            </a:r>
            <a:r>
              <a:rPr sz="2000" spc="-110" dirty="0">
                <a:latin typeface="Arial"/>
                <a:cs typeface="Arial"/>
              </a:rPr>
              <a:t>ı</a:t>
            </a:r>
            <a:r>
              <a:rPr sz="2000" spc="-70" dirty="0">
                <a:latin typeface="Arial"/>
                <a:cs typeface="Arial"/>
              </a:rPr>
              <a:t>nı</a:t>
            </a:r>
            <a:r>
              <a:rPr sz="2000" spc="-90" dirty="0">
                <a:latin typeface="Arial"/>
                <a:cs typeface="Arial"/>
              </a:rPr>
              <a:t>n</a:t>
            </a:r>
            <a:r>
              <a:rPr sz="2000" dirty="0">
                <a:latin typeface="Arial"/>
                <a:cs typeface="Arial"/>
              </a:rPr>
              <a:t>	</a:t>
            </a:r>
            <a:r>
              <a:rPr sz="2000" spc="-105" dirty="0">
                <a:latin typeface="Arial"/>
                <a:cs typeface="Arial"/>
              </a:rPr>
              <a:t>(a</a:t>
            </a:r>
            <a:r>
              <a:rPr sz="2000" spc="-75" dirty="0">
                <a:latin typeface="Arial"/>
                <a:cs typeface="Arial"/>
              </a:rPr>
              <a:t>)</a:t>
            </a:r>
            <a:r>
              <a:rPr sz="2000" dirty="0">
                <a:latin typeface="Arial"/>
                <a:cs typeface="Arial"/>
              </a:rPr>
              <a:t>	</a:t>
            </a:r>
            <a:r>
              <a:rPr sz="2000" spc="-85" dirty="0">
                <a:latin typeface="Arial"/>
                <a:cs typeface="Arial"/>
              </a:rPr>
              <a:t>be</a:t>
            </a:r>
            <a:r>
              <a:rPr sz="2000" spc="-90" dirty="0">
                <a:latin typeface="Arial"/>
                <a:cs typeface="Arial"/>
              </a:rPr>
              <a:t>n</a:t>
            </a:r>
            <a:r>
              <a:rPr sz="2000" spc="-40" dirty="0">
                <a:latin typeface="Arial"/>
                <a:cs typeface="Arial"/>
              </a:rPr>
              <a:t>d</a:t>
            </a:r>
            <a:r>
              <a:rPr sz="2000" spc="-15" dirty="0">
                <a:latin typeface="Arial"/>
                <a:cs typeface="Arial"/>
              </a:rPr>
              <a:t>i</a:t>
            </a:r>
            <a:r>
              <a:rPr sz="2000" dirty="0">
                <a:latin typeface="Arial"/>
                <a:cs typeface="Arial"/>
              </a:rPr>
              <a:t>	</a:t>
            </a:r>
            <a:r>
              <a:rPr sz="2000" spc="-130" dirty="0">
                <a:latin typeface="Arial"/>
                <a:cs typeface="Arial"/>
              </a:rPr>
              <a:t>k</a:t>
            </a:r>
            <a:r>
              <a:rPr sz="2000" spc="-170" dirty="0">
                <a:latin typeface="Arial"/>
                <a:cs typeface="Arial"/>
              </a:rPr>
              <a:t>a</a:t>
            </a:r>
            <a:r>
              <a:rPr sz="2000" spc="-70" dirty="0">
                <a:latin typeface="Arial"/>
                <a:cs typeface="Arial"/>
              </a:rPr>
              <a:t>p</a:t>
            </a:r>
            <a:r>
              <a:rPr sz="2000" spc="-130" dirty="0">
                <a:latin typeface="Arial"/>
                <a:cs typeface="Arial"/>
              </a:rPr>
              <a:t>sa</a:t>
            </a:r>
            <a:r>
              <a:rPr sz="2000" spc="-204" dirty="0">
                <a:latin typeface="Arial"/>
                <a:cs typeface="Arial"/>
              </a:rPr>
              <a:t>m</a:t>
            </a:r>
            <a:r>
              <a:rPr sz="2000" spc="-75" dirty="0">
                <a:latin typeface="Arial"/>
                <a:cs typeface="Arial"/>
              </a:rPr>
              <a:t>ındaki</a:t>
            </a:r>
            <a:endParaRPr sz="2000">
              <a:latin typeface="Arial"/>
              <a:cs typeface="Arial"/>
            </a:endParaRPr>
          </a:p>
          <a:p>
            <a:pPr marL="12700">
              <a:lnSpc>
                <a:spcPts val="2300"/>
              </a:lnSpc>
            </a:pPr>
            <a:r>
              <a:rPr sz="2000" spc="-70" dirty="0">
                <a:latin typeface="Arial"/>
                <a:cs typeface="Arial"/>
              </a:rPr>
              <a:t>(5510/4-1a)  sigortalılardan </a:t>
            </a:r>
            <a:r>
              <a:rPr sz="2000" spc="-85" dirty="0">
                <a:latin typeface="Arial"/>
                <a:cs typeface="Arial"/>
              </a:rPr>
              <a:t>haklarında  </a:t>
            </a:r>
            <a:r>
              <a:rPr sz="2000" spc="-55" dirty="0">
                <a:latin typeface="Arial"/>
                <a:cs typeface="Arial"/>
              </a:rPr>
              <a:t>malullük</a:t>
            </a:r>
            <a:r>
              <a:rPr sz="2000" spc="140" dirty="0">
                <a:latin typeface="Arial"/>
                <a:cs typeface="Arial"/>
              </a:rPr>
              <a:t> </a:t>
            </a:r>
            <a:r>
              <a:rPr sz="2000" spc="-100" dirty="0">
                <a:latin typeface="Arial"/>
                <a:cs typeface="Arial"/>
              </a:rPr>
              <a:t>yaşlılık</a:t>
            </a:r>
            <a:endParaRPr sz="2000">
              <a:latin typeface="Arial"/>
              <a:cs typeface="Arial"/>
            </a:endParaRPr>
          </a:p>
        </p:txBody>
      </p:sp>
      <p:sp>
        <p:nvSpPr>
          <p:cNvPr id="5" name="object 5"/>
          <p:cNvSpPr txBox="1"/>
          <p:nvPr/>
        </p:nvSpPr>
        <p:spPr>
          <a:xfrm>
            <a:off x="5379846" y="1569212"/>
            <a:ext cx="5753735" cy="330835"/>
          </a:xfrm>
          <a:prstGeom prst="rect">
            <a:avLst/>
          </a:prstGeom>
        </p:spPr>
        <p:txBody>
          <a:bodyPr vert="horz" wrap="square" lIns="0" tIns="13335" rIns="0" bIns="0" rtlCol="0">
            <a:spAutoFit/>
          </a:bodyPr>
          <a:lstStyle/>
          <a:p>
            <a:pPr marL="12700">
              <a:lnSpc>
                <a:spcPct val="100000"/>
              </a:lnSpc>
              <a:spcBef>
                <a:spcPts val="105"/>
              </a:spcBef>
              <a:tabLst>
                <a:tab pos="885825" algn="l"/>
                <a:tab pos="2088514" algn="l"/>
                <a:tab pos="3059430" algn="l"/>
                <a:tab pos="5124450" algn="l"/>
              </a:tabLst>
            </a:pPr>
            <a:r>
              <a:rPr sz="2000" spc="-40" dirty="0">
                <a:latin typeface="Arial"/>
                <a:cs typeface="Arial"/>
              </a:rPr>
              <a:t>ölü</a:t>
            </a:r>
            <a:r>
              <a:rPr sz="2000" spc="-65" dirty="0">
                <a:latin typeface="Arial"/>
                <a:cs typeface="Arial"/>
              </a:rPr>
              <a:t>m</a:t>
            </a:r>
            <a:r>
              <a:rPr sz="2000" dirty="0">
                <a:latin typeface="Arial"/>
                <a:cs typeface="Arial"/>
              </a:rPr>
              <a:t>	</a:t>
            </a:r>
            <a:r>
              <a:rPr sz="2000" spc="-145" dirty="0">
                <a:latin typeface="Arial"/>
                <a:cs typeface="Arial"/>
              </a:rPr>
              <a:t>s</a:t>
            </a:r>
            <a:r>
              <a:rPr sz="2000" spc="-75" dirty="0">
                <a:latin typeface="Arial"/>
                <a:cs typeface="Arial"/>
              </a:rPr>
              <a:t>i</a:t>
            </a:r>
            <a:r>
              <a:rPr sz="2000" spc="-180" dirty="0">
                <a:latin typeface="Arial"/>
                <a:cs typeface="Arial"/>
              </a:rPr>
              <a:t>g</a:t>
            </a:r>
            <a:r>
              <a:rPr sz="2000" spc="30" dirty="0">
                <a:latin typeface="Arial"/>
                <a:cs typeface="Arial"/>
              </a:rPr>
              <a:t>or</a:t>
            </a:r>
            <a:r>
              <a:rPr sz="2000" spc="-20" dirty="0">
                <a:latin typeface="Arial"/>
                <a:cs typeface="Arial"/>
              </a:rPr>
              <a:t>t</a:t>
            </a:r>
            <a:r>
              <a:rPr sz="2000" spc="-155" dirty="0">
                <a:latin typeface="Arial"/>
                <a:cs typeface="Arial"/>
              </a:rPr>
              <a:t>ası</a:t>
            </a:r>
            <a:r>
              <a:rPr sz="2000" dirty="0">
                <a:latin typeface="Arial"/>
                <a:cs typeface="Arial"/>
              </a:rPr>
              <a:t>	</a:t>
            </a:r>
            <a:r>
              <a:rPr sz="2000" spc="-165" dirty="0">
                <a:latin typeface="Arial"/>
                <a:cs typeface="Arial"/>
              </a:rPr>
              <a:t>k</a:t>
            </a:r>
            <a:r>
              <a:rPr sz="2000" spc="-15" dirty="0">
                <a:latin typeface="Arial"/>
                <a:cs typeface="Arial"/>
              </a:rPr>
              <a:t>ol</a:t>
            </a:r>
            <a:r>
              <a:rPr sz="2000" spc="-25" dirty="0">
                <a:latin typeface="Arial"/>
                <a:cs typeface="Arial"/>
              </a:rPr>
              <a:t>l</a:t>
            </a:r>
            <a:r>
              <a:rPr sz="2000" spc="-75" dirty="0">
                <a:latin typeface="Arial"/>
                <a:cs typeface="Arial"/>
              </a:rPr>
              <a:t>arı</a:t>
            </a:r>
            <a:r>
              <a:rPr sz="2000" dirty="0">
                <a:latin typeface="Arial"/>
                <a:cs typeface="Arial"/>
              </a:rPr>
              <a:t>	</a:t>
            </a:r>
            <a:r>
              <a:rPr sz="2000" spc="-70" dirty="0">
                <a:latin typeface="Arial"/>
                <a:cs typeface="Arial"/>
              </a:rPr>
              <a:t>u</a:t>
            </a:r>
            <a:r>
              <a:rPr sz="2000" spc="-114" dirty="0">
                <a:latin typeface="Arial"/>
                <a:cs typeface="Arial"/>
              </a:rPr>
              <a:t>yg</a:t>
            </a:r>
            <a:r>
              <a:rPr sz="2000" spc="-110" dirty="0">
                <a:latin typeface="Arial"/>
                <a:cs typeface="Arial"/>
              </a:rPr>
              <a:t>u</a:t>
            </a:r>
            <a:r>
              <a:rPr sz="2000" spc="-40" dirty="0">
                <a:latin typeface="Arial"/>
                <a:cs typeface="Arial"/>
              </a:rPr>
              <a:t>l</a:t>
            </a:r>
            <a:r>
              <a:rPr sz="2000" spc="-114" dirty="0">
                <a:latin typeface="Arial"/>
                <a:cs typeface="Arial"/>
              </a:rPr>
              <a:t>a</a:t>
            </a:r>
            <a:r>
              <a:rPr sz="2000" spc="-100" dirty="0">
                <a:latin typeface="Arial"/>
                <a:cs typeface="Arial"/>
              </a:rPr>
              <a:t>na</a:t>
            </a:r>
            <a:r>
              <a:rPr sz="2000" spc="-90" dirty="0">
                <a:latin typeface="Arial"/>
                <a:cs typeface="Arial"/>
              </a:rPr>
              <a:t>n</a:t>
            </a:r>
            <a:r>
              <a:rPr sz="2000" dirty="0">
                <a:latin typeface="Arial"/>
                <a:cs typeface="Arial"/>
              </a:rPr>
              <a:t>l</a:t>
            </a:r>
            <a:r>
              <a:rPr sz="2000" spc="-75" dirty="0">
                <a:latin typeface="Arial"/>
                <a:cs typeface="Arial"/>
              </a:rPr>
              <a:t>ar</a:t>
            </a:r>
            <a:r>
              <a:rPr sz="2000" spc="-100" dirty="0">
                <a:latin typeface="Arial"/>
                <a:cs typeface="Arial"/>
              </a:rPr>
              <a:t>da</a:t>
            </a:r>
            <a:r>
              <a:rPr sz="2000" spc="-95" dirty="0">
                <a:latin typeface="Arial"/>
                <a:cs typeface="Arial"/>
              </a:rPr>
              <a:t>n</a:t>
            </a:r>
            <a:r>
              <a:rPr sz="2000" dirty="0">
                <a:latin typeface="Arial"/>
                <a:cs typeface="Arial"/>
              </a:rPr>
              <a:t>	</a:t>
            </a:r>
            <a:r>
              <a:rPr sz="2000" spc="-65" dirty="0">
                <a:latin typeface="Arial"/>
                <a:cs typeface="Arial"/>
              </a:rPr>
              <a:t>dol</a:t>
            </a:r>
            <a:r>
              <a:rPr sz="2000" spc="-125" dirty="0">
                <a:latin typeface="Arial"/>
                <a:cs typeface="Arial"/>
              </a:rPr>
              <a:t>a</a:t>
            </a:r>
            <a:r>
              <a:rPr sz="2000" spc="-95" dirty="0">
                <a:latin typeface="Arial"/>
                <a:cs typeface="Arial"/>
              </a:rPr>
              <a:t>yı</a:t>
            </a:r>
            <a:endParaRPr sz="2000">
              <a:latin typeface="Arial"/>
              <a:cs typeface="Arial"/>
            </a:endParaRPr>
          </a:p>
        </p:txBody>
      </p:sp>
      <p:sp>
        <p:nvSpPr>
          <p:cNvPr id="6" name="object 6"/>
          <p:cNvSpPr txBox="1"/>
          <p:nvPr/>
        </p:nvSpPr>
        <p:spPr>
          <a:xfrm>
            <a:off x="5379846" y="1848104"/>
            <a:ext cx="4057650" cy="330835"/>
          </a:xfrm>
          <a:prstGeom prst="rect">
            <a:avLst/>
          </a:prstGeom>
        </p:spPr>
        <p:txBody>
          <a:bodyPr vert="horz" wrap="square" lIns="0" tIns="13335" rIns="0" bIns="0" rtlCol="0">
            <a:spAutoFit/>
          </a:bodyPr>
          <a:lstStyle/>
          <a:p>
            <a:pPr marL="12700">
              <a:lnSpc>
                <a:spcPct val="100000"/>
              </a:lnSpc>
              <a:spcBef>
                <a:spcPts val="105"/>
              </a:spcBef>
            </a:pPr>
            <a:r>
              <a:rPr sz="2000" spc="-90" dirty="0">
                <a:latin typeface="Arial"/>
                <a:cs typeface="Arial"/>
              </a:rPr>
              <a:t>yararlanılması </a:t>
            </a:r>
            <a:r>
              <a:rPr sz="2000" spc="-70" dirty="0">
                <a:latin typeface="Arial"/>
                <a:cs typeface="Arial"/>
              </a:rPr>
              <a:t>mümkün</a:t>
            </a:r>
            <a:r>
              <a:rPr sz="2000" spc="-140" dirty="0">
                <a:latin typeface="Arial"/>
                <a:cs typeface="Arial"/>
              </a:rPr>
              <a:t> </a:t>
            </a:r>
            <a:r>
              <a:rPr sz="2000" spc="-75" dirty="0">
                <a:latin typeface="Arial"/>
                <a:cs typeface="Arial"/>
              </a:rPr>
              <a:t>bulunmaktadır.</a:t>
            </a:r>
            <a:endParaRPr sz="2000">
              <a:latin typeface="Arial"/>
              <a:cs typeface="Arial"/>
            </a:endParaRPr>
          </a:p>
        </p:txBody>
      </p:sp>
      <p:sp>
        <p:nvSpPr>
          <p:cNvPr id="7" name="object 7"/>
          <p:cNvSpPr/>
          <p:nvPr/>
        </p:nvSpPr>
        <p:spPr>
          <a:xfrm>
            <a:off x="655319" y="504444"/>
            <a:ext cx="4548378" cy="192405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039469" y="1119581"/>
            <a:ext cx="3782695" cy="612140"/>
          </a:xfrm>
          <a:prstGeom prst="rect">
            <a:avLst/>
          </a:prstGeom>
        </p:spPr>
        <p:txBody>
          <a:bodyPr vert="horz" wrap="square" lIns="0" tIns="13335" rIns="0" bIns="0" rtlCol="0">
            <a:spAutoFit/>
          </a:bodyPr>
          <a:lstStyle/>
          <a:p>
            <a:pPr algn="ctr">
              <a:lnSpc>
                <a:spcPts val="2305"/>
              </a:lnSpc>
              <a:spcBef>
                <a:spcPts val="105"/>
              </a:spcBef>
            </a:pPr>
            <a:r>
              <a:rPr sz="2000" b="1" i="1" spc="-270" dirty="0">
                <a:solidFill>
                  <a:srgbClr val="FFFFFF"/>
                </a:solidFill>
                <a:latin typeface="Arial"/>
                <a:cs typeface="Arial"/>
              </a:rPr>
              <a:t>Söz </a:t>
            </a:r>
            <a:r>
              <a:rPr sz="2000" b="1" i="1" spc="-204" dirty="0">
                <a:solidFill>
                  <a:srgbClr val="FFFFFF"/>
                </a:solidFill>
                <a:latin typeface="Arial"/>
                <a:cs typeface="Arial"/>
              </a:rPr>
              <a:t>konusu </a:t>
            </a:r>
            <a:r>
              <a:rPr sz="2000" b="1" i="1" spc="-120" dirty="0">
                <a:solidFill>
                  <a:srgbClr val="FFFFFF"/>
                </a:solidFill>
                <a:latin typeface="Arial"/>
                <a:cs typeface="Arial"/>
              </a:rPr>
              <a:t>prim </a:t>
            </a:r>
            <a:r>
              <a:rPr sz="2000" b="1" i="1" spc="-125" dirty="0">
                <a:solidFill>
                  <a:srgbClr val="FFFFFF"/>
                </a:solidFill>
                <a:latin typeface="Arial"/>
                <a:cs typeface="Arial"/>
              </a:rPr>
              <a:t>indiriminden</a:t>
            </a:r>
            <a:r>
              <a:rPr sz="2000" b="1" i="1" spc="-160" dirty="0">
                <a:solidFill>
                  <a:srgbClr val="FFFFFF"/>
                </a:solidFill>
                <a:latin typeface="Arial"/>
                <a:cs typeface="Arial"/>
              </a:rPr>
              <a:t> </a:t>
            </a:r>
            <a:r>
              <a:rPr sz="2000" b="1" i="1" spc="-130" dirty="0">
                <a:solidFill>
                  <a:srgbClr val="FFFFFF"/>
                </a:solidFill>
                <a:latin typeface="Arial"/>
                <a:cs typeface="Arial"/>
              </a:rPr>
              <a:t>hangi</a:t>
            </a:r>
            <a:endParaRPr sz="2000">
              <a:latin typeface="Arial"/>
              <a:cs typeface="Arial"/>
            </a:endParaRPr>
          </a:p>
          <a:p>
            <a:pPr algn="ctr">
              <a:lnSpc>
                <a:spcPts val="2305"/>
              </a:lnSpc>
            </a:pPr>
            <a:r>
              <a:rPr sz="2000" b="1" i="1" spc="-110" dirty="0">
                <a:solidFill>
                  <a:srgbClr val="FFFFFF"/>
                </a:solidFill>
                <a:latin typeface="Arial"/>
                <a:cs typeface="Arial"/>
              </a:rPr>
              <a:t>sigortalılardan </a:t>
            </a:r>
            <a:r>
              <a:rPr sz="2000" b="1" i="1" spc="-114" dirty="0">
                <a:solidFill>
                  <a:srgbClr val="FFFFFF"/>
                </a:solidFill>
                <a:latin typeface="Arial"/>
                <a:cs typeface="Arial"/>
              </a:rPr>
              <a:t>dolayı</a:t>
            </a:r>
            <a:r>
              <a:rPr sz="2000" b="1" i="1" spc="-140" dirty="0">
                <a:solidFill>
                  <a:srgbClr val="FFFFFF"/>
                </a:solidFill>
                <a:latin typeface="Arial"/>
                <a:cs typeface="Arial"/>
              </a:rPr>
              <a:t> </a:t>
            </a:r>
            <a:r>
              <a:rPr sz="2000" b="1" i="1" spc="-100" dirty="0">
                <a:solidFill>
                  <a:srgbClr val="FFFFFF"/>
                </a:solidFill>
                <a:latin typeface="Arial"/>
                <a:cs typeface="Arial"/>
              </a:rPr>
              <a:t>yararlanılır?</a:t>
            </a:r>
            <a:endParaRPr sz="2000">
              <a:latin typeface="Arial"/>
              <a:cs typeface="Arial"/>
            </a:endParaRPr>
          </a:p>
        </p:txBody>
      </p:sp>
      <p:sp>
        <p:nvSpPr>
          <p:cNvPr id="9" name="object 9"/>
          <p:cNvSpPr/>
          <p:nvPr/>
        </p:nvSpPr>
        <p:spPr>
          <a:xfrm>
            <a:off x="5137403" y="2531364"/>
            <a:ext cx="6685026" cy="184175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5151246" y="2728976"/>
            <a:ext cx="5663565" cy="1448435"/>
          </a:xfrm>
          <a:prstGeom prst="rect">
            <a:avLst/>
          </a:prstGeom>
        </p:spPr>
        <p:txBody>
          <a:bodyPr vert="horz" wrap="square" lIns="0" tIns="38100" rIns="0" bIns="0" rtlCol="0">
            <a:spAutoFit/>
          </a:bodyPr>
          <a:lstStyle/>
          <a:p>
            <a:pPr marL="241300" marR="5080" indent="-228600">
              <a:lnSpc>
                <a:spcPct val="91700"/>
              </a:lnSpc>
              <a:spcBef>
                <a:spcPts val="300"/>
              </a:spcBef>
              <a:buChar char="•"/>
              <a:tabLst>
                <a:tab pos="241300" algn="l"/>
              </a:tabLst>
            </a:pPr>
            <a:r>
              <a:rPr sz="2000" spc="-100" dirty="0">
                <a:latin typeface="Arial"/>
                <a:cs typeface="Arial"/>
              </a:rPr>
              <a:t>2886 </a:t>
            </a:r>
            <a:r>
              <a:rPr sz="2000" spc="-114" dirty="0">
                <a:latin typeface="Arial"/>
                <a:cs typeface="Arial"/>
              </a:rPr>
              <a:t>sayılı </a:t>
            </a:r>
            <a:r>
              <a:rPr sz="2000" spc="-75" dirty="0">
                <a:latin typeface="Arial"/>
                <a:cs typeface="Arial"/>
              </a:rPr>
              <a:t>Devlet İhale </a:t>
            </a:r>
            <a:r>
              <a:rPr sz="2000" spc="-110" dirty="0">
                <a:latin typeface="Arial"/>
                <a:cs typeface="Arial"/>
              </a:rPr>
              <a:t>Kanununa, </a:t>
            </a:r>
            <a:r>
              <a:rPr sz="2000" spc="-100" dirty="0">
                <a:latin typeface="Arial"/>
                <a:cs typeface="Arial"/>
              </a:rPr>
              <a:t>4734 </a:t>
            </a:r>
            <a:r>
              <a:rPr sz="2000" spc="-114" dirty="0">
                <a:latin typeface="Arial"/>
                <a:cs typeface="Arial"/>
              </a:rPr>
              <a:t>sayılı </a:t>
            </a:r>
            <a:r>
              <a:rPr sz="2000" spc="-150" dirty="0">
                <a:latin typeface="Arial"/>
                <a:cs typeface="Arial"/>
              </a:rPr>
              <a:t>Kamu  </a:t>
            </a:r>
            <a:r>
              <a:rPr sz="2000" spc="-75" dirty="0">
                <a:latin typeface="Arial"/>
                <a:cs typeface="Arial"/>
              </a:rPr>
              <a:t>İhale </a:t>
            </a:r>
            <a:r>
              <a:rPr sz="2000" spc="-120" dirty="0">
                <a:latin typeface="Arial"/>
                <a:cs typeface="Arial"/>
              </a:rPr>
              <a:t>Kanununa ve </a:t>
            </a:r>
            <a:r>
              <a:rPr sz="2000" spc="-95" dirty="0">
                <a:latin typeface="Arial"/>
                <a:cs typeface="Arial"/>
              </a:rPr>
              <a:t>uluslararası </a:t>
            </a:r>
            <a:r>
              <a:rPr sz="2000" spc="-114" dirty="0">
                <a:latin typeface="Arial"/>
                <a:cs typeface="Arial"/>
              </a:rPr>
              <a:t>anlaşma </a:t>
            </a:r>
            <a:r>
              <a:rPr sz="2000" spc="-55" dirty="0">
                <a:latin typeface="Arial"/>
                <a:cs typeface="Arial"/>
              </a:rPr>
              <a:t>hükümlerine  </a:t>
            </a:r>
            <a:r>
              <a:rPr sz="2000" spc="-65" dirty="0">
                <a:latin typeface="Arial"/>
                <a:cs typeface="Arial"/>
              </a:rPr>
              <a:t>istinaden </a:t>
            </a:r>
            <a:r>
              <a:rPr sz="2000" spc="-95" dirty="0">
                <a:latin typeface="Arial"/>
                <a:cs typeface="Arial"/>
              </a:rPr>
              <a:t>yapılan </a:t>
            </a:r>
            <a:r>
              <a:rPr sz="2000" spc="-80" dirty="0">
                <a:latin typeface="Arial"/>
                <a:cs typeface="Arial"/>
              </a:rPr>
              <a:t>alım </a:t>
            </a:r>
            <a:r>
              <a:rPr sz="2000" spc="-125" dirty="0">
                <a:latin typeface="Arial"/>
                <a:cs typeface="Arial"/>
              </a:rPr>
              <a:t>ve </a:t>
            </a:r>
            <a:r>
              <a:rPr sz="2000" spc="-100" dirty="0">
                <a:latin typeface="Arial"/>
                <a:cs typeface="Arial"/>
              </a:rPr>
              <a:t>yapım </a:t>
            </a:r>
            <a:r>
              <a:rPr sz="2000" spc="-45" dirty="0">
                <a:latin typeface="Arial"/>
                <a:cs typeface="Arial"/>
              </a:rPr>
              <a:t>işleri </a:t>
            </a:r>
            <a:r>
              <a:rPr sz="2000" spc="-35" dirty="0">
                <a:latin typeface="Arial"/>
                <a:cs typeface="Arial"/>
              </a:rPr>
              <a:t>ile </a:t>
            </a:r>
            <a:r>
              <a:rPr sz="2000" spc="-100" dirty="0">
                <a:latin typeface="Arial"/>
                <a:cs typeface="Arial"/>
              </a:rPr>
              <a:t>4734 </a:t>
            </a:r>
            <a:r>
              <a:rPr sz="2000" spc="-114" dirty="0">
                <a:latin typeface="Arial"/>
                <a:cs typeface="Arial"/>
              </a:rPr>
              <a:t>sayılı  </a:t>
            </a:r>
            <a:r>
              <a:rPr sz="2000" spc="-155" dirty="0">
                <a:latin typeface="Arial"/>
                <a:cs typeface="Arial"/>
              </a:rPr>
              <a:t>Kamu </a:t>
            </a:r>
            <a:r>
              <a:rPr sz="2000" spc="-75" dirty="0">
                <a:latin typeface="Arial"/>
                <a:cs typeface="Arial"/>
              </a:rPr>
              <a:t>İhale </a:t>
            </a:r>
            <a:r>
              <a:rPr sz="2000" spc="-105" dirty="0">
                <a:latin typeface="Arial"/>
                <a:cs typeface="Arial"/>
              </a:rPr>
              <a:t>Kanunundan </a:t>
            </a:r>
            <a:r>
              <a:rPr sz="2000" spc="-80" dirty="0">
                <a:latin typeface="Arial"/>
                <a:cs typeface="Arial"/>
              </a:rPr>
              <a:t>istisna </a:t>
            </a:r>
            <a:r>
              <a:rPr sz="2000" spc="-70" dirty="0">
                <a:latin typeface="Arial"/>
                <a:cs typeface="Arial"/>
              </a:rPr>
              <a:t>olan </a:t>
            </a:r>
            <a:r>
              <a:rPr sz="2000" spc="-80" dirty="0">
                <a:latin typeface="Arial"/>
                <a:cs typeface="Arial"/>
              </a:rPr>
              <a:t>alım </a:t>
            </a:r>
            <a:r>
              <a:rPr sz="2000" spc="-125" dirty="0">
                <a:latin typeface="Arial"/>
                <a:cs typeface="Arial"/>
              </a:rPr>
              <a:t>ve</a:t>
            </a:r>
            <a:r>
              <a:rPr sz="2000" spc="-235" dirty="0">
                <a:latin typeface="Arial"/>
                <a:cs typeface="Arial"/>
              </a:rPr>
              <a:t> </a:t>
            </a:r>
            <a:r>
              <a:rPr sz="2000" spc="-100" dirty="0">
                <a:latin typeface="Arial"/>
                <a:cs typeface="Arial"/>
              </a:rPr>
              <a:t>yapım</a:t>
            </a:r>
            <a:endParaRPr sz="2000">
              <a:latin typeface="Arial"/>
              <a:cs typeface="Arial"/>
            </a:endParaRPr>
          </a:p>
          <a:p>
            <a:pPr marL="241300">
              <a:lnSpc>
                <a:spcPts val="2195"/>
              </a:lnSpc>
            </a:pPr>
            <a:r>
              <a:rPr sz="2000" spc="-45" dirty="0">
                <a:latin typeface="Arial"/>
                <a:cs typeface="Arial"/>
              </a:rPr>
              <a:t>işleri </a:t>
            </a:r>
            <a:r>
              <a:rPr sz="2000" spc="-50" dirty="0">
                <a:latin typeface="Arial"/>
                <a:cs typeface="Arial"/>
              </a:rPr>
              <a:t>için </a:t>
            </a:r>
            <a:r>
              <a:rPr sz="2000" spc="-100" dirty="0">
                <a:latin typeface="Arial"/>
                <a:cs typeface="Arial"/>
              </a:rPr>
              <a:t>5 </a:t>
            </a:r>
            <a:r>
              <a:rPr sz="2000" spc="-75" dirty="0">
                <a:latin typeface="Arial"/>
                <a:cs typeface="Arial"/>
              </a:rPr>
              <a:t>puanlık </a:t>
            </a:r>
            <a:r>
              <a:rPr sz="2000" spc="-25" dirty="0">
                <a:latin typeface="Arial"/>
                <a:cs typeface="Arial"/>
              </a:rPr>
              <a:t>prim </a:t>
            </a:r>
            <a:r>
              <a:rPr sz="2000" spc="-15" dirty="0">
                <a:latin typeface="Arial"/>
                <a:cs typeface="Arial"/>
              </a:rPr>
              <a:t>indirimi</a:t>
            </a:r>
            <a:r>
              <a:rPr sz="2000" spc="-390" dirty="0">
                <a:latin typeface="Arial"/>
                <a:cs typeface="Arial"/>
              </a:rPr>
              <a:t> </a:t>
            </a:r>
            <a:r>
              <a:rPr sz="2000" spc="-100" dirty="0">
                <a:latin typeface="Arial"/>
                <a:cs typeface="Arial"/>
              </a:rPr>
              <a:t>uygulanmaz.</a:t>
            </a:r>
            <a:endParaRPr sz="2000">
              <a:latin typeface="Arial"/>
              <a:cs typeface="Arial"/>
            </a:endParaRPr>
          </a:p>
        </p:txBody>
      </p:sp>
      <p:sp>
        <p:nvSpPr>
          <p:cNvPr id="11" name="object 11"/>
          <p:cNvSpPr/>
          <p:nvPr/>
        </p:nvSpPr>
        <p:spPr>
          <a:xfrm>
            <a:off x="655319" y="2503932"/>
            <a:ext cx="4548378" cy="1922526"/>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86713" y="3118231"/>
            <a:ext cx="3687445" cy="611505"/>
          </a:xfrm>
          <a:prstGeom prst="rect">
            <a:avLst/>
          </a:prstGeom>
        </p:spPr>
        <p:txBody>
          <a:bodyPr vert="horz" wrap="square" lIns="0" tIns="42545" rIns="0" bIns="0" rtlCol="0">
            <a:spAutoFit/>
          </a:bodyPr>
          <a:lstStyle/>
          <a:p>
            <a:pPr marL="685800" marR="5080" indent="-673735">
              <a:lnSpc>
                <a:spcPts val="2210"/>
              </a:lnSpc>
              <a:spcBef>
                <a:spcPts val="335"/>
              </a:spcBef>
            </a:pPr>
            <a:r>
              <a:rPr sz="2000" b="1" i="1" spc="-90" dirty="0">
                <a:solidFill>
                  <a:srgbClr val="FFFFFF"/>
                </a:solidFill>
                <a:latin typeface="Arial"/>
                <a:cs typeface="Arial"/>
              </a:rPr>
              <a:t>İhale </a:t>
            </a:r>
            <a:r>
              <a:rPr sz="2000" b="1" i="1" spc="-204" dirty="0">
                <a:solidFill>
                  <a:srgbClr val="FFFFFF"/>
                </a:solidFill>
                <a:latin typeface="Arial"/>
                <a:cs typeface="Arial"/>
              </a:rPr>
              <a:t>konusu </a:t>
            </a:r>
            <a:r>
              <a:rPr sz="2000" b="1" i="1" spc="-135" dirty="0">
                <a:solidFill>
                  <a:srgbClr val="FFFFFF"/>
                </a:solidFill>
                <a:latin typeface="Arial"/>
                <a:cs typeface="Arial"/>
              </a:rPr>
              <a:t>işlerde </a:t>
            </a:r>
            <a:r>
              <a:rPr sz="2000" b="1" i="1" spc="-100" dirty="0">
                <a:solidFill>
                  <a:srgbClr val="FFFFFF"/>
                </a:solidFill>
                <a:latin typeface="Arial"/>
                <a:cs typeface="Arial"/>
              </a:rPr>
              <a:t>5 </a:t>
            </a:r>
            <a:r>
              <a:rPr sz="2000" b="1" i="1" spc="-125" dirty="0">
                <a:solidFill>
                  <a:srgbClr val="FFFFFF"/>
                </a:solidFill>
                <a:latin typeface="Arial"/>
                <a:cs typeface="Arial"/>
              </a:rPr>
              <a:t>puanlık </a:t>
            </a:r>
            <a:r>
              <a:rPr sz="2000" b="1" i="1" spc="-120" dirty="0">
                <a:solidFill>
                  <a:srgbClr val="FFFFFF"/>
                </a:solidFill>
                <a:latin typeface="Arial"/>
                <a:cs typeface="Arial"/>
              </a:rPr>
              <a:t>prim  </a:t>
            </a:r>
            <a:r>
              <a:rPr sz="2000" b="1" i="1" spc="-105" dirty="0">
                <a:solidFill>
                  <a:srgbClr val="FFFFFF"/>
                </a:solidFill>
                <a:latin typeface="Arial"/>
                <a:cs typeface="Arial"/>
              </a:rPr>
              <a:t>indirimi </a:t>
            </a:r>
            <a:r>
              <a:rPr sz="2000" b="1" i="1" spc="-125" dirty="0">
                <a:solidFill>
                  <a:srgbClr val="FFFFFF"/>
                </a:solidFill>
                <a:latin typeface="Arial"/>
                <a:cs typeface="Arial"/>
              </a:rPr>
              <a:t>uygulanır</a:t>
            </a:r>
            <a:r>
              <a:rPr sz="2000" b="1" i="1" spc="-155" dirty="0">
                <a:solidFill>
                  <a:srgbClr val="FFFFFF"/>
                </a:solidFill>
                <a:latin typeface="Arial"/>
                <a:cs typeface="Arial"/>
              </a:rPr>
              <a:t> </a:t>
            </a:r>
            <a:r>
              <a:rPr sz="2000" b="1" i="1" spc="-175" dirty="0">
                <a:solidFill>
                  <a:srgbClr val="FFFFFF"/>
                </a:solidFill>
                <a:latin typeface="Arial"/>
                <a:cs typeface="Arial"/>
              </a:rPr>
              <a:t>mı?</a:t>
            </a:r>
            <a:endParaRPr sz="2000">
              <a:latin typeface="Arial"/>
              <a:cs typeface="Arial"/>
            </a:endParaRPr>
          </a:p>
        </p:txBody>
      </p:sp>
      <p:sp>
        <p:nvSpPr>
          <p:cNvPr id="13" name="object 13"/>
          <p:cNvSpPr/>
          <p:nvPr/>
        </p:nvSpPr>
        <p:spPr>
          <a:xfrm>
            <a:off x="5047488" y="4529328"/>
            <a:ext cx="6683502" cy="1840230"/>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5059426" y="4731766"/>
            <a:ext cx="5983605" cy="1304925"/>
          </a:xfrm>
          <a:prstGeom prst="rect">
            <a:avLst/>
          </a:prstGeom>
        </p:spPr>
        <p:txBody>
          <a:bodyPr vert="horz" wrap="square" lIns="0" tIns="35560" rIns="0" bIns="0" rtlCol="0">
            <a:spAutoFit/>
          </a:bodyPr>
          <a:lstStyle/>
          <a:p>
            <a:pPr marL="184785" marR="5080" indent="-172085" algn="just">
              <a:lnSpc>
                <a:spcPct val="91600"/>
              </a:lnSpc>
              <a:spcBef>
                <a:spcPts val="280"/>
              </a:spcBef>
              <a:buChar char="•"/>
              <a:tabLst>
                <a:tab pos="185420" algn="l"/>
              </a:tabLst>
            </a:pPr>
            <a:r>
              <a:rPr sz="1800" spc="-90" dirty="0">
                <a:latin typeface="Arial"/>
                <a:cs typeface="Arial"/>
              </a:rPr>
              <a:t>İşsizlik </a:t>
            </a:r>
            <a:r>
              <a:rPr sz="1800" spc="-80" dirty="0">
                <a:latin typeface="Arial"/>
                <a:cs typeface="Arial"/>
              </a:rPr>
              <a:t>ödeneği </a:t>
            </a:r>
            <a:r>
              <a:rPr sz="1800" spc="-75" dirty="0">
                <a:latin typeface="Arial"/>
                <a:cs typeface="Arial"/>
              </a:rPr>
              <a:t>almakta iken </a:t>
            </a:r>
            <a:r>
              <a:rPr sz="1800" spc="-100" dirty="0">
                <a:latin typeface="Arial"/>
                <a:cs typeface="Arial"/>
              </a:rPr>
              <a:t>işe </a:t>
            </a:r>
            <a:r>
              <a:rPr sz="1800" spc="-85" dirty="0">
                <a:latin typeface="Arial"/>
                <a:cs typeface="Arial"/>
              </a:rPr>
              <a:t>alınan </a:t>
            </a:r>
            <a:r>
              <a:rPr sz="1800" spc="-65" dirty="0">
                <a:latin typeface="Arial"/>
                <a:cs typeface="Arial"/>
              </a:rPr>
              <a:t>sigortalılara </a:t>
            </a:r>
            <a:r>
              <a:rPr sz="1800" spc="-60" dirty="0">
                <a:latin typeface="Arial"/>
                <a:cs typeface="Arial"/>
              </a:rPr>
              <a:t>yönelik  </a:t>
            </a:r>
            <a:r>
              <a:rPr sz="1800" spc="-70" dirty="0">
                <a:latin typeface="Arial"/>
                <a:cs typeface="Arial"/>
              </a:rPr>
              <a:t>sigorta </a:t>
            </a:r>
            <a:r>
              <a:rPr sz="1800" spc="-25" dirty="0">
                <a:latin typeface="Arial"/>
                <a:cs typeface="Arial"/>
              </a:rPr>
              <a:t>prim </a:t>
            </a:r>
            <a:r>
              <a:rPr sz="1800" spc="-55" dirty="0">
                <a:latin typeface="Arial"/>
                <a:cs typeface="Arial"/>
              </a:rPr>
              <a:t>teşviki </a:t>
            </a:r>
            <a:r>
              <a:rPr sz="1800" spc="-65" dirty="0">
                <a:latin typeface="Arial"/>
                <a:cs typeface="Arial"/>
              </a:rPr>
              <a:t>hariç </a:t>
            </a:r>
            <a:r>
              <a:rPr sz="1800" spc="-70" dirty="0">
                <a:latin typeface="Arial"/>
                <a:cs typeface="Arial"/>
              </a:rPr>
              <a:t>olmak </a:t>
            </a:r>
            <a:r>
              <a:rPr sz="1800" spc="-95" dirty="0">
                <a:latin typeface="Arial"/>
                <a:cs typeface="Arial"/>
              </a:rPr>
              <a:t>üzere, </a:t>
            </a:r>
            <a:r>
              <a:rPr sz="1800" spc="-70" dirty="0">
                <a:latin typeface="Arial"/>
                <a:cs typeface="Arial"/>
              </a:rPr>
              <a:t>işverenin </a:t>
            </a:r>
            <a:r>
              <a:rPr sz="1800" spc="-100" dirty="0">
                <a:latin typeface="Arial"/>
                <a:cs typeface="Arial"/>
              </a:rPr>
              <a:t>vadesi </a:t>
            </a:r>
            <a:r>
              <a:rPr sz="1800" spc="-114" dirty="0">
                <a:latin typeface="Arial"/>
                <a:cs typeface="Arial"/>
              </a:rPr>
              <a:t>geçmiş  </a:t>
            </a:r>
            <a:r>
              <a:rPr sz="1800" spc="-25" dirty="0">
                <a:latin typeface="Arial"/>
                <a:cs typeface="Arial"/>
              </a:rPr>
              <a:t>prim </a:t>
            </a:r>
            <a:r>
              <a:rPr sz="1800" spc="-65" dirty="0">
                <a:latin typeface="Arial"/>
                <a:cs typeface="Arial"/>
              </a:rPr>
              <a:t>borcu </a:t>
            </a:r>
            <a:r>
              <a:rPr sz="1800" spc="-85" dirty="0">
                <a:latin typeface="Arial"/>
                <a:cs typeface="Arial"/>
              </a:rPr>
              <a:t>bulunmaması </a:t>
            </a:r>
            <a:r>
              <a:rPr sz="1800" spc="-100" dirty="0">
                <a:latin typeface="Arial"/>
                <a:cs typeface="Arial"/>
              </a:rPr>
              <a:t>kaydıyla </a:t>
            </a:r>
            <a:r>
              <a:rPr sz="1800" spc="-105" dirty="0">
                <a:latin typeface="Arial"/>
                <a:cs typeface="Arial"/>
              </a:rPr>
              <a:t>aynı </a:t>
            </a:r>
            <a:r>
              <a:rPr sz="1800" spc="-75" dirty="0">
                <a:latin typeface="Arial"/>
                <a:cs typeface="Arial"/>
              </a:rPr>
              <a:t>dönemde </a:t>
            </a:r>
            <a:r>
              <a:rPr sz="1800" spc="-105" dirty="0">
                <a:latin typeface="Arial"/>
                <a:cs typeface="Arial"/>
              </a:rPr>
              <a:t>aynı </a:t>
            </a:r>
            <a:r>
              <a:rPr sz="1800" spc="-60" dirty="0">
                <a:latin typeface="Arial"/>
                <a:cs typeface="Arial"/>
              </a:rPr>
              <a:t>sigortalı  </a:t>
            </a:r>
            <a:r>
              <a:rPr sz="1800" spc="-50" dirty="0">
                <a:latin typeface="Arial"/>
                <a:cs typeface="Arial"/>
              </a:rPr>
              <a:t>için </a:t>
            </a:r>
            <a:r>
              <a:rPr sz="1800" spc="-60" dirty="0">
                <a:latin typeface="Arial"/>
                <a:cs typeface="Arial"/>
              </a:rPr>
              <a:t>öncelikle </a:t>
            </a:r>
            <a:r>
              <a:rPr sz="1800" spc="-90" dirty="0">
                <a:latin typeface="Arial"/>
                <a:cs typeface="Arial"/>
              </a:rPr>
              <a:t>5 </a:t>
            </a:r>
            <a:r>
              <a:rPr sz="1800" spc="-70" dirty="0">
                <a:latin typeface="Arial"/>
                <a:cs typeface="Arial"/>
              </a:rPr>
              <a:t>puanlık </a:t>
            </a:r>
            <a:r>
              <a:rPr sz="1800" spc="-35" dirty="0">
                <a:latin typeface="Arial"/>
                <a:cs typeface="Arial"/>
              </a:rPr>
              <a:t>indirimden </a:t>
            </a:r>
            <a:r>
              <a:rPr sz="1800" spc="-80" dirty="0">
                <a:latin typeface="Arial"/>
                <a:cs typeface="Arial"/>
              </a:rPr>
              <a:t>ardından </a:t>
            </a:r>
            <a:r>
              <a:rPr sz="1800" spc="-65" dirty="0">
                <a:latin typeface="Arial"/>
                <a:cs typeface="Arial"/>
              </a:rPr>
              <a:t>diğer </a:t>
            </a:r>
            <a:r>
              <a:rPr sz="1800" spc="-10" dirty="0">
                <a:latin typeface="Arial"/>
                <a:cs typeface="Arial"/>
              </a:rPr>
              <a:t>bir </a:t>
            </a:r>
            <a:r>
              <a:rPr sz="1800" spc="-70" dirty="0">
                <a:latin typeface="Arial"/>
                <a:cs typeface="Arial"/>
              </a:rPr>
              <a:t>sigorta  </a:t>
            </a:r>
            <a:r>
              <a:rPr sz="1800" spc="-25" dirty="0">
                <a:latin typeface="Arial"/>
                <a:cs typeface="Arial"/>
              </a:rPr>
              <a:t>prim </a:t>
            </a:r>
            <a:r>
              <a:rPr sz="1800" spc="-65" dirty="0">
                <a:latin typeface="Arial"/>
                <a:cs typeface="Arial"/>
              </a:rPr>
              <a:t>teşvikinden </a:t>
            </a:r>
            <a:r>
              <a:rPr sz="1800" spc="-85" dirty="0">
                <a:latin typeface="Arial"/>
                <a:cs typeface="Arial"/>
              </a:rPr>
              <a:t>yararlanılması </a:t>
            </a:r>
            <a:r>
              <a:rPr sz="1800" spc="-65" dirty="0">
                <a:latin typeface="Arial"/>
                <a:cs typeface="Arial"/>
              </a:rPr>
              <a:t>mümkün</a:t>
            </a:r>
            <a:r>
              <a:rPr sz="1800" spc="-185" dirty="0">
                <a:latin typeface="Arial"/>
                <a:cs typeface="Arial"/>
              </a:rPr>
              <a:t> </a:t>
            </a:r>
            <a:r>
              <a:rPr sz="1800" spc="-70" dirty="0">
                <a:latin typeface="Arial"/>
                <a:cs typeface="Arial"/>
              </a:rPr>
              <a:t>bulunmaktadır.</a:t>
            </a:r>
            <a:endParaRPr sz="1800">
              <a:latin typeface="Arial"/>
              <a:cs typeface="Arial"/>
            </a:endParaRPr>
          </a:p>
        </p:txBody>
      </p:sp>
      <p:sp>
        <p:nvSpPr>
          <p:cNvPr id="15" name="object 15"/>
          <p:cNvSpPr/>
          <p:nvPr/>
        </p:nvSpPr>
        <p:spPr>
          <a:xfrm>
            <a:off x="655319" y="4500371"/>
            <a:ext cx="4548378" cy="1924050"/>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1005941" y="4976876"/>
            <a:ext cx="3848100" cy="890269"/>
          </a:xfrm>
          <a:prstGeom prst="rect">
            <a:avLst/>
          </a:prstGeom>
        </p:spPr>
        <p:txBody>
          <a:bodyPr vert="horz" wrap="square" lIns="0" tIns="42545" rIns="0" bIns="0" rtlCol="0">
            <a:spAutoFit/>
          </a:bodyPr>
          <a:lstStyle/>
          <a:p>
            <a:pPr marL="12065" marR="5080" algn="ctr">
              <a:lnSpc>
                <a:spcPts val="2210"/>
              </a:lnSpc>
              <a:spcBef>
                <a:spcPts val="335"/>
              </a:spcBef>
            </a:pPr>
            <a:r>
              <a:rPr sz="2000" b="1" i="1" spc="-185" dirty="0">
                <a:solidFill>
                  <a:srgbClr val="FFFFFF"/>
                </a:solidFill>
                <a:latin typeface="Arial"/>
                <a:cs typeface="Arial"/>
              </a:rPr>
              <a:t>Aynı </a:t>
            </a:r>
            <a:r>
              <a:rPr sz="2000" b="1" i="1" spc="-110" dirty="0">
                <a:solidFill>
                  <a:srgbClr val="FFFFFF"/>
                </a:solidFill>
                <a:latin typeface="Arial"/>
                <a:cs typeface="Arial"/>
              </a:rPr>
              <a:t>sigortalı </a:t>
            </a:r>
            <a:r>
              <a:rPr sz="2000" b="1" i="1" spc="-145" dirty="0">
                <a:solidFill>
                  <a:srgbClr val="FFFFFF"/>
                </a:solidFill>
                <a:latin typeface="Arial"/>
                <a:cs typeface="Arial"/>
              </a:rPr>
              <a:t>için </a:t>
            </a:r>
            <a:r>
              <a:rPr sz="2000" b="1" i="1" spc="-100" dirty="0">
                <a:solidFill>
                  <a:srgbClr val="FFFFFF"/>
                </a:solidFill>
                <a:latin typeface="Arial"/>
                <a:cs typeface="Arial"/>
              </a:rPr>
              <a:t>5 </a:t>
            </a:r>
            <a:r>
              <a:rPr sz="2000" b="1" i="1" spc="-125" dirty="0">
                <a:solidFill>
                  <a:srgbClr val="FFFFFF"/>
                </a:solidFill>
                <a:latin typeface="Arial"/>
                <a:cs typeface="Arial"/>
              </a:rPr>
              <a:t>puanlık </a:t>
            </a:r>
            <a:r>
              <a:rPr sz="2000" b="1" i="1" spc="-110" dirty="0">
                <a:solidFill>
                  <a:srgbClr val="FFFFFF"/>
                </a:solidFill>
                <a:latin typeface="Arial"/>
                <a:cs typeface="Arial"/>
              </a:rPr>
              <a:t>indirimle  </a:t>
            </a:r>
            <a:r>
              <a:rPr sz="2000" b="1" i="1" spc="-90" dirty="0">
                <a:solidFill>
                  <a:srgbClr val="FFFFFF"/>
                </a:solidFill>
                <a:latin typeface="Arial"/>
                <a:cs typeface="Arial"/>
              </a:rPr>
              <a:t>birlikte </a:t>
            </a:r>
            <a:r>
              <a:rPr sz="2000" b="1" i="1" spc="-120" dirty="0">
                <a:solidFill>
                  <a:srgbClr val="FFFFFF"/>
                </a:solidFill>
                <a:latin typeface="Arial"/>
                <a:cs typeface="Arial"/>
              </a:rPr>
              <a:t>diğer </a:t>
            </a:r>
            <a:r>
              <a:rPr sz="2000" b="1" i="1" spc="-125" dirty="0">
                <a:solidFill>
                  <a:srgbClr val="FFFFFF"/>
                </a:solidFill>
                <a:latin typeface="Arial"/>
                <a:cs typeface="Arial"/>
              </a:rPr>
              <a:t>sigorta</a:t>
            </a:r>
            <a:r>
              <a:rPr sz="2000" b="1" i="1" spc="-160" dirty="0">
                <a:solidFill>
                  <a:srgbClr val="FFFFFF"/>
                </a:solidFill>
                <a:latin typeface="Arial"/>
                <a:cs typeface="Arial"/>
              </a:rPr>
              <a:t> </a:t>
            </a:r>
            <a:r>
              <a:rPr sz="2000" b="1" i="1" spc="-120" dirty="0">
                <a:solidFill>
                  <a:srgbClr val="FFFFFF"/>
                </a:solidFill>
                <a:latin typeface="Arial"/>
                <a:cs typeface="Arial"/>
              </a:rPr>
              <a:t>prim</a:t>
            </a:r>
            <a:endParaRPr sz="2000">
              <a:latin typeface="Arial"/>
              <a:cs typeface="Arial"/>
            </a:endParaRPr>
          </a:p>
          <a:p>
            <a:pPr marL="1905" algn="ctr">
              <a:lnSpc>
                <a:spcPts val="2150"/>
              </a:lnSpc>
            </a:pPr>
            <a:r>
              <a:rPr sz="2000" b="1" i="1" spc="-135" dirty="0">
                <a:solidFill>
                  <a:srgbClr val="FFFFFF"/>
                </a:solidFill>
                <a:latin typeface="Arial"/>
                <a:cs typeface="Arial"/>
              </a:rPr>
              <a:t>teşviklerinden </a:t>
            </a:r>
            <a:r>
              <a:rPr sz="2000" b="1" i="1" spc="-85" dirty="0">
                <a:solidFill>
                  <a:srgbClr val="FFFFFF"/>
                </a:solidFill>
                <a:latin typeface="Arial"/>
                <a:cs typeface="Arial"/>
              </a:rPr>
              <a:t>yararlanılabilir</a:t>
            </a:r>
            <a:r>
              <a:rPr sz="2000" b="1" i="1" spc="-130" dirty="0">
                <a:solidFill>
                  <a:srgbClr val="FFFFFF"/>
                </a:solidFill>
                <a:latin typeface="Arial"/>
                <a:cs typeface="Arial"/>
              </a:rPr>
              <a:t> </a:t>
            </a:r>
            <a:r>
              <a:rPr sz="2000" b="1" i="1" spc="-175" dirty="0">
                <a:solidFill>
                  <a:srgbClr val="FFFFFF"/>
                </a:solidFill>
                <a:latin typeface="Arial"/>
                <a:cs typeface="Arial"/>
              </a:rPr>
              <a:t>mi?</a:t>
            </a:r>
            <a:endParaRPr sz="2000">
              <a:latin typeface="Arial"/>
              <a:cs typeface="Arial"/>
            </a:endParaRPr>
          </a:p>
        </p:txBody>
      </p:sp>
      <p:sp>
        <p:nvSpPr>
          <p:cNvPr id="18" name="Dikdörtgen 17"/>
          <p:cNvSpPr/>
          <p:nvPr/>
        </p:nvSpPr>
        <p:spPr>
          <a:xfrm>
            <a:off x="4854041" y="161366"/>
            <a:ext cx="5206105" cy="369332"/>
          </a:xfrm>
          <a:prstGeom prst="rect">
            <a:avLst/>
          </a:prstGeom>
        </p:spPr>
        <p:txBody>
          <a:bodyPr wrap="none">
            <a:spAutoFit/>
          </a:bodyPr>
          <a:lstStyle/>
          <a:p>
            <a:r>
              <a:rPr lang="tr-TR" b="1" dirty="0">
                <a:ln w="0"/>
                <a:effectLst>
                  <a:outerShdw blurRad="38100" dist="19050" dir="2700000" algn="tl" rotWithShape="0">
                    <a:schemeClr val="dk1">
                      <a:alpha val="40000"/>
                    </a:schemeClr>
                  </a:outerShdw>
                </a:effectLst>
              </a:rPr>
              <a:t>%5 PUAN İNDİRİMLERDEN FAYDALANMA KOŞULLARI</a:t>
            </a:r>
            <a:endParaRPr lang="tr-TR" dirty="0"/>
          </a:p>
        </p:txBody>
      </p:sp>
    </p:spTree>
    <p:extLst>
      <p:ext uri="{BB962C8B-B14F-4D97-AF65-F5344CB8AC3E}">
        <p14:creationId xmlns:p14="http://schemas.microsoft.com/office/powerpoint/2010/main" val="51646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281883078"/>
              </p:ext>
            </p:extLst>
          </p:nvPr>
        </p:nvGraphicFramePr>
        <p:xfrm>
          <a:off x="231452" y="427336"/>
          <a:ext cx="11706221" cy="5573916"/>
        </p:xfrm>
        <a:graphic>
          <a:graphicData uri="http://schemas.openxmlformats.org/drawingml/2006/table">
            <a:tbl>
              <a:tblPr firstRow="1" bandRow="1">
                <a:tableStyleId>{2D5ABB26-0587-4C30-8999-92F81FD0307C}</a:tableStyleId>
              </a:tblPr>
              <a:tblGrid>
                <a:gridCol w="296545">
                  <a:extLst>
                    <a:ext uri="{9D8B030D-6E8A-4147-A177-3AD203B41FA5}">
                      <a16:colId xmlns:a16="http://schemas.microsoft.com/office/drawing/2014/main" val="20000"/>
                    </a:ext>
                  </a:extLst>
                </a:gridCol>
                <a:gridCol w="1307465">
                  <a:extLst>
                    <a:ext uri="{9D8B030D-6E8A-4147-A177-3AD203B41FA5}">
                      <a16:colId xmlns:a16="http://schemas.microsoft.com/office/drawing/2014/main" val="20001"/>
                    </a:ext>
                  </a:extLst>
                </a:gridCol>
                <a:gridCol w="1812925">
                  <a:extLst>
                    <a:ext uri="{9D8B030D-6E8A-4147-A177-3AD203B41FA5}">
                      <a16:colId xmlns:a16="http://schemas.microsoft.com/office/drawing/2014/main" val="20002"/>
                    </a:ext>
                  </a:extLst>
                </a:gridCol>
                <a:gridCol w="1812925">
                  <a:extLst>
                    <a:ext uri="{9D8B030D-6E8A-4147-A177-3AD203B41FA5}">
                      <a16:colId xmlns:a16="http://schemas.microsoft.com/office/drawing/2014/main" val="20003"/>
                    </a:ext>
                  </a:extLst>
                </a:gridCol>
                <a:gridCol w="2025649">
                  <a:extLst>
                    <a:ext uri="{9D8B030D-6E8A-4147-A177-3AD203B41FA5}">
                      <a16:colId xmlns:a16="http://schemas.microsoft.com/office/drawing/2014/main" val="20004"/>
                    </a:ext>
                  </a:extLst>
                </a:gridCol>
                <a:gridCol w="1173479">
                  <a:extLst>
                    <a:ext uri="{9D8B030D-6E8A-4147-A177-3AD203B41FA5}">
                      <a16:colId xmlns:a16="http://schemas.microsoft.com/office/drawing/2014/main" val="20005"/>
                    </a:ext>
                  </a:extLst>
                </a:gridCol>
                <a:gridCol w="1064895">
                  <a:extLst>
                    <a:ext uri="{9D8B030D-6E8A-4147-A177-3AD203B41FA5}">
                      <a16:colId xmlns:a16="http://schemas.microsoft.com/office/drawing/2014/main" val="20006"/>
                    </a:ext>
                  </a:extLst>
                </a:gridCol>
                <a:gridCol w="534034">
                  <a:extLst>
                    <a:ext uri="{9D8B030D-6E8A-4147-A177-3AD203B41FA5}">
                      <a16:colId xmlns:a16="http://schemas.microsoft.com/office/drawing/2014/main" val="20007"/>
                    </a:ext>
                  </a:extLst>
                </a:gridCol>
                <a:gridCol w="104139">
                  <a:extLst>
                    <a:ext uri="{9D8B030D-6E8A-4147-A177-3AD203B41FA5}">
                      <a16:colId xmlns:a16="http://schemas.microsoft.com/office/drawing/2014/main" val="20008"/>
                    </a:ext>
                  </a:extLst>
                </a:gridCol>
                <a:gridCol w="1574165">
                  <a:extLst>
                    <a:ext uri="{9D8B030D-6E8A-4147-A177-3AD203B41FA5}">
                      <a16:colId xmlns:a16="http://schemas.microsoft.com/office/drawing/2014/main" val="20009"/>
                    </a:ext>
                  </a:extLst>
                </a:gridCol>
              </a:tblGrid>
              <a:tr h="195105">
                <a:tc gridSpan="2">
                  <a:txBody>
                    <a:bodyPr/>
                    <a:lstStyle/>
                    <a:p>
                      <a:pPr>
                        <a:lnSpc>
                          <a:spcPct val="100000"/>
                        </a:lnSpc>
                      </a:pPr>
                      <a:endParaRPr sz="1300" dirty="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gridSpan="6">
                  <a:txBody>
                    <a:bodyPr/>
                    <a:lstStyle/>
                    <a:p>
                      <a:pPr>
                        <a:lnSpc>
                          <a:spcPct val="100000"/>
                        </a:lnSpc>
                        <a:spcBef>
                          <a:spcPts val="5"/>
                        </a:spcBef>
                      </a:pPr>
                      <a:endParaRPr sz="1350" dirty="0">
                        <a:latin typeface="Times New Roman"/>
                        <a:cs typeface="Times New Roman"/>
                      </a:endParaRPr>
                    </a:p>
                  </a:txBody>
                  <a:tcPr marL="0" marR="0" marT="635"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28575">
                      <a:solidFill>
                        <a:srgbClr val="8EAADB"/>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86008">
                <a:tc rowSpan="2" gridSpan="2">
                  <a:txBody>
                    <a:bodyPr/>
                    <a:lstStyle/>
                    <a:p>
                      <a:pPr marL="476250">
                        <a:lnSpc>
                          <a:spcPct val="100000"/>
                        </a:lnSpc>
                        <a:spcBef>
                          <a:spcPts val="1135"/>
                        </a:spcBef>
                      </a:pPr>
                      <a:r>
                        <a:rPr sz="1700" b="1" dirty="0">
                          <a:solidFill>
                            <a:srgbClr val="FFFFFF"/>
                          </a:solidFill>
                          <a:latin typeface="Trebuchet MS"/>
                          <a:cs typeface="Trebuchet MS"/>
                        </a:rPr>
                        <a:t>3</a:t>
                      </a:r>
                      <a:endParaRPr sz="1700" dirty="0">
                        <a:latin typeface="Trebuchet MS"/>
                        <a:cs typeface="Trebuchet MS"/>
                      </a:endParaRPr>
                    </a:p>
                  </a:txBody>
                  <a:tcPr marL="0" marR="0" marT="144145"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gridSpan="6">
                  <a:txBody>
                    <a:bodyPr/>
                    <a:lstStyle/>
                    <a:p>
                      <a:pPr>
                        <a:lnSpc>
                          <a:spcPct val="100000"/>
                        </a:lnSpc>
                      </a:pPr>
                      <a:endParaRPr sz="1400" dirty="0">
                        <a:latin typeface="Times New Roman"/>
                        <a:cs typeface="Times New Roman"/>
                      </a:endParaRPr>
                    </a:p>
                    <a:p>
                      <a:pPr marL="0" algn="l" defTabSz="914400" rtl="0" eaLnBrk="1" latinLnBrk="0" hangingPunct="1">
                        <a:lnSpc>
                          <a:spcPct val="85000"/>
                        </a:lnSpc>
                        <a:spcBef>
                          <a:spcPct val="0"/>
                        </a:spcBef>
                        <a:buNone/>
                      </a:pPr>
                      <a:r>
                        <a:rPr sz="4400" b="1" kern="1200" spc="-10" baseline="0" dirty="0">
                          <a:solidFill>
                            <a:srgbClr val="FF0000"/>
                          </a:solidFill>
                          <a:effectLst>
                            <a:outerShdw blurRad="38100" dist="38100" dir="2700000" algn="tl">
                              <a:srgbClr val="000000">
                                <a:alpha val="43137"/>
                              </a:srgbClr>
                            </a:outerShdw>
                          </a:effectLst>
                          <a:latin typeface="Trebuchet MS"/>
                          <a:ea typeface="+mn-ea"/>
                          <a:cs typeface="Trebuchet MS"/>
                        </a:rPr>
                        <a:t>İLAVE </a:t>
                      </a:r>
                      <a:r>
                        <a:rPr lang="tr-TR" sz="4400" b="1" kern="1200" spc="-10" baseline="0" dirty="0" smtClean="0">
                          <a:solidFill>
                            <a:srgbClr val="FF0000"/>
                          </a:solidFill>
                          <a:effectLst>
                            <a:outerShdw blurRad="38100" dist="38100" dir="2700000" algn="tl">
                              <a:srgbClr val="000000">
                                <a:alpha val="43137"/>
                              </a:srgbClr>
                            </a:outerShdw>
                          </a:effectLst>
                          <a:latin typeface="Trebuchet MS"/>
                          <a:ea typeface="+mn-ea"/>
                          <a:cs typeface="Trebuchet MS"/>
                        </a:rPr>
                        <a:t>%</a:t>
                      </a:r>
                      <a:r>
                        <a:rPr sz="4400" b="1" kern="1200" spc="-10" baseline="0" dirty="0" smtClean="0">
                          <a:solidFill>
                            <a:srgbClr val="FF0000"/>
                          </a:solidFill>
                          <a:effectLst>
                            <a:outerShdw blurRad="38100" dist="38100" dir="2700000" algn="tl">
                              <a:srgbClr val="000000">
                                <a:alpha val="43137"/>
                              </a:srgbClr>
                            </a:outerShdw>
                          </a:effectLst>
                          <a:latin typeface="Trebuchet MS"/>
                          <a:ea typeface="+mn-ea"/>
                          <a:cs typeface="Trebuchet MS"/>
                        </a:rPr>
                        <a:t>6 </a:t>
                      </a:r>
                      <a:r>
                        <a:rPr sz="4400" b="1" kern="1200" spc="-10" baseline="0" dirty="0">
                          <a:solidFill>
                            <a:srgbClr val="FF0000"/>
                          </a:solidFill>
                          <a:effectLst>
                            <a:outerShdw blurRad="38100" dist="38100" dir="2700000" algn="tl">
                              <a:srgbClr val="000000">
                                <a:alpha val="43137"/>
                              </a:srgbClr>
                            </a:outerShdw>
                          </a:effectLst>
                          <a:latin typeface="Trebuchet MS"/>
                          <a:ea typeface="+mn-ea"/>
                          <a:cs typeface="Trebuchet MS"/>
                        </a:rPr>
                        <a:t>PUANLIK PRİM İNDİRİMİ</a:t>
                      </a:r>
                    </a:p>
                  </a:txBody>
                  <a:tcPr marL="0" marR="0" marT="0"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2">
                  <a:txBody>
                    <a:bodyPr/>
                    <a:lstStyle/>
                    <a:p>
                      <a:pPr marL="83185">
                        <a:lnSpc>
                          <a:spcPct val="100000"/>
                        </a:lnSpc>
                        <a:spcBef>
                          <a:spcPts val="65"/>
                        </a:spcBef>
                      </a:pPr>
                      <a:r>
                        <a:rPr sz="1250" b="1" spc="-10" dirty="0">
                          <a:latin typeface="Trebuchet MS"/>
                          <a:cs typeface="Trebuchet MS"/>
                        </a:rPr>
                        <a:t>BELGE </a:t>
                      </a:r>
                      <a:r>
                        <a:rPr sz="1250" b="1" spc="70" dirty="0">
                          <a:latin typeface="Trebuchet MS"/>
                          <a:cs typeface="Trebuchet MS"/>
                        </a:rPr>
                        <a:t>KANUN</a:t>
                      </a:r>
                      <a:r>
                        <a:rPr sz="1250" b="1" spc="-145" dirty="0">
                          <a:latin typeface="Trebuchet MS"/>
                          <a:cs typeface="Trebuchet MS"/>
                        </a:rPr>
                        <a:t> </a:t>
                      </a:r>
                      <a:r>
                        <a:rPr sz="1250" b="1" spc="90" dirty="0">
                          <a:latin typeface="Trebuchet MS"/>
                          <a:cs typeface="Trebuchet MS"/>
                        </a:rPr>
                        <a:t>NO</a:t>
                      </a:r>
                      <a:endParaRPr sz="1250" dirty="0">
                        <a:latin typeface="Trebuchet MS"/>
                        <a:cs typeface="Trebuchet MS"/>
                      </a:endParaRPr>
                    </a:p>
                  </a:txBody>
                  <a:tcPr marL="0" marR="0" marT="8255" marB="0">
                    <a:lnL w="9525">
                      <a:solidFill>
                        <a:srgbClr val="000000"/>
                      </a:solidFill>
                      <a:prstDash val="solid"/>
                    </a:lnL>
                    <a:lnR w="9525">
                      <a:solidFill>
                        <a:srgbClr val="B4C5E7"/>
                      </a:solidFill>
                      <a:prstDash val="solid"/>
                    </a:lnR>
                    <a:lnT w="28575">
                      <a:solidFill>
                        <a:srgbClr val="8EAADB"/>
                      </a:solidFill>
                      <a:prstDash val="solid"/>
                    </a:lnT>
                    <a:lnB w="9525">
                      <a:solidFill>
                        <a:srgbClr val="000000"/>
                      </a:solidFill>
                      <a:prstDash val="solid"/>
                    </a:lnB>
                    <a:solidFill>
                      <a:srgbClr val="FFFF00"/>
                    </a:solidFill>
                  </a:tcPr>
                </a:tc>
                <a:tc hMerge="1">
                  <a:txBody>
                    <a:bodyPr/>
                    <a:lstStyle/>
                    <a:p>
                      <a:endParaRPr/>
                    </a:p>
                  </a:txBody>
                  <a:tcPr marL="0" marR="0" marT="0" marB="0"/>
                </a:tc>
                <a:extLst>
                  <a:ext uri="{0D108BD9-81ED-4DB2-BD59-A6C34878D82A}">
                    <a16:rowId xmlns:a16="http://schemas.microsoft.com/office/drawing/2014/main" val="10001"/>
                  </a:ext>
                </a:extLst>
              </a:tr>
              <a:tr h="291157">
                <a:tc gridSpan="2" vMerge="1">
                  <a:txBody>
                    <a:bodyPr/>
                    <a:lstStyle/>
                    <a:p>
                      <a:endParaRPr/>
                    </a:p>
                  </a:txBody>
                  <a:tcPr marL="0" marR="0" marT="144145" marB="0">
                    <a:lnL w="9525">
                      <a:solidFill>
                        <a:srgbClr val="B4C5E7"/>
                      </a:solidFill>
                      <a:prstDash val="solid"/>
                    </a:lnL>
                    <a:lnR w="9525">
                      <a:solidFill>
                        <a:srgbClr val="B4C5E7"/>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gridSpan="6" vMerge="1">
                  <a:txBody>
                    <a:bodyPr/>
                    <a:lstStyle/>
                    <a:p>
                      <a:endParaRPr/>
                    </a:p>
                  </a:txBody>
                  <a:tcPr marL="0" marR="0" marT="0" marB="0">
                    <a:lnL w="9525">
                      <a:solidFill>
                        <a:srgbClr val="B4C5E7"/>
                      </a:solidFill>
                      <a:prstDash val="solid"/>
                    </a:lnL>
                    <a:lnR w="9525">
                      <a:solidFill>
                        <a:srgbClr val="000000"/>
                      </a:solidFill>
                      <a:prstDash val="solid"/>
                    </a:lnR>
                    <a:lnT w="28575">
                      <a:solidFill>
                        <a:srgbClr val="8EAADB"/>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133985">
                        <a:lnSpc>
                          <a:spcPts val="1370"/>
                        </a:lnSpc>
                      </a:pPr>
                      <a:r>
                        <a:rPr sz="1150" spc="15" dirty="0">
                          <a:latin typeface="Arial"/>
                          <a:cs typeface="Arial"/>
                        </a:rPr>
                        <a:t>46486, 56486,</a:t>
                      </a:r>
                      <a:r>
                        <a:rPr sz="1150" spc="-114" dirty="0">
                          <a:latin typeface="Arial"/>
                          <a:cs typeface="Arial"/>
                        </a:rPr>
                        <a:t> </a:t>
                      </a:r>
                      <a:r>
                        <a:rPr sz="1150" spc="20" dirty="0">
                          <a:latin typeface="Arial"/>
                          <a:cs typeface="Arial"/>
                        </a:rPr>
                        <a:t>66486</a:t>
                      </a:r>
                      <a:endParaRPr sz="1150">
                        <a:latin typeface="Arial"/>
                        <a:cs typeface="Arial"/>
                      </a:endParaRPr>
                    </a:p>
                  </a:txBody>
                  <a:tcPr marL="0" marR="0" marT="0" marB="0">
                    <a:lnL w="9525">
                      <a:solidFill>
                        <a:srgbClr val="000000"/>
                      </a:solidFill>
                      <a:prstDash val="solid"/>
                    </a:lnL>
                    <a:lnR w="9525">
                      <a:solidFill>
                        <a:srgbClr val="B4C5E7"/>
                      </a:solidFill>
                      <a:prstDash val="solid"/>
                    </a:lnR>
                    <a:lnT w="9525">
                      <a:solidFill>
                        <a:srgbClr val="000000"/>
                      </a:solidFill>
                      <a:prstDash val="solid"/>
                    </a:lnT>
                    <a:lnB w="9525">
                      <a:solidFill>
                        <a:srgbClr val="B4C5E7"/>
                      </a:solidFill>
                      <a:prstDash val="solid"/>
                    </a:lnB>
                    <a:solidFill>
                      <a:srgbClr val="FFFF00"/>
                    </a:solidFill>
                  </a:tcPr>
                </a:tc>
                <a:tc hMerge="1">
                  <a:txBody>
                    <a:bodyPr/>
                    <a:lstStyle/>
                    <a:p>
                      <a:endParaRPr/>
                    </a:p>
                  </a:txBody>
                  <a:tcPr marL="0" marR="0" marT="0" marB="0"/>
                </a:tc>
                <a:extLst>
                  <a:ext uri="{0D108BD9-81ED-4DB2-BD59-A6C34878D82A}">
                    <a16:rowId xmlns:a16="http://schemas.microsoft.com/office/drawing/2014/main" val="10002"/>
                  </a:ext>
                </a:extLst>
              </a:tr>
              <a:tr h="191503">
                <a:tc rowSpan="2" gridSpan="2">
                  <a:txBody>
                    <a:bodyPr/>
                    <a:lstStyle/>
                    <a:p>
                      <a:pPr marL="86360">
                        <a:lnSpc>
                          <a:spcPts val="1490"/>
                        </a:lnSpc>
                      </a:pPr>
                      <a:r>
                        <a:rPr sz="1250" b="1" spc="5" dirty="0">
                          <a:latin typeface="Trebuchet MS"/>
                          <a:cs typeface="Trebuchet MS"/>
                        </a:rPr>
                        <a:t>YASAL</a:t>
                      </a:r>
                      <a:r>
                        <a:rPr sz="1250" b="1" spc="-85" dirty="0">
                          <a:latin typeface="Trebuchet MS"/>
                          <a:cs typeface="Trebuchet MS"/>
                        </a:rPr>
                        <a:t> </a:t>
                      </a:r>
                      <a:r>
                        <a:rPr sz="1250" b="1" spc="50" dirty="0">
                          <a:latin typeface="Trebuchet MS"/>
                          <a:cs typeface="Trebuchet MS"/>
                        </a:rPr>
                        <a:t>DAYANAK</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rowSpan="2" hMerge="1">
                  <a:txBody>
                    <a:bodyPr/>
                    <a:lstStyle/>
                    <a:p>
                      <a:endParaRPr/>
                    </a:p>
                  </a:txBody>
                  <a:tcPr marL="0" marR="0" marT="0" marB="0"/>
                </a:tc>
                <a:tc rowSpan="2" gridSpan="4">
                  <a:txBody>
                    <a:bodyPr/>
                    <a:lstStyle/>
                    <a:p>
                      <a:pPr marL="81915">
                        <a:lnSpc>
                          <a:spcPts val="1490"/>
                        </a:lnSpc>
                      </a:pPr>
                      <a:r>
                        <a:rPr sz="1250" spc="15" dirty="0">
                          <a:latin typeface="Arial"/>
                          <a:cs typeface="Arial"/>
                        </a:rPr>
                        <a:t>5510</a:t>
                      </a:r>
                      <a:r>
                        <a:rPr sz="1250" spc="-15" dirty="0">
                          <a:latin typeface="Arial"/>
                          <a:cs typeface="Arial"/>
                        </a:rPr>
                        <a:t> </a:t>
                      </a:r>
                      <a:r>
                        <a:rPr sz="1250" spc="-30" dirty="0">
                          <a:latin typeface="Arial"/>
                          <a:cs typeface="Arial"/>
                        </a:rPr>
                        <a:t>Sayılı</a:t>
                      </a:r>
                      <a:r>
                        <a:rPr sz="1250" spc="-45" dirty="0">
                          <a:latin typeface="Arial"/>
                          <a:cs typeface="Arial"/>
                        </a:rPr>
                        <a:t> </a:t>
                      </a:r>
                      <a:r>
                        <a:rPr sz="1250" spc="15" dirty="0">
                          <a:latin typeface="Arial"/>
                          <a:cs typeface="Arial"/>
                        </a:rPr>
                        <a:t>Kanunun</a:t>
                      </a:r>
                      <a:r>
                        <a:rPr sz="1250" spc="-15" dirty="0">
                          <a:latin typeface="Arial"/>
                          <a:cs typeface="Arial"/>
                        </a:rPr>
                        <a:t> </a:t>
                      </a:r>
                      <a:r>
                        <a:rPr sz="1250" spc="10" dirty="0">
                          <a:latin typeface="Arial"/>
                          <a:cs typeface="Arial"/>
                        </a:rPr>
                        <a:t>81.</a:t>
                      </a:r>
                      <a:r>
                        <a:rPr sz="1250" spc="-30" dirty="0">
                          <a:latin typeface="Arial"/>
                          <a:cs typeface="Arial"/>
                        </a:rPr>
                        <a:t> </a:t>
                      </a:r>
                      <a:r>
                        <a:rPr sz="1250" spc="35" dirty="0">
                          <a:latin typeface="Arial"/>
                          <a:cs typeface="Arial"/>
                        </a:rPr>
                        <a:t>Maddesinin</a:t>
                      </a:r>
                      <a:r>
                        <a:rPr sz="1250" spc="-15" dirty="0">
                          <a:latin typeface="Arial"/>
                          <a:cs typeface="Arial"/>
                        </a:rPr>
                        <a:t> </a:t>
                      </a:r>
                      <a:r>
                        <a:rPr sz="1250" spc="20" dirty="0">
                          <a:latin typeface="Arial"/>
                          <a:cs typeface="Arial"/>
                        </a:rPr>
                        <a:t>2.</a:t>
                      </a:r>
                      <a:r>
                        <a:rPr sz="1250" spc="-25" dirty="0">
                          <a:latin typeface="Arial"/>
                          <a:cs typeface="Arial"/>
                        </a:rPr>
                        <a:t> Fıkrası</a:t>
                      </a:r>
                      <a:r>
                        <a:rPr sz="1250" spc="-10" dirty="0">
                          <a:latin typeface="Arial"/>
                          <a:cs typeface="Arial"/>
                        </a:rPr>
                        <a:t> </a:t>
                      </a:r>
                      <a:r>
                        <a:rPr sz="1250" spc="10" dirty="0">
                          <a:latin typeface="Arial"/>
                          <a:cs typeface="Arial"/>
                        </a:rPr>
                        <a:t>–</a:t>
                      </a:r>
                      <a:r>
                        <a:rPr sz="1250" spc="-30" dirty="0">
                          <a:latin typeface="Arial"/>
                          <a:cs typeface="Arial"/>
                        </a:rPr>
                        <a:t> </a:t>
                      </a:r>
                      <a:r>
                        <a:rPr sz="1250" spc="45" dirty="0">
                          <a:latin typeface="Arial"/>
                          <a:cs typeface="Arial"/>
                        </a:rPr>
                        <a:t>2013/30</a:t>
                      </a:r>
                      <a:r>
                        <a:rPr sz="1250" spc="-40" dirty="0">
                          <a:latin typeface="Arial"/>
                          <a:cs typeface="Arial"/>
                        </a:rPr>
                        <a:t> </a:t>
                      </a:r>
                      <a:r>
                        <a:rPr sz="1250" spc="10" dirty="0">
                          <a:latin typeface="Arial"/>
                          <a:cs typeface="Arial"/>
                        </a:rPr>
                        <a:t>–</a:t>
                      </a:r>
                      <a:r>
                        <a:rPr sz="1250" dirty="0">
                          <a:latin typeface="Arial"/>
                          <a:cs typeface="Arial"/>
                        </a:rPr>
                        <a:t> </a:t>
                      </a:r>
                      <a:r>
                        <a:rPr sz="1250" spc="50" dirty="0">
                          <a:latin typeface="Arial"/>
                          <a:cs typeface="Arial"/>
                        </a:rPr>
                        <a:t>2016/8</a:t>
                      </a:r>
                      <a:r>
                        <a:rPr sz="1250" spc="-40" dirty="0">
                          <a:latin typeface="Arial"/>
                          <a:cs typeface="Arial"/>
                        </a:rPr>
                        <a:t> </a:t>
                      </a:r>
                      <a:r>
                        <a:rPr sz="1250" spc="-30" dirty="0">
                          <a:latin typeface="Arial"/>
                          <a:cs typeface="Arial"/>
                        </a:rPr>
                        <a:t>Sayılı</a:t>
                      </a:r>
                      <a:r>
                        <a:rPr sz="1250" spc="-25" dirty="0">
                          <a:latin typeface="Arial"/>
                          <a:cs typeface="Arial"/>
                        </a:rPr>
                        <a:t> </a:t>
                      </a:r>
                      <a:r>
                        <a:rPr sz="1250" spc="10" dirty="0">
                          <a:latin typeface="Arial"/>
                          <a:cs typeface="Arial"/>
                        </a:rPr>
                        <a:t>Genelgeler.</a:t>
                      </a:r>
                      <a:endParaRPr sz="125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3">
                  <a:txBody>
                    <a:bodyPr/>
                    <a:lstStyle/>
                    <a:p>
                      <a:pPr marL="205104">
                        <a:lnSpc>
                          <a:spcPts val="1490"/>
                        </a:lnSpc>
                      </a:pPr>
                      <a:r>
                        <a:rPr sz="1250" b="1" spc="70" dirty="0">
                          <a:latin typeface="Trebuchet MS"/>
                          <a:cs typeface="Trebuchet MS"/>
                        </a:rPr>
                        <a:t>BAŞLAMA</a:t>
                      </a:r>
                      <a:r>
                        <a:rPr sz="1250" b="1" spc="-90" dirty="0">
                          <a:latin typeface="Trebuchet MS"/>
                          <a:cs typeface="Trebuchet MS"/>
                        </a:rPr>
                        <a:t> </a:t>
                      </a:r>
                      <a:r>
                        <a:rPr sz="1250" b="1" spc="20" dirty="0">
                          <a:latin typeface="Trebuchet MS"/>
                          <a:cs typeface="Trebuchet MS"/>
                        </a:rPr>
                        <a:t>TARİHİ</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algn="ctr">
                        <a:lnSpc>
                          <a:spcPts val="1490"/>
                        </a:lnSpc>
                      </a:pPr>
                      <a:r>
                        <a:rPr sz="1250" b="1" spc="10" dirty="0">
                          <a:latin typeface="Trebuchet MS"/>
                          <a:cs typeface="Trebuchet MS"/>
                        </a:rPr>
                        <a:t>BİTİŞ</a:t>
                      </a:r>
                      <a:r>
                        <a:rPr sz="1250" b="1" spc="-65" dirty="0">
                          <a:latin typeface="Trebuchet MS"/>
                          <a:cs typeface="Trebuchet MS"/>
                        </a:rPr>
                        <a:t> </a:t>
                      </a:r>
                      <a:r>
                        <a:rPr sz="1250" b="1" spc="20" dirty="0">
                          <a:latin typeface="Trebuchet MS"/>
                          <a:cs typeface="Trebuchet MS"/>
                        </a:rPr>
                        <a:t>TARİHİ</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F00"/>
                    </a:solidFill>
                  </a:tcPr>
                </a:tc>
                <a:extLst>
                  <a:ext uri="{0D108BD9-81ED-4DB2-BD59-A6C34878D82A}">
                    <a16:rowId xmlns:a16="http://schemas.microsoft.com/office/drawing/2014/main" val="10003"/>
                  </a:ext>
                </a:extLst>
              </a:tr>
              <a:tr h="190903">
                <a:tc gridSpan="2"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E1EED9"/>
                    </a:solidFill>
                  </a:tcPr>
                </a:tc>
                <a:tc hMerge="1" vMerge="1">
                  <a:txBody>
                    <a:bodyPr/>
                    <a:lstStyle/>
                    <a:p>
                      <a:endParaRPr/>
                    </a:p>
                  </a:txBody>
                  <a:tcPr marL="0" marR="0" marT="0" marB="0"/>
                </a:tc>
                <a:tc gridSpan="4" vMerge="1">
                  <a:txBody>
                    <a:bodyPr/>
                    <a:lstStyle/>
                    <a:p>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3">
                  <a:txBody>
                    <a:bodyPr/>
                    <a:lstStyle/>
                    <a:p>
                      <a:pPr marL="443230">
                        <a:lnSpc>
                          <a:spcPts val="1490"/>
                        </a:lnSpc>
                      </a:pPr>
                      <a:r>
                        <a:rPr sz="1250" spc="15" dirty="0">
                          <a:latin typeface="Arial"/>
                          <a:cs typeface="Arial"/>
                        </a:rPr>
                        <a:t>01.01.2013</a:t>
                      </a:r>
                      <a:endParaRPr sz="125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algn="ctr">
                        <a:lnSpc>
                          <a:spcPts val="1490"/>
                        </a:lnSpc>
                      </a:pPr>
                      <a:r>
                        <a:rPr sz="1250" spc="15" dirty="0">
                          <a:latin typeface="Arial"/>
                          <a:cs typeface="Arial"/>
                        </a:rPr>
                        <a:t>31.12.2018</a:t>
                      </a:r>
                      <a:endParaRPr sz="125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F00"/>
                    </a:solidFill>
                  </a:tcPr>
                </a:tc>
                <a:extLst>
                  <a:ext uri="{0D108BD9-81ED-4DB2-BD59-A6C34878D82A}">
                    <a16:rowId xmlns:a16="http://schemas.microsoft.com/office/drawing/2014/main" val="10004"/>
                  </a:ext>
                </a:extLst>
              </a:tr>
              <a:tr h="561903">
                <a:tc gridSpan="2">
                  <a:txBody>
                    <a:bodyPr/>
                    <a:lstStyle/>
                    <a:p>
                      <a:pPr marL="86360">
                        <a:lnSpc>
                          <a:spcPts val="1490"/>
                        </a:lnSpc>
                      </a:pPr>
                      <a:r>
                        <a:rPr sz="1250" b="1" spc="50" dirty="0">
                          <a:latin typeface="Trebuchet MS"/>
                          <a:cs typeface="Trebuchet MS"/>
                        </a:rPr>
                        <a:t>AÇIKLAMA</a:t>
                      </a:r>
                      <a:endParaRPr sz="12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gridSpan="8">
                  <a:txBody>
                    <a:bodyPr/>
                    <a:lstStyle/>
                    <a:p>
                      <a:pPr marL="81915" marR="71120">
                        <a:lnSpc>
                          <a:spcPts val="1540"/>
                        </a:lnSpc>
                        <a:spcBef>
                          <a:spcPts val="5"/>
                        </a:spcBef>
                      </a:pPr>
                      <a:r>
                        <a:rPr sz="1250" spc="20" dirty="0">
                          <a:latin typeface="Arial"/>
                          <a:cs typeface="Arial"/>
                        </a:rPr>
                        <a:t>51 </a:t>
                      </a:r>
                      <a:r>
                        <a:rPr sz="1250" spc="50" dirty="0">
                          <a:latin typeface="Arial"/>
                          <a:cs typeface="Arial"/>
                        </a:rPr>
                        <a:t>il </a:t>
                      </a:r>
                      <a:r>
                        <a:rPr sz="1250" spc="30" dirty="0">
                          <a:latin typeface="Arial"/>
                          <a:cs typeface="Arial"/>
                        </a:rPr>
                        <a:t>ile </a:t>
                      </a:r>
                      <a:r>
                        <a:rPr sz="1250" spc="-15" dirty="0">
                          <a:latin typeface="Arial"/>
                          <a:cs typeface="Arial"/>
                        </a:rPr>
                        <a:t>Bozcaada </a:t>
                      </a:r>
                      <a:r>
                        <a:rPr sz="1250" spc="15" dirty="0">
                          <a:latin typeface="Arial"/>
                          <a:cs typeface="Arial"/>
                        </a:rPr>
                        <a:t>ve </a:t>
                      </a:r>
                      <a:r>
                        <a:rPr sz="1250" spc="-5" dirty="0">
                          <a:latin typeface="Arial"/>
                          <a:cs typeface="Arial"/>
                        </a:rPr>
                        <a:t>Gökçeada </a:t>
                      </a:r>
                      <a:r>
                        <a:rPr sz="1250" spc="30" dirty="0">
                          <a:latin typeface="Arial"/>
                          <a:cs typeface="Arial"/>
                        </a:rPr>
                        <a:t>ilçelerinde </a:t>
                      </a:r>
                      <a:r>
                        <a:rPr sz="1250" spc="35" dirty="0">
                          <a:latin typeface="Arial"/>
                          <a:cs typeface="Arial"/>
                        </a:rPr>
                        <a:t>faaliyet </a:t>
                      </a:r>
                      <a:r>
                        <a:rPr sz="1250" spc="30" dirty="0">
                          <a:latin typeface="Arial"/>
                          <a:cs typeface="Arial"/>
                        </a:rPr>
                        <a:t>gösteren </a:t>
                      </a:r>
                      <a:r>
                        <a:rPr sz="1250" spc="10" dirty="0">
                          <a:latin typeface="Arial"/>
                          <a:cs typeface="Arial"/>
                        </a:rPr>
                        <a:t>özel </a:t>
                      </a:r>
                      <a:r>
                        <a:rPr sz="1250" spc="35" dirty="0">
                          <a:latin typeface="Arial"/>
                          <a:cs typeface="Arial"/>
                        </a:rPr>
                        <a:t>sektör </a:t>
                      </a:r>
                      <a:r>
                        <a:rPr sz="1250" spc="30" dirty="0">
                          <a:latin typeface="Arial"/>
                          <a:cs typeface="Arial"/>
                        </a:rPr>
                        <a:t>işverenleri </a:t>
                      </a:r>
                      <a:r>
                        <a:rPr sz="1250" spc="20" dirty="0">
                          <a:latin typeface="Arial"/>
                          <a:cs typeface="Arial"/>
                        </a:rPr>
                        <a:t>için </a:t>
                      </a:r>
                      <a:r>
                        <a:rPr sz="1250" spc="25" dirty="0">
                          <a:latin typeface="Arial"/>
                          <a:cs typeface="Arial"/>
                        </a:rPr>
                        <a:t>öncelikle </a:t>
                      </a:r>
                      <a:r>
                        <a:rPr sz="1250" spc="50" dirty="0">
                          <a:latin typeface="Arial"/>
                          <a:cs typeface="Arial"/>
                        </a:rPr>
                        <a:t>prime </a:t>
                      </a:r>
                      <a:r>
                        <a:rPr sz="1250" spc="-35" dirty="0">
                          <a:latin typeface="Arial"/>
                          <a:cs typeface="Arial"/>
                        </a:rPr>
                        <a:t>esas </a:t>
                      </a:r>
                      <a:r>
                        <a:rPr sz="1250" spc="-10" dirty="0">
                          <a:latin typeface="Arial"/>
                          <a:cs typeface="Arial"/>
                        </a:rPr>
                        <a:t>kazanç</a:t>
                      </a:r>
                      <a:r>
                        <a:rPr sz="1250" u="sng" spc="-10" dirty="0">
                          <a:uFill>
                            <a:solidFill>
                              <a:srgbClr val="000000"/>
                            </a:solidFill>
                          </a:uFill>
                          <a:latin typeface="Arial"/>
                          <a:cs typeface="Arial"/>
                        </a:rPr>
                        <a:t> </a:t>
                      </a:r>
                      <a:r>
                        <a:rPr sz="1250" u="sng" spc="35" dirty="0">
                          <a:uFill>
                            <a:solidFill>
                              <a:srgbClr val="000000"/>
                            </a:solidFill>
                          </a:uFill>
                          <a:latin typeface="Arial"/>
                          <a:cs typeface="Arial"/>
                        </a:rPr>
                        <a:t>üst </a:t>
                      </a:r>
                      <a:r>
                        <a:rPr sz="1250" u="sng" spc="-5" dirty="0">
                          <a:uFill>
                            <a:solidFill>
                              <a:srgbClr val="000000"/>
                            </a:solidFill>
                          </a:uFill>
                          <a:latin typeface="Arial"/>
                          <a:cs typeface="Arial"/>
                        </a:rPr>
                        <a:t>sınırına</a:t>
                      </a:r>
                      <a:r>
                        <a:rPr sz="1250" spc="-5" dirty="0">
                          <a:latin typeface="Arial"/>
                          <a:cs typeface="Arial"/>
                        </a:rPr>
                        <a:t> </a:t>
                      </a:r>
                      <a:r>
                        <a:rPr sz="1250" spc="20" dirty="0">
                          <a:latin typeface="Arial"/>
                          <a:cs typeface="Arial"/>
                        </a:rPr>
                        <a:t>kadar  </a:t>
                      </a:r>
                      <a:r>
                        <a:rPr sz="1250" spc="25" dirty="0">
                          <a:latin typeface="Arial"/>
                          <a:cs typeface="Arial"/>
                        </a:rPr>
                        <a:t>olan </a:t>
                      </a:r>
                      <a:r>
                        <a:rPr sz="1250" spc="5" dirty="0">
                          <a:latin typeface="Arial"/>
                          <a:cs typeface="Arial"/>
                        </a:rPr>
                        <a:t>kazançlar </a:t>
                      </a:r>
                      <a:r>
                        <a:rPr sz="1250" spc="25" dirty="0">
                          <a:latin typeface="Arial"/>
                          <a:cs typeface="Arial"/>
                        </a:rPr>
                        <a:t>üzerinden </a:t>
                      </a:r>
                      <a:r>
                        <a:rPr sz="1250" spc="5" dirty="0">
                          <a:latin typeface="Arial"/>
                          <a:cs typeface="Arial"/>
                        </a:rPr>
                        <a:t>hesaplanacak </a:t>
                      </a:r>
                      <a:r>
                        <a:rPr sz="1250" spc="35" dirty="0">
                          <a:latin typeface="Arial"/>
                          <a:cs typeface="Arial"/>
                        </a:rPr>
                        <a:t>malullük, </a:t>
                      </a:r>
                      <a:r>
                        <a:rPr sz="1250" spc="-5" dirty="0">
                          <a:latin typeface="Arial"/>
                          <a:cs typeface="Arial"/>
                        </a:rPr>
                        <a:t>yaşlılık </a:t>
                      </a:r>
                      <a:r>
                        <a:rPr sz="1250" spc="15" dirty="0">
                          <a:latin typeface="Arial"/>
                          <a:cs typeface="Arial"/>
                        </a:rPr>
                        <a:t>ve </a:t>
                      </a:r>
                      <a:r>
                        <a:rPr sz="1250" spc="50" dirty="0">
                          <a:latin typeface="Arial"/>
                          <a:cs typeface="Arial"/>
                        </a:rPr>
                        <a:t>ölüm </a:t>
                      </a:r>
                      <a:r>
                        <a:rPr sz="1250" spc="25" dirty="0">
                          <a:latin typeface="Arial"/>
                          <a:cs typeface="Arial"/>
                        </a:rPr>
                        <a:t>sigorta </a:t>
                      </a:r>
                      <a:r>
                        <a:rPr sz="1250" spc="50" dirty="0">
                          <a:latin typeface="Arial"/>
                          <a:cs typeface="Arial"/>
                        </a:rPr>
                        <a:t>primlerinde </a:t>
                      </a:r>
                      <a:r>
                        <a:rPr sz="1250" spc="25" dirty="0">
                          <a:latin typeface="Arial"/>
                          <a:cs typeface="Arial"/>
                        </a:rPr>
                        <a:t>5 puanlık </a:t>
                      </a:r>
                      <a:r>
                        <a:rPr sz="1250" spc="45" dirty="0">
                          <a:latin typeface="Arial"/>
                          <a:cs typeface="Arial"/>
                        </a:rPr>
                        <a:t>indirim, </a:t>
                      </a:r>
                      <a:r>
                        <a:rPr sz="1250" spc="25" dirty="0">
                          <a:latin typeface="Arial"/>
                          <a:cs typeface="Arial"/>
                        </a:rPr>
                        <a:t>ardından </a:t>
                      </a:r>
                      <a:r>
                        <a:rPr sz="1250" spc="50" dirty="0">
                          <a:latin typeface="Arial"/>
                          <a:cs typeface="Arial"/>
                        </a:rPr>
                        <a:t>prime </a:t>
                      </a:r>
                      <a:r>
                        <a:rPr sz="1250" spc="-35" dirty="0">
                          <a:latin typeface="Arial"/>
                          <a:cs typeface="Arial"/>
                        </a:rPr>
                        <a:t>esas </a:t>
                      </a:r>
                      <a:r>
                        <a:rPr sz="1250" spc="5" dirty="0">
                          <a:latin typeface="Arial"/>
                          <a:cs typeface="Arial"/>
                        </a:rPr>
                        <a:t>kazanç</a:t>
                      </a:r>
                      <a:r>
                        <a:rPr sz="1250" spc="280" dirty="0">
                          <a:latin typeface="Arial"/>
                          <a:cs typeface="Arial"/>
                        </a:rPr>
                        <a:t> </a:t>
                      </a:r>
                      <a:r>
                        <a:rPr sz="1250" u="sng" spc="45" dirty="0">
                          <a:uFill>
                            <a:solidFill>
                              <a:srgbClr val="000000"/>
                            </a:solidFill>
                          </a:uFill>
                          <a:latin typeface="Arial"/>
                          <a:cs typeface="Arial"/>
                        </a:rPr>
                        <a:t>alt</a:t>
                      </a:r>
                      <a:endParaRPr sz="1250" dirty="0">
                        <a:latin typeface="Arial"/>
                        <a:cs typeface="Arial"/>
                      </a:endParaRPr>
                    </a:p>
                    <a:p>
                      <a:pPr marL="81915">
                        <a:lnSpc>
                          <a:spcPts val="1490"/>
                        </a:lnSpc>
                      </a:pPr>
                      <a:r>
                        <a:rPr sz="1250" u="sng" spc="-360" dirty="0">
                          <a:uFill>
                            <a:solidFill>
                              <a:srgbClr val="000000"/>
                            </a:solidFill>
                          </a:uFill>
                          <a:latin typeface="Times New Roman"/>
                          <a:cs typeface="Times New Roman"/>
                        </a:rPr>
                        <a:t> </a:t>
                      </a:r>
                      <a:r>
                        <a:rPr sz="1250" u="sng" spc="-5" dirty="0">
                          <a:uFill>
                            <a:solidFill>
                              <a:srgbClr val="000000"/>
                            </a:solidFill>
                          </a:uFill>
                          <a:latin typeface="Arial"/>
                          <a:cs typeface="Arial"/>
                        </a:rPr>
                        <a:t>sınırına</a:t>
                      </a:r>
                      <a:r>
                        <a:rPr sz="1250" spc="-35" dirty="0">
                          <a:latin typeface="Arial"/>
                          <a:cs typeface="Arial"/>
                        </a:rPr>
                        <a:t> </a:t>
                      </a:r>
                      <a:r>
                        <a:rPr sz="1250" spc="20" dirty="0">
                          <a:latin typeface="Arial"/>
                          <a:cs typeface="Arial"/>
                        </a:rPr>
                        <a:t>kadar</a:t>
                      </a:r>
                      <a:r>
                        <a:rPr sz="1250" spc="-10" dirty="0">
                          <a:latin typeface="Arial"/>
                          <a:cs typeface="Arial"/>
                        </a:rPr>
                        <a:t> </a:t>
                      </a:r>
                      <a:r>
                        <a:rPr sz="1250" spc="30" dirty="0">
                          <a:latin typeface="Arial"/>
                          <a:cs typeface="Arial"/>
                        </a:rPr>
                        <a:t>olan</a:t>
                      </a:r>
                      <a:r>
                        <a:rPr sz="1250" spc="-35" dirty="0">
                          <a:latin typeface="Arial"/>
                          <a:cs typeface="Arial"/>
                        </a:rPr>
                        <a:t> </a:t>
                      </a:r>
                      <a:r>
                        <a:rPr sz="1250" spc="5" dirty="0">
                          <a:latin typeface="Arial"/>
                          <a:cs typeface="Arial"/>
                        </a:rPr>
                        <a:t>kazançlar</a:t>
                      </a:r>
                      <a:r>
                        <a:rPr sz="1250" spc="-40" dirty="0">
                          <a:latin typeface="Arial"/>
                          <a:cs typeface="Arial"/>
                        </a:rPr>
                        <a:t> </a:t>
                      </a:r>
                      <a:r>
                        <a:rPr sz="1250" spc="30" dirty="0">
                          <a:latin typeface="Arial"/>
                          <a:cs typeface="Arial"/>
                        </a:rPr>
                        <a:t>üzerinden</a:t>
                      </a:r>
                      <a:r>
                        <a:rPr sz="1250" spc="-35" dirty="0">
                          <a:latin typeface="Arial"/>
                          <a:cs typeface="Arial"/>
                        </a:rPr>
                        <a:t> </a:t>
                      </a:r>
                      <a:r>
                        <a:rPr sz="1250" spc="10" dirty="0">
                          <a:latin typeface="Arial"/>
                          <a:cs typeface="Arial"/>
                        </a:rPr>
                        <a:t>hesaplanan</a:t>
                      </a:r>
                      <a:r>
                        <a:rPr sz="1250" spc="-35" dirty="0">
                          <a:latin typeface="Arial"/>
                          <a:cs typeface="Arial"/>
                        </a:rPr>
                        <a:t> </a:t>
                      </a:r>
                      <a:r>
                        <a:rPr sz="1250" spc="35" dirty="0">
                          <a:latin typeface="Arial"/>
                          <a:cs typeface="Arial"/>
                        </a:rPr>
                        <a:t>malullük,</a:t>
                      </a:r>
                      <a:r>
                        <a:rPr sz="1250" spc="-40" dirty="0">
                          <a:latin typeface="Arial"/>
                          <a:cs typeface="Arial"/>
                        </a:rPr>
                        <a:t> </a:t>
                      </a:r>
                      <a:r>
                        <a:rPr sz="1250" spc="-5" dirty="0">
                          <a:latin typeface="Arial"/>
                          <a:cs typeface="Arial"/>
                        </a:rPr>
                        <a:t>yaşlılık</a:t>
                      </a:r>
                      <a:r>
                        <a:rPr sz="1250" spc="-20" dirty="0">
                          <a:latin typeface="Arial"/>
                          <a:cs typeface="Arial"/>
                        </a:rPr>
                        <a:t> </a:t>
                      </a:r>
                      <a:r>
                        <a:rPr sz="1250" spc="15" dirty="0">
                          <a:latin typeface="Arial"/>
                          <a:cs typeface="Arial"/>
                        </a:rPr>
                        <a:t>ve</a:t>
                      </a:r>
                      <a:r>
                        <a:rPr sz="1250" spc="-30" dirty="0">
                          <a:latin typeface="Arial"/>
                          <a:cs typeface="Arial"/>
                        </a:rPr>
                        <a:t> </a:t>
                      </a:r>
                      <a:r>
                        <a:rPr sz="1250" spc="55" dirty="0">
                          <a:latin typeface="Arial"/>
                          <a:cs typeface="Arial"/>
                        </a:rPr>
                        <a:t>ölüm</a:t>
                      </a:r>
                      <a:r>
                        <a:rPr sz="1250" spc="-25" dirty="0">
                          <a:latin typeface="Arial"/>
                          <a:cs typeface="Arial"/>
                        </a:rPr>
                        <a:t> </a:t>
                      </a:r>
                      <a:r>
                        <a:rPr sz="1250" spc="30" dirty="0">
                          <a:latin typeface="Arial"/>
                          <a:cs typeface="Arial"/>
                        </a:rPr>
                        <a:t>sigorta</a:t>
                      </a:r>
                      <a:r>
                        <a:rPr sz="1250" dirty="0">
                          <a:latin typeface="Arial"/>
                          <a:cs typeface="Arial"/>
                        </a:rPr>
                        <a:t> </a:t>
                      </a:r>
                      <a:r>
                        <a:rPr sz="1250" spc="45" dirty="0">
                          <a:latin typeface="Arial"/>
                          <a:cs typeface="Arial"/>
                        </a:rPr>
                        <a:t>primlerinde</a:t>
                      </a:r>
                      <a:r>
                        <a:rPr sz="1250" spc="10" dirty="0">
                          <a:latin typeface="Arial"/>
                          <a:cs typeface="Arial"/>
                        </a:rPr>
                        <a:t> </a:t>
                      </a:r>
                      <a:r>
                        <a:rPr sz="1250" spc="25" dirty="0">
                          <a:latin typeface="Arial"/>
                          <a:cs typeface="Arial"/>
                        </a:rPr>
                        <a:t>6</a:t>
                      </a:r>
                      <a:r>
                        <a:rPr sz="1250" spc="-40" dirty="0">
                          <a:latin typeface="Arial"/>
                          <a:cs typeface="Arial"/>
                        </a:rPr>
                        <a:t> </a:t>
                      </a:r>
                      <a:r>
                        <a:rPr sz="1250" spc="20" dirty="0">
                          <a:latin typeface="Arial"/>
                          <a:cs typeface="Arial"/>
                        </a:rPr>
                        <a:t>puanlık</a:t>
                      </a:r>
                      <a:r>
                        <a:rPr sz="1250" spc="5" dirty="0">
                          <a:latin typeface="Arial"/>
                          <a:cs typeface="Arial"/>
                        </a:rPr>
                        <a:t> </a:t>
                      </a:r>
                      <a:r>
                        <a:rPr sz="1250" spc="55" dirty="0">
                          <a:latin typeface="Arial"/>
                          <a:cs typeface="Arial"/>
                        </a:rPr>
                        <a:t>indirim</a:t>
                      </a:r>
                      <a:r>
                        <a:rPr sz="1250" spc="-25" dirty="0">
                          <a:latin typeface="Arial"/>
                          <a:cs typeface="Arial"/>
                        </a:rPr>
                        <a:t> </a:t>
                      </a:r>
                      <a:r>
                        <a:rPr sz="1250" spc="15" dirty="0">
                          <a:latin typeface="Arial"/>
                          <a:cs typeface="Arial"/>
                        </a:rPr>
                        <a:t>sağlanmaktadır.</a:t>
                      </a:r>
                      <a:endParaRPr sz="1250" dirty="0">
                        <a:latin typeface="Arial"/>
                        <a:cs typeface="Arial"/>
                      </a:endParaRPr>
                    </a:p>
                  </a:txBody>
                  <a:tcPr marL="0" marR="0" marT="63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90903">
                <a:tc gridSpan="10">
                  <a:txBody>
                    <a:bodyPr/>
                    <a:lstStyle/>
                    <a:p>
                      <a:pPr marL="86360">
                        <a:lnSpc>
                          <a:spcPts val="1490"/>
                        </a:lnSpc>
                      </a:pPr>
                      <a:r>
                        <a:rPr sz="1250" b="1" spc="5" dirty="0">
                          <a:latin typeface="Trebuchet MS"/>
                          <a:cs typeface="Trebuchet MS"/>
                        </a:rPr>
                        <a:t>TEŞVİKTEN </a:t>
                      </a:r>
                      <a:r>
                        <a:rPr sz="1250" b="1" spc="60" dirty="0">
                          <a:latin typeface="Trebuchet MS"/>
                          <a:cs typeface="Trebuchet MS"/>
                        </a:rPr>
                        <a:t>YARARLANMA</a:t>
                      </a:r>
                      <a:r>
                        <a:rPr sz="1250" b="1" spc="-150" dirty="0">
                          <a:latin typeface="Trebuchet MS"/>
                          <a:cs typeface="Trebuchet MS"/>
                        </a:rPr>
                        <a:t> </a:t>
                      </a:r>
                      <a:r>
                        <a:rPr sz="1250" b="1" spc="15" dirty="0">
                          <a:latin typeface="Trebuchet MS"/>
                          <a:cs typeface="Trebuchet MS"/>
                        </a:rPr>
                        <a:t>ŞARTLARI</a:t>
                      </a:r>
                      <a:endParaRPr sz="125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90903">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285"/>
                        </a:lnSpc>
                      </a:pPr>
                      <a:r>
                        <a:rPr sz="1100" spc="5" dirty="0">
                          <a:latin typeface="Arial"/>
                          <a:cs typeface="Arial"/>
                        </a:rPr>
                        <a:t>Aylık</a:t>
                      </a:r>
                      <a:r>
                        <a:rPr sz="1100" spc="-25" dirty="0">
                          <a:latin typeface="Arial"/>
                          <a:cs typeface="Arial"/>
                        </a:rPr>
                        <a:t> </a:t>
                      </a:r>
                      <a:r>
                        <a:rPr sz="1100" spc="55" dirty="0">
                          <a:latin typeface="Arial"/>
                          <a:cs typeface="Arial"/>
                        </a:rPr>
                        <a:t>prim</a:t>
                      </a:r>
                      <a:r>
                        <a:rPr sz="1100" spc="-30" dirty="0">
                          <a:latin typeface="Arial"/>
                          <a:cs typeface="Arial"/>
                        </a:rPr>
                        <a:t> </a:t>
                      </a:r>
                      <a:r>
                        <a:rPr sz="1100" spc="10" dirty="0">
                          <a:latin typeface="Arial"/>
                          <a:cs typeface="Arial"/>
                        </a:rPr>
                        <a:t>ve</a:t>
                      </a:r>
                      <a:r>
                        <a:rPr sz="1100" spc="-20" dirty="0">
                          <a:latin typeface="Arial"/>
                          <a:cs typeface="Arial"/>
                        </a:rPr>
                        <a:t> </a:t>
                      </a:r>
                      <a:r>
                        <a:rPr sz="1100" spc="30" dirty="0">
                          <a:latin typeface="Arial"/>
                          <a:cs typeface="Arial"/>
                        </a:rPr>
                        <a:t>hizmet</a:t>
                      </a:r>
                      <a:r>
                        <a:rPr sz="1100" spc="-15" dirty="0">
                          <a:latin typeface="Arial"/>
                          <a:cs typeface="Arial"/>
                        </a:rPr>
                        <a:t> </a:t>
                      </a:r>
                      <a:r>
                        <a:rPr sz="1100" dirty="0">
                          <a:latin typeface="Arial"/>
                          <a:cs typeface="Arial"/>
                        </a:rPr>
                        <a:t>belgesi</a:t>
                      </a:r>
                      <a:r>
                        <a:rPr sz="1100" spc="-30" dirty="0">
                          <a:latin typeface="Arial"/>
                          <a:cs typeface="Arial"/>
                        </a:rPr>
                        <a:t> </a:t>
                      </a:r>
                      <a:r>
                        <a:rPr sz="1100" spc="15" dirty="0">
                          <a:latin typeface="Arial"/>
                          <a:cs typeface="Arial"/>
                        </a:rPr>
                        <a:t>Kuruma</a:t>
                      </a:r>
                      <a:r>
                        <a:rPr sz="1100" spc="-25" dirty="0">
                          <a:latin typeface="Arial"/>
                          <a:cs typeface="Arial"/>
                        </a:rPr>
                        <a:t> </a:t>
                      </a:r>
                      <a:r>
                        <a:rPr sz="1100" spc="-10" dirty="0">
                          <a:latin typeface="Arial"/>
                          <a:cs typeface="Arial"/>
                        </a:rPr>
                        <a:t>yasal</a:t>
                      </a:r>
                      <a:r>
                        <a:rPr sz="1100" spc="-30" dirty="0">
                          <a:latin typeface="Arial"/>
                          <a:cs typeface="Arial"/>
                        </a:rPr>
                        <a:t> </a:t>
                      </a:r>
                      <a:r>
                        <a:rPr sz="1100" spc="10" dirty="0">
                          <a:latin typeface="Arial"/>
                          <a:cs typeface="Arial"/>
                        </a:rPr>
                        <a:t>süresinde</a:t>
                      </a:r>
                      <a:r>
                        <a:rPr sz="1100" spc="-50" dirty="0">
                          <a:latin typeface="Arial"/>
                          <a:cs typeface="Arial"/>
                        </a:rPr>
                        <a:t> </a:t>
                      </a:r>
                      <a:r>
                        <a:rPr sz="1100" spc="25" dirty="0">
                          <a:latin typeface="Arial"/>
                          <a:cs typeface="Arial"/>
                        </a:rPr>
                        <a:t>verilmiş</a:t>
                      </a:r>
                      <a:r>
                        <a:rPr sz="1100" spc="-35" dirty="0">
                          <a:latin typeface="Arial"/>
                          <a:cs typeface="Arial"/>
                        </a:rPr>
                        <a:t> </a:t>
                      </a:r>
                      <a:r>
                        <a:rPr sz="1100" spc="20" dirty="0">
                          <a:latin typeface="Arial"/>
                          <a:cs typeface="Arial"/>
                        </a:rPr>
                        <a:t>olmalı,</a:t>
                      </a:r>
                      <a:endParaRPr sz="110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91503">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285"/>
                        </a:lnSpc>
                      </a:pPr>
                      <a:r>
                        <a:rPr sz="1100" spc="30" dirty="0">
                          <a:latin typeface="Arial"/>
                          <a:cs typeface="Arial"/>
                        </a:rPr>
                        <a:t>Primler </a:t>
                      </a:r>
                      <a:r>
                        <a:rPr sz="1100" spc="-10" dirty="0">
                          <a:latin typeface="Arial"/>
                          <a:cs typeface="Arial"/>
                        </a:rPr>
                        <a:t>yasal </a:t>
                      </a:r>
                      <a:r>
                        <a:rPr sz="1100" dirty="0">
                          <a:latin typeface="Arial"/>
                          <a:cs typeface="Arial"/>
                        </a:rPr>
                        <a:t>süresi </a:t>
                      </a:r>
                      <a:r>
                        <a:rPr sz="1100" spc="25" dirty="0">
                          <a:latin typeface="Arial"/>
                          <a:cs typeface="Arial"/>
                        </a:rPr>
                        <a:t>içinde</a:t>
                      </a:r>
                      <a:r>
                        <a:rPr sz="1100" spc="-145" dirty="0">
                          <a:latin typeface="Arial"/>
                          <a:cs typeface="Arial"/>
                        </a:rPr>
                        <a:t> </a:t>
                      </a:r>
                      <a:r>
                        <a:rPr sz="1100" spc="25" dirty="0">
                          <a:latin typeface="Arial"/>
                          <a:cs typeface="Arial"/>
                        </a:rPr>
                        <a:t>ödenmeli,</a:t>
                      </a:r>
                      <a:endParaRPr sz="110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90903">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285"/>
                        </a:lnSpc>
                      </a:pPr>
                      <a:r>
                        <a:rPr sz="1100" spc="10" dirty="0">
                          <a:latin typeface="Arial"/>
                          <a:cs typeface="Arial"/>
                        </a:rPr>
                        <a:t>Türkiye</a:t>
                      </a:r>
                      <a:r>
                        <a:rPr sz="1100" spc="-15" dirty="0">
                          <a:latin typeface="Arial"/>
                          <a:cs typeface="Arial"/>
                        </a:rPr>
                        <a:t> </a:t>
                      </a:r>
                      <a:r>
                        <a:rPr sz="1100" spc="20" dirty="0">
                          <a:latin typeface="Arial"/>
                          <a:cs typeface="Arial"/>
                        </a:rPr>
                        <a:t>genelinde</a:t>
                      </a:r>
                      <a:r>
                        <a:rPr sz="1100" spc="-15" dirty="0">
                          <a:latin typeface="Arial"/>
                          <a:cs typeface="Arial"/>
                        </a:rPr>
                        <a:t> </a:t>
                      </a:r>
                      <a:r>
                        <a:rPr sz="1100" spc="40" dirty="0">
                          <a:latin typeface="Arial"/>
                          <a:cs typeface="Arial"/>
                        </a:rPr>
                        <a:t>prim,</a:t>
                      </a:r>
                      <a:r>
                        <a:rPr sz="1100" spc="-20" dirty="0">
                          <a:latin typeface="Arial"/>
                          <a:cs typeface="Arial"/>
                        </a:rPr>
                        <a:t> </a:t>
                      </a:r>
                      <a:r>
                        <a:rPr sz="1100" spc="30" dirty="0">
                          <a:latin typeface="Arial"/>
                          <a:cs typeface="Arial"/>
                        </a:rPr>
                        <a:t>idari</a:t>
                      </a:r>
                      <a:r>
                        <a:rPr sz="1100" spc="-20" dirty="0">
                          <a:latin typeface="Arial"/>
                          <a:cs typeface="Arial"/>
                        </a:rPr>
                        <a:t> </a:t>
                      </a:r>
                      <a:r>
                        <a:rPr sz="1100" spc="15" dirty="0">
                          <a:latin typeface="Arial"/>
                          <a:cs typeface="Arial"/>
                        </a:rPr>
                        <a:t>para</a:t>
                      </a:r>
                      <a:r>
                        <a:rPr sz="1100" spc="-50" dirty="0">
                          <a:latin typeface="Arial"/>
                          <a:cs typeface="Arial"/>
                        </a:rPr>
                        <a:t> </a:t>
                      </a:r>
                      <a:r>
                        <a:rPr sz="1100" spc="-30" dirty="0">
                          <a:latin typeface="Arial"/>
                          <a:cs typeface="Arial"/>
                        </a:rPr>
                        <a:t>cezası</a:t>
                      </a:r>
                      <a:r>
                        <a:rPr sz="1100" spc="-20" dirty="0">
                          <a:latin typeface="Arial"/>
                          <a:cs typeface="Arial"/>
                        </a:rPr>
                        <a:t> </a:t>
                      </a:r>
                      <a:r>
                        <a:rPr sz="1100" spc="10" dirty="0">
                          <a:latin typeface="Arial"/>
                          <a:cs typeface="Arial"/>
                        </a:rPr>
                        <a:t>ve</a:t>
                      </a:r>
                      <a:r>
                        <a:rPr sz="1100" spc="-20" dirty="0">
                          <a:latin typeface="Arial"/>
                          <a:cs typeface="Arial"/>
                        </a:rPr>
                        <a:t> </a:t>
                      </a:r>
                      <a:r>
                        <a:rPr sz="1100" spc="25" dirty="0">
                          <a:latin typeface="Arial"/>
                          <a:cs typeface="Arial"/>
                        </a:rPr>
                        <a:t>bunlara</a:t>
                      </a:r>
                      <a:r>
                        <a:rPr sz="1100" dirty="0">
                          <a:latin typeface="Arial"/>
                          <a:cs typeface="Arial"/>
                        </a:rPr>
                        <a:t> </a:t>
                      </a:r>
                      <a:r>
                        <a:rPr sz="1100" spc="20" dirty="0">
                          <a:latin typeface="Arial"/>
                          <a:cs typeface="Arial"/>
                        </a:rPr>
                        <a:t>ilişkin</a:t>
                      </a:r>
                      <a:r>
                        <a:rPr sz="1100" spc="-50" dirty="0">
                          <a:latin typeface="Arial"/>
                          <a:cs typeface="Arial"/>
                        </a:rPr>
                        <a:t> </a:t>
                      </a:r>
                      <a:r>
                        <a:rPr sz="1100" spc="10" dirty="0">
                          <a:latin typeface="Arial"/>
                          <a:cs typeface="Arial"/>
                        </a:rPr>
                        <a:t>gecikme</a:t>
                      </a:r>
                      <a:r>
                        <a:rPr sz="1100" spc="-15" dirty="0">
                          <a:latin typeface="Arial"/>
                          <a:cs typeface="Arial"/>
                        </a:rPr>
                        <a:t> </a:t>
                      </a:r>
                      <a:r>
                        <a:rPr sz="1100" spc="5" dirty="0">
                          <a:latin typeface="Arial"/>
                          <a:cs typeface="Arial"/>
                        </a:rPr>
                        <a:t>zammı</a:t>
                      </a:r>
                      <a:r>
                        <a:rPr sz="1100" spc="-20" dirty="0">
                          <a:latin typeface="Arial"/>
                          <a:cs typeface="Arial"/>
                        </a:rPr>
                        <a:t> </a:t>
                      </a:r>
                      <a:r>
                        <a:rPr sz="1100" spc="10" dirty="0">
                          <a:latin typeface="Arial"/>
                          <a:cs typeface="Arial"/>
                        </a:rPr>
                        <a:t>ve</a:t>
                      </a:r>
                      <a:r>
                        <a:rPr sz="1100" spc="-45" dirty="0">
                          <a:latin typeface="Arial"/>
                          <a:cs typeface="Arial"/>
                        </a:rPr>
                        <a:t> </a:t>
                      </a:r>
                      <a:r>
                        <a:rPr sz="1100" spc="-30" dirty="0">
                          <a:latin typeface="Arial"/>
                          <a:cs typeface="Arial"/>
                        </a:rPr>
                        <a:t>cezası</a:t>
                      </a:r>
                      <a:r>
                        <a:rPr sz="1100" spc="-20" dirty="0">
                          <a:latin typeface="Arial"/>
                          <a:cs typeface="Arial"/>
                        </a:rPr>
                        <a:t> </a:t>
                      </a:r>
                      <a:r>
                        <a:rPr sz="1100" spc="35" dirty="0">
                          <a:latin typeface="Arial"/>
                          <a:cs typeface="Arial"/>
                        </a:rPr>
                        <a:t>borcunun</a:t>
                      </a:r>
                      <a:r>
                        <a:rPr sz="1100" spc="-25" dirty="0">
                          <a:latin typeface="Arial"/>
                          <a:cs typeface="Arial"/>
                        </a:rPr>
                        <a:t> </a:t>
                      </a:r>
                      <a:r>
                        <a:rPr sz="1100" spc="10" dirty="0">
                          <a:latin typeface="Arial"/>
                          <a:cs typeface="Arial"/>
                        </a:rPr>
                        <a:t>olmaması,</a:t>
                      </a:r>
                      <a:r>
                        <a:rPr sz="1100" spc="-50" dirty="0">
                          <a:latin typeface="Arial"/>
                          <a:cs typeface="Arial"/>
                        </a:rPr>
                        <a:t> </a:t>
                      </a:r>
                      <a:r>
                        <a:rPr sz="1100" spc="-5" dirty="0">
                          <a:latin typeface="Arial"/>
                          <a:cs typeface="Arial"/>
                        </a:rPr>
                        <a:t>varsa</a:t>
                      </a:r>
                      <a:r>
                        <a:rPr sz="1100" spc="-20" dirty="0">
                          <a:latin typeface="Arial"/>
                          <a:cs typeface="Arial"/>
                        </a:rPr>
                        <a:t> </a:t>
                      </a:r>
                      <a:r>
                        <a:rPr sz="1100" spc="40" dirty="0">
                          <a:latin typeface="Arial"/>
                          <a:cs typeface="Arial"/>
                        </a:rPr>
                        <a:t>bu</a:t>
                      </a:r>
                      <a:r>
                        <a:rPr sz="1100" spc="-25" dirty="0">
                          <a:latin typeface="Arial"/>
                          <a:cs typeface="Arial"/>
                        </a:rPr>
                        <a:t> </a:t>
                      </a:r>
                      <a:r>
                        <a:rPr sz="1100" spc="25" dirty="0">
                          <a:latin typeface="Arial"/>
                          <a:cs typeface="Arial"/>
                        </a:rPr>
                        <a:t>borçlar</a:t>
                      </a:r>
                      <a:r>
                        <a:rPr sz="1100" spc="-30" dirty="0">
                          <a:latin typeface="Arial"/>
                          <a:cs typeface="Arial"/>
                        </a:rPr>
                        <a:t> </a:t>
                      </a:r>
                      <a:r>
                        <a:rPr sz="1100" spc="10" dirty="0">
                          <a:latin typeface="Arial"/>
                          <a:cs typeface="Arial"/>
                        </a:rPr>
                        <a:t>yapılandırılmış</a:t>
                      </a:r>
                      <a:r>
                        <a:rPr sz="1100" spc="-25" dirty="0">
                          <a:latin typeface="Arial"/>
                          <a:cs typeface="Arial"/>
                        </a:rPr>
                        <a:t> </a:t>
                      </a:r>
                      <a:r>
                        <a:rPr sz="1100" spc="5" dirty="0">
                          <a:latin typeface="Arial"/>
                          <a:cs typeface="Arial"/>
                        </a:rPr>
                        <a:t>veya</a:t>
                      </a:r>
                      <a:r>
                        <a:rPr sz="1100" spc="-20" dirty="0">
                          <a:latin typeface="Arial"/>
                          <a:cs typeface="Arial"/>
                        </a:rPr>
                        <a:t> </a:t>
                      </a:r>
                      <a:r>
                        <a:rPr sz="1100" spc="30" dirty="0">
                          <a:latin typeface="Arial"/>
                          <a:cs typeface="Arial"/>
                        </a:rPr>
                        <a:t>taksitlendirilmiş</a:t>
                      </a:r>
                      <a:r>
                        <a:rPr sz="1100" spc="-30" dirty="0">
                          <a:latin typeface="Arial"/>
                          <a:cs typeface="Arial"/>
                        </a:rPr>
                        <a:t> </a:t>
                      </a:r>
                      <a:r>
                        <a:rPr sz="1100" spc="20" dirty="0">
                          <a:latin typeface="Arial"/>
                          <a:cs typeface="Arial"/>
                        </a:rPr>
                        <a:t>olmalı,</a:t>
                      </a:r>
                      <a:endParaRPr sz="110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193903">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310"/>
                        </a:lnSpc>
                      </a:pPr>
                      <a:r>
                        <a:rPr sz="1100" spc="20" dirty="0">
                          <a:latin typeface="Arial"/>
                          <a:cs typeface="Arial"/>
                        </a:rPr>
                        <a:t>Yapılandırılmış/taksitlendirilmiş</a:t>
                      </a:r>
                      <a:r>
                        <a:rPr sz="1100" spc="-35" dirty="0">
                          <a:latin typeface="Arial"/>
                          <a:cs typeface="Arial"/>
                        </a:rPr>
                        <a:t> </a:t>
                      </a:r>
                      <a:r>
                        <a:rPr sz="1100" spc="25" dirty="0">
                          <a:latin typeface="Arial"/>
                          <a:cs typeface="Arial"/>
                        </a:rPr>
                        <a:t>borçların</a:t>
                      </a:r>
                      <a:r>
                        <a:rPr sz="1100" spc="-30" dirty="0">
                          <a:latin typeface="Arial"/>
                          <a:cs typeface="Arial"/>
                        </a:rPr>
                        <a:t> </a:t>
                      </a:r>
                      <a:r>
                        <a:rPr sz="1100" spc="5" dirty="0">
                          <a:latin typeface="Arial"/>
                          <a:cs typeface="Arial"/>
                        </a:rPr>
                        <a:t>zamanında</a:t>
                      </a:r>
                      <a:r>
                        <a:rPr sz="1100" spc="-30" dirty="0">
                          <a:latin typeface="Arial"/>
                          <a:cs typeface="Arial"/>
                        </a:rPr>
                        <a:t> </a:t>
                      </a:r>
                      <a:r>
                        <a:rPr sz="1100" spc="10" dirty="0">
                          <a:latin typeface="Arial"/>
                          <a:cs typeface="Arial"/>
                        </a:rPr>
                        <a:t>ve</a:t>
                      </a:r>
                      <a:r>
                        <a:rPr sz="1100" spc="-20" dirty="0">
                          <a:latin typeface="Arial"/>
                          <a:cs typeface="Arial"/>
                        </a:rPr>
                        <a:t> </a:t>
                      </a:r>
                      <a:r>
                        <a:rPr sz="1100" spc="15" dirty="0">
                          <a:latin typeface="Arial"/>
                          <a:cs typeface="Arial"/>
                        </a:rPr>
                        <a:t>düzenli</a:t>
                      </a:r>
                      <a:r>
                        <a:rPr sz="1100" spc="-20" dirty="0">
                          <a:latin typeface="Arial"/>
                          <a:cs typeface="Arial"/>
                        </a:rPr>
                        <a:t> </a:t>
                      </a:r>
                      <a:r>
                        <a:rPr sz="1100" spc="45" dirty="0">
                          <a:latin typeface="Arial"/>
                          <a:cs typeface="Arial"/>
                        </a:rPr>
                        <a:t>bir</a:t>
                      </a:r>
                      <a:r>
                        <a:rPr sz="1100" spc="-40" dirty="0">
                          <a:latin typeface="Arial"/>
                          <a:cs typeface="Arial"/>
                        </a:rPr>
                        <a:t> </a:t>
                      </a:r>
                      <a:r>
                        <a:rPr sz="1100" spc="10" dirty="0">
                          <a:latin typeface="Arial"/>
                          <a:cs typeface="Arial"/>
                        </a:rPr>
                        <a:t>şekilde</a:t>
                      </a:r>
                      <a:r>
                        <a:rPr sz="1100" spc="-25" dirty="0">
                          <a:latin typeface="Arial"/>
                          <a:cs typeface="Arial"/>
                        </a:rPr>
                        <a:t> </a:t>
                      </a:r>
                      <a:r>
                        <a:rPr sz="1100" spc="20" dirty="0">
                          <a:latin typeface="Arial"/>
                          <a:cs typeface="Arial"/>
                        </a:rPr>
                        <a:t>ödenmesine</a:t>
                      </a:r>
                      <a:r>
                        <a:rPr sz="1100" spc="-25" dirty="0">
                          <a:latin typeface="Arial"/>
                          <a:cs typeface="Arial"/>
                        </a:rPr>
                        <a:t> </a:t>
                      </a:r>
                      <a:r>
                        <a:rPr sz="1100" spc="20" dirty="0">
                          <a:latin typeface="Arial"/>
                          <a:cs typeface="Arial"/>
                        </a:rPr>
                        <a:t>devam</a:t>
                      </a:r>
                      <a:r>
                        <a:rPr sz="1100" spc="-25" dirty="0">
                          <a:latin typeface="Arial"/>
                          <a:cs typeface="Arial"/>
                        </a:rPr>
                        <a:t> </a:t>
                      </a:r>
                      <a:r>
                        <a:rPr sz="1100" spc="30" dirty="0">
                          <a:latin typeface="Arial"/>
                          <a:cs typeface="Arial"/>
                        </a:rPr>
                        <a:t>edilmeli,</a:t>
                      </a:r>
                      <a:endParaRPr sz="110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191503">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285"/>
                        </a:lnSpc>
                      </a:pPr>
                      <a:r>
                        <a:rPr sz="1100" dirty="0">
                          <a:latin typeface="Arial"/>
                          <a:cs typeface="Arial"/>
                        </a:rPr>
                        <a:t>Kayıt</a:t>
                      </a:r>
                      <a:r>
                        <a:rPr sz="1100" spc="-20" dirty="0">
                          <a:latin typeface="Arial"/>
                          <a:cs typeface="Arial"/>
                        </a:rPr>
                        <a:t> dışı</a:t>
                      </a:r>
                      <a:r>
                        <a:rPr sz="1100" spc="-25" dirty="0">
                          <a:latin typeface="Arial"/>
                          <a:cs typeface="Arial"/>
                        </a:rPr>
                        <a:t> </a:t>
                      </a:r>
                      <a:r>
                        <a:rPr sz="1100" spc="15" dirty="0">
                          <a:latin typeface="Arial"/>
                          <a:cs typeface="Arial"/>
                        </a:rPr>
                        <a:t>sigortalı</a:t>
                      </a:r>
                      <a:r>
                        <a:rPr sz="1100" spc="-55" dirty="0">
                          <a:latin typeface="Arial"/>
                          <a:cs typeface="Arial"/>
                        </a:rPr>
                        <a:t> </a:t>
                      </a:r>
                      <a:r>
                        <a:rPr sz="1100" spc="10" dirty="0">
                          <a:latin typeface="Arial"/>
                          <a:cs typeface="Arial"/>
                        </a:rPr>
                        <a:t>çalıştıran</a:t>
                      </a:r>
                      <a:r>
                        <a:rPr sz="1100" spc="-20" dirty="0">
                          <a:latin typeface="Arial"/>
                          <a:cs typeface="Arial"/>
                        </a:rPr>
                        <a:t> </a:t>
                      </a:r>
                      <a:r>
                        <a:rPr sz="1100" spc="15" dirty="0">
                          <a:latin typeface="Arial"/>
                          <a:cs typeface="Arial"/>
                        </a:rPr>
                        <a:t>işyeri</a:t>
                      </a:r>
                      <a:r>
                        <a:rPr sz="1100" spc="-25" dirty="0">
                          <a:latin typeface="Arial"/>
                          <a:cs typeface="Arial"/>
                        </a:rPr>
                        <a:t> </a:t>
                      </a:r>
                      <a:r>
                        <a:rPr sz="1100" dirty="0">
                          <a:latin typeface="Arial"/>
                          <a:cs typeface="Arial"/>
                        </a:rPr>
                        <a:t>ya</a:t>
                      </a:r>
                      <a:r>
                        <a:rPr sz="1100" spc="-25" dirty="0">
                          <a:latin typeface="Arial"/>
                          <a:cs typeface="Arial"/>
                        </a:rPr>
                        <a:t> </a:t>
                      </a:r>
                      <a:r>
                        <a:rPr sz="1100" spc="10" dirty="0">
                          <a:latin typeface="Arial"/>
                          <a:cs typeface="Arial"/>
                        </a:rPr>
                        <a:t>da</a:t>
                      </a:r>
                      <a:r>
                        <a:rPr sz="1100" spc="-30" dirty="0">
                          <a:latin typeface="Arial"/>
                          <a:cs typeface="Arial"/>
                        </a:rPr>
                        <a:t> </a:t>
                      </a:r>
                      <a:r>
                        <a:rPr sz="1100" spc="10" dirty="0">
                          <a:latin typeface="Arial"/>
                          <a:cs typeface="Arial"/>
                        </a:rPr>
                        <a:t>sahte</a:t>
                      </a:r>
                      <a:r>
                        <a:rPr sz="1100" spc="-20" dirty="0">
                          <a:latin typeface="Arial"/>
                          <a:cs typeface="Arial"/>
                        </a:rPr>
                        <a:t> </a:t>
                      </a:r>
                      <a:r>
                        <a:rPr sz="1100" spc="15" dirty="0">
                          <a:latin typeface="Arial"/>
                          <a:cs typeface="Arial"/>
                        </a:rPr>
                        <a:t>sigortalı</a:t>
                      </a:r>
                      <a:r>
                        <a:rPr sz="1100" spc="-55" dirty="0">
                          <a:latin typeface="Arial"/>
                          <a:cs typeface="Arial"/>
                        </a:rPr>
                        <a:t> </a:t>
                      </a:r>
                      <a:r>
                        <a:rPr sz="1100" spc="40" dirty="0">
                          <a:latin typeface="Arial"/>
                          <a:cs typeface="Arial"/>
                        </a:rPr>
                        <a:t>bildiriminde</a:t>
                      </a:r>
                      <a:r>
                        <a:rPr sz="1100" spc="-25" dirty="0">
                          <a:latin typeface="Arial"/>
                          <a:cs typeface="Arial"/>
                        </a:rPr>
                        <a:t> </a:t>
                      </a:r>
                      <a:r>
                        <a:rPr sz="1100" spc="30" dirty="0">
                          <a:latin typeface="Arial"/>
                          <a:cs typeface="Arial"/>
                        </a:rPr>
                        <a:t>bulunan</a:t>
                      </a:r>
                      <a:r>
                        <a:rPr sz="1100" spc="-25" dirty="0">
                          <a:latin typeface="Arial"/>
                          <a:cs typeface="Arial"/>
                        </a:rPr>
                        <a:t> </a:t>
                      </a:r>
                      <a:r>
                        <a:rPr sz="1100" spc="15" dirty="0">
                          <a:latin typeface="Arial"/>
                          <a:cs typeface="Arial"/>
                        </a:rPr>
                        <a:t>işyeri</a:t>
                      </a:r>
                      <a:r>
                        <a:rPr sz="1100" spc="-25" dirty="0">
                          <a:latin typeface="Arial"/>
                          <a:cs typeface="Arial"/>
                        </a:rPr>
                        <a:t> </a:t>
                      </a:r>
                      <a:r>
                        <a:rPr sz="1100" spc="25" dirty="0">
                          <a:latin typeface="Arial"/>
                          <a:cs typeface="Arial"/>
                        </a:rPr>
                        <a:t>olmamalı,</a:t>
                      </a:r>
                      <a:endParaRPr sz="110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166890">
                <a:tc gridSpan="10">
                  <a:txBody>
                    <a:bodyPr/>
                    <a:lstStyle/>
                    <a:p>
                      <a:pPr marL="86360">
                        <a:lnSpc>
                          <a:spcPts val="1285"/>
                        </a:lnSpc>
                      </a:pPr>
                      <a:r>
                        <a:rPr sz="1100" b="1" spc="15" dirty="0">
                          <a:latin typeface="Trebuchet MS"/>
                          <a:cs typeface="Trebuchet MS"/>
                        </a:rPr>
                        <a:t>NOTLAR</a:t>
                      </a:r>
                      <a:endParaRPr sz="110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BCD5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376403">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marR="73660">
                        <a:lnSpc>
                          <a:spcPts val="1540"/>
                        </a:lnSpc>
                        <a:spcBef>
                          <a:spcPts val="5"/>
                        </a:spcBef>
                      </a:pPr>
                      <a:r>
                        <a:rPr sz="1250" spc="10" dirty="0">
                          <a:latin typeface="Arial"/>
                          <a:cs typeface="Arial"/>
                        </a:rPr>
                        <a:t>Yararlanma </a:t>
                      </a:r>
                      <a:r>
                        <a:rPr sz="1250" spc="30" dirty="0">
                          <a:latin typeface="Arial"/>
                          <a:cs typeface="Arial"/>
                        </a:rPr>
                        <a:t>süreleri </a:t>
                      </a:r>
                      <a:r>
                        <a:rPr sz="1250" spc="45" dirty="0">
                          <a:latin typeface="Arial"/>
                          <a:cs typeface="Arial"/>
                        </a:rPr>
                        <a:t>illerin </a:t>
                      </a:r>
                      <a:r>
                        <a:rPr sz="1250" spc="15" dirty="0">
                          <a:latin typeface="Arial"/>
                          <a:cs typeface="Arial"/>
                        </a:rPr>
                        <a:t>gelişmişlik </a:t>
                      </a:r>
                      <a:r>
                        <a:rPr sz="1250" spc="20" dirty="0">
                          <a:latin typeface="Arial"/>
                          <a:cs typeface="Arial"/>
                        </a:rPr>
                        <a:t>seviyelerine göre </a:t>
                      </a:r>
                      <a:r>
                        <a:rPr sz="1250" spc="25" dirty="0">
                          <a:latin typeface="Arial"/>
                          <a:cs typeface="Arial"/>
                        </a:rPr>
                        <a:t>5 </a:t>
                      </a:r>
                      <a:r>
                        <a:rPr sz="1250" spc="10" dirty="0">
                          <a:latin typeface="Arial"/>
                          <a:cs typeface="Arial"/>
                        </a:rPr>
                        <a:t>yıl </a:t>
                      </a:r>
                      <a:r>
                        <a:rPr sz="1250" dirty="0">
                          <a:latin typeface="Arial"/>
                          <a:cs typeface="Arial"/>
                        </a:rPr>
                        <a:t>ya </a:t>
                      </a:r>
                      <a:r>
                        <a:rPr sz="1250" spc="10" dirty="0">
                          <a:latin typeface="Arial"/>
                          <a:cs typeface="Arial"/>
                        </a:rPr>
                        <a:t>da </a:t>
                      </a:r>
                      <a:r>
                        <a:rPr sz="1250" spc="25" dirty="0">
                          <a:latin typeface="Arial"/>
                          <a:cs typeface="Arial"/>
                        </a:rPr>
                        <a:t>6 </a:t>
                      </a:r>
                      <a:r>
                        <a:rPr sz="1250" spc="10" dirty="0">
                          <a:latin typeface="Arial"/>
                          <a:cs typeface="Arial"/>
                        </a:rPr>
                        <a:t>yıl </a:t>
                      </a:r>
                      <a:r>
                        <a:rPr sz="1250" spc="25" dirty="0">
                          <a:latin typeface="Arial"/>
                          <a:cs typeface="Arial"/>
                        </a:rPr>
                        <a:t>olarak </a:t>
                      </a:r>
                      <a:r>
                        <a:rPr sz="1250" spc="30" dirty="0">
                          <a:latin typeface="Arial"/>
                          <a:cs typeface="Arial"/>
                        </a:rPr>
                        <a:t>değişmektedir. </a:t>
                      </a:r>
                      <a:r>
                        <a:rPr sz="1250" spc="70" dirty="0">
                          <a:latin typeface="Arial"/>
                          <a:cs typeface="Arial"/>
                        </a:rPr>
                        <a:t>2016/Mart </a:t>
                      </a:r>
                      <a:r>
                        <a:rPr sz="1250" spc="15" dirty="0">
                          <a:latin typeface="Arial"/>
                          <a:cs typeface="Arial"/>
                        </a:rPr>
                        <a:t>ayından </a:t>
                      </a:r>
                      <a:r>
                        <a:rPr sz="1250" spc="45" dirty="0">
                          <a:latin typeface="Arial"/>
                          <a:cs typeface="Arial"/>
                        </a:rPr>
                        <a:t>itibaren </a:t>
                      </a:r>
                      <a:r>
                        <a:rPr sz="1250" spc="25" dirty="0">
                          <a:latin typeface="Arial"/>
                          <a:cs typeface="Arial"/>
                        </a:rPr>
                        <a:t>işyerinde </a:t>
                      </a:r>
                      <a:r>
                        <a:rPr sz="1250" spc="35" dirty="0">
                          <a:latin typeface="Arial"/>
                          <a:cs typeface="Arial"/>
                        </a:rPr>
                        <a:t>ilgili </a:t>
                      </a:r>
                      <a:r>
                        <a:rPr sz="1250" spc="5" dirty="0">
                          <a:latin typeface="Arial"/>
                          <a:cs typeface="Arial"/>
                        </a:rPr>
                        <a:t>ayda </a:t>
                      </a:r>
                      <a:r>
                        <a:rPr sz="1250" spc="60" dirty="0">
                          <a:latin typeface="Arial"/>
                          <a:cs typeface="Arial"/>
                        </a:rPr>
                        <a:t>on </a:t>
                      </a:r>
                      <a:r>
                        <a:rPr sz="1250" spc="15" dirty="0">
                          <a:latin typeface="Arial"/>
                          <a:cs typeface="Arial"/>
                        </a:rPr>
                        <a:t>ve  </a:t>
                      </a:r>
                      <a:r>
                        <a:rPr sz="1250" spc="20" dirty="0">
                          <a:latin typeface="Arial"/>
                          <a:cs typeface="Arial"/>
                        </a:rPr>
                        <a:t>üzerinde sigortalı </a:t>
                      </a:r>
                      <a:r>
                        <a:rPr sz="1250" spc="15" dirty="0">
                          <a:latin typeface="Arial"/>
                          <a:cs typeface="Arial"/>
                        </a:rPr>
                        <a:t>çalıştırma </a:t>
                      </a:r>
                      <a:r>
                        <a:rPr sz="1250" spc="20" dirty="0">
                          <a:latin typeface="Arial"/>
                          <a:cs typeface="Arial"/>
                        </a:rPr>
                        <a:t>şartı</a:t>
                      </a:r>
                      <a:r>
                        <a:rPr sz="1250" spc="-165" dirty="0">
                          <a:latin typeface="Arial"/>
                          <a:cs typeface="Arial"/>
                        </a:rPr>
                        <a:t> </a:t>
                      </a:r>
                      <a:r>
                        <a:rPr sz="1250" spc="20" dirty="0">
                          <a:latin typeface="Arial"/>
                          <a:cs typeface="Arial"/>
                        </a:rPr>
                        <a:t>kaldırılmıştır.</a:t>
                      </a:r>
                      <a:endParaRPr sz="1250">
                        <a:latin typeface="Arial"/>
                        <a:cs typeface="Arial"/>
                      </a:endParaRPr>
                    </a:p>
                  </a:txBody>
                  <a:tcPr marL="0" marR="0" marT="635"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191503">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490"/>
                        </a:lnSpc>
                      </a:pPr>
                      <a:r>
                        <a:rPr sz="1250" spc="15" dirty="0">
                          <a:latin typeface="Arial"/>
                          <a:cs typeface="Arial"/>
                        </a:rPr>
                        <a:t>5335</a:t>
                      </a:r>
                      <a:r>
                        <a:rPr sz="1250" spc="-20" dirty="0">
                          <a:latin typeface="Arial"/>
                          <a:cs typeface="Arial"/>
                        </a:rPr>
                        <a:t> </a:t>
                      </a:r>
                      <a:r>
                        <a:rPr sz="1250" spc="-15" dirty="0">
                          <a:latin typeface="Arial"/>
                          <a:cs typeface="Arial"/>
                        </a:rPr>
                        <a:t>sayılı</a:t>
                      </a:r>
                      <a:r>
                        <a:rPr sz="1250" spc="-25" dirty="0">
                          <a:latin typeface="Arial"/>
                          <a:cs typeface="Arial"/>
                        </a:rPr>
                        <a:t> </a:t>
                      </a:r>
                      <a:r>
                        <a:rPr sz="1250" spc="15" dirty="0">
                          <a:latin typeface="Arial"/>
                          <a:cs typeface="Arial"/>
                        </a:rPr>
                        <a:t>Kanunun</a:t>
                      </a:r>
                      <a:r>
                        <a:rPr sz="1250" spc="-40" dirty="0">
                          <a:latin typeface="Arial"/>
                          <a:cs typeface="Arial"/>
                        </a:rPr>
                        <a:t> </a:t>
                      </a:r>
                      <a:r>
                        <a:rPr sz="1250" spc="30" dirty="0">
                          <a:latin typeface="Arial"/>
                          <a:cs typeface="Arial"/>
                        </a:rPr>
                        <a:t>30</a:t>
                      </a:r>
                      <a:r>
                        <a:rPr sz="1250" spc="-45" dirty="0">
                          <a:latin typeface="Arial"/>
                          <a:cs typeface="Arial"/>
                        </a:rPr>
                        <a:t> </a:t>
                      </a:r>
                      <a:r>
                        <a:rPr sz="1250" spc="30" dirty="0">
                          <a:latin typeface="Arial"/>
                          <a:cs typeface="Arial"/>
                        </a:rPr>
                        <a:t>uncu</a:t>
                      </a:r>
                      <a:r>
                        <a:rPr sz="1250" spc="-45" dirty="0">
                          <a:latin typeface="Arial"/>
                          <a:cs typeface="Arial"/>
                        </a:rPr>
                        <a:t> </a:t>
                      </a:r>
                      <a:r>
                        <a:rPr sz="1250" spc="30" dirty="0">
                          <a:latin typeface="Arial"/>
                          <a:cs typeface="Arial"/>
                        </a:rPr>
                        <a:t>maddesinin</a:t>
                      </a:r>
                      <a:r>
                        <a:rPr sz="1250" spc="-40" dirty="0">
                          <a:latin typeface="Arial"/>
                          <a:cs typeface="Arial"/>
                        </a:rPr>
                        <a:t> </a:t>
                      </a:r>
                      <a:r>
                        <a:rPr sz="1250" spc="25" dirty="0">
                          <a:latin typeface="Arial"/>
                          <a:cs typeface="Arial"/>
                        </a:rPr>
                        <a:t>ikinci</a:t>
                      </a:r>
                      <a:r>
                        <a:rPr sz="1250" spc="-25" dirty="0">
                          <a:latin typeface="Arial"/>
                          <a:cs typeface="Arial"/>
                        </a:rPr>
                        <a:t> </a:t>
                      </a:r>
                      <a:r>
                        <a:rPr sz="1250" spc="10" dirty="0">
                          <a:latin typeface="Arial"/>
                          <a:cs typeface="Arial"/>
                        </a:rPr>
                        <a:t>fıkrası</a:t>
                      </a:r>
                      <a:r>
                        <a:rPr sz="1250" spc="-50" dirty="0">
                          <a:latin typeface="Arial"/>
                          <a:cs typeface="Arial"/>
                        </a:rPr>
                        <a:t> </a:t>
                      </a:r>
                      <a:r>
                        <a:rPr sz="1250" spc="5" dirty="0">
                          <a:latin typeface="Arial"/>
                          <a:cs typeface="Arial"/>
                        </a:rPr>
                        <a:t>kapsamına</a:t>
                      </a:r>
                      <a:r>
                        <a:rPr sz="1250" spc="-30" dirty="0">
                          <a:latin typeface="Arial"/>
                          <a:cs typeface="Arial"/>
                        </a:rPr>
                        <a:t> </a:t>
                      </a:r>
                      <a:r>
                        <a:rPr sz="1250" spc="25" dirty="0">
                          <a:latin typeface="Arial"/>
                          <a:cs typeface="Arial"/>
                        </a:rPr>
                        <a:t>giren</a:t>
                      </a:r>
                      <a:r>
                        <a:rPr sz="1250" spc="-15" dirty="0">
                          <a:latin typeface="Arial"/>
                          <a:cs typeface="Arial"/>
                        </a:rPr>
                        <a:t> </a:t>
                      </a:r>
                      <a:r>
                        <a:rPr sz="1250" spc="50" dirty="0">
                          <a:latin typeface="Arial"/>
                          <a:cs typeface="Arial"/>
                        </a:rPr>
                        <a:t>kurum</a:t>
                      </a:r>
                      <a:r>
                        <a:rPr sz="1250" spc="-30" dirty="0">
                          <a:latin typeface="Arial"/>
                          <a:cs typeface="Arial"/>
                        </a:rPr>
                        <a:t> </a:t>
                      </a:r>
                      <a:r>
                        <a:rPr sz="1250" spc="15" dirty="0">
                          <a:latin typeface="Arial"/>
                          <a:cs typeface="Arial"/>
                        </a:rPr>
                        <a:t>ve</a:t>
                      </a:r>
                      <a:r>
                        <a:rPr sz="1250" spc="-35" dirty="0">
                          <a:latin typeface="Arial"/>
                          <a:cs typeface="Arial"/>
                        </a:rPr>
                        <a:t> </a:t>
                      </a:r>
                      <a:r>
                        <a:rPr sz="1250" spc="30" dirty="0">
                          <a:latin typeface="Arial"/>
                          <a:cs typeface="Arial"/>
                        </a:rPr>
                        <a:t>kuruluşlar</a:t>
                      </a:r>
                      <a:r>
                        <a:rPr sz="1250" spc="-50" dirty="0">
                          <a:latin typeface="Arial"/>
                          <a:cs typeface="Arial"/>
                        </a:rPr>
                        <a:t> </a:t>
                      </a:r>
                      <a:r>
                        <a:rPr sz="1250" spc="40" dirty="0">
                          <a:latin typeface="Arial"/>
                          <a:cs typeface="Arial"/>
                        </a:rPr>
                        <a:t>teşvikten</a:t>
                      </a:r>
                      <a:r>
                        <a:rPr sz="1250" spc="-35" dirty="0">
                          <a:latin typeface="Arial"/>
                          <a:cs typeface="Arial"/>
                        </a:rPr>
                        <a:t> </a:t>
                      </a:r>
                      <a:r>
                        <a:rPr sz="1250" spc="15" dirty="0">
                          <a:latin typeface="Arial"/>
                          <a:cs typeface="Arial"/>
                        </a:rPr>
                        <a:t>yararlanamaz.</a:t>
                      </a:r>
                      <a:endParaRPr sz="125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379404">
                <a:tc>
                  <a:txBody>
                    <a:bodyPr/>
                    <a:lstStyle/>
                    <a:p>
                      <a:pPr>
                        <a:lnSpc>
                          <a:spcPct val="100000"/>
                        </a:lnSpc>
                      </a:pPr>
                      <a:endParaRPr sz="13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marR="76200">
                        <a:lnSpc>
                          <a:spcPts val="1540"/>
                        </a:lnSpc>
                        <a:spcBef>
                          <a:spcPts val="30"/>
                        </a:spcBef>
                      </a:pPr>
                      <a:r>
                        <a:rPr sz="1250" spc="15" dirty="0">
                          <a:latin typeface="Arial"/>
                          <a:cs typeface="Arial"/>
                        </a:rPr>
                        <a:t>2886,</a:t>
                      </a:r>
                      <a:r>
                        <a:rPr sz="1250" spc="-20" dirty="0">
                          <a:latin typeface="Arial"/>
                          <a:cs typeface="Arial"/>
                        </a:rPr>
                        <a:t> </a:t>
                      </a:r>
                      <a:r>
                        <a:rPr sz="1250" spc="20" dirty="0">
                          <a:latin typeface="Arial"/>
                          <a:cs typeface="Arial"/>
                        </a:rPr>
                        <a:t>4734</a:t>
                      </a:r>
                      <a:r>
                        <a:rPr sz="1250" spc="-5" dirty="0">
                          <a:latin typeface="Arial"/>
                          <a:cs typeface="Arial"/>
                        </a:rPr>
                        <a:t> </a:t>
                      </a:r>
                      <a:r>
                        <a:rPr sz="1250" spc="-10" dirty="0">
                          <a:latin typeface="Arial"/>
                          <a:cs typeface="Arial"/>
                        </a:rPr>
                        <a:t>sayılı</a:t>
                      </a:r>
                      <a:r>
                        <a:rPr sz="1250" spc="-20" dirty="0">
                          <a:latin typeface="Arial"/>
                          <a:cs typeface="Arial"/>
                        </a:rPr>
                        <a:t> </a:t>
                      </a:r>
                      <a:r>
                        <a:rPr sz="1250" spc="15" dirty="0">
                          <a:latin typeface="Arial"/>
                          <a:cs typeface="Arial"/>
                        </a:rPr>
                        <a:t>Kanunlar</a:t>
                      </a:r>
                      <a:r>
                        <a:rPr sz="1250" spc="20" dirty="0">
                          <a:latin typeface="Arial"/>
                          <a:cs typeface="Arial"/>
                        </a:rPr>
                        <a:t> </a:t>
                      </a:r>
                      <a:r>
                        <a:rPr sz="1250" spc="25" dirty="0">
                          <a:latin typeface="Arial"/>
                          <a:cs typeface="Arial"/>
                        </a:rPr>
                        <a:t>ile</a:t>
                      </a:r>
                      <a:r>
                        <a:rPr sz="1250" spc="30" dirty="0">
                          <a:latin typeface="Arial"/>
                          <a:cs typeface="Arial"/>
                        </a:rPr>
                        <a:t> </a:t>
                      </a:r>
                      <a:r>
                        <a:rPr sz="1250" spc="20" dirty="0">
                          <a:latin typeface="Arial"/>
                          <a:cs typeface="Arial"/>
                        </a:rPr>
                        <a:t>4734</a:t>
                      </a:r>
                      <a:r>
                        <a:rPr sz="1250" spc="-10" dirty="0">
                          <a:latin typeface="Arial"/>
                          <a:cs typeface="Arial"/>
                        </a:rPr>
                        <a:t> </a:t>
                      </a:r>
                      <a:r>
                        <a:rPr sz="1250" spc="-15" dirty="0">
                          <a:latin typeface="Arial"/>
                          <a:cs typeface="Arial"/>
                        </a:rPr>
                        <a:t>sayılı </a:t>
                      </a:r>
                      <a:r>
                        <a:rPr sz="1250" spc="20" dirty="0">
                          <a:latin typeface="Arial"/>
                          <a:cs typeface="Arial"/>
                        </a:rPr>
                        <a:t>Kanunun </a:t>
                      </a:r>
                      <a:r>
                        <a:rPr sz="1250" spc="10" dirty="0">
                          <a:latin typeface="Arial"/>
                          <a:cs typeface="Arial"/>
                        </a:rPr>
                        <a:t>3. </a:t>
                      </a:r>
                      <a:r>
                        <a:rPr sz="1250" spc="20" dirty="0">
                          <a:latin typeface="Arial"/>
                          <a:cs typeface="Arial"/>
                        </a:rPr>
                        <a:t>maddesi</a:t>
                      </a:r>
                      <a:r>
                        <a:rPr sz="1250" spc="-15" dirty="0">
                          <a:latin typeface="Arial"/>
                          <a:cs typeface="Arial"/>
                        </a:rPr>
                        <a:t> </a:t>
                      </a:r>
                      <a:r>
                        <a:rPr sz="1250" spc="10" dirty="0">
                          <a:latin typeface="Arial"/>
                          <a:cs typeface="Arial"/>
                        </a:rPr>
                        <a:t>kapsamında</a:t>
                      </a:r>
                      <a:r>
                        <a:rPr sz="1250" dirty="0">
                          <a:latin typeface="Arial"/>
                          <a:cs typeface="Arial"/>
                        </a:rPr>
                        <a:t> </a:t>
                      </a:r>
                      <a:r>
                        <a:rPr sz="1250" spc="25" dirty="0">
                          <a:latin typeface="Arial"/>
                          <a:cs typeface="Arial"/>
                        </a:rPr>
                        <a:t>alım</a:t>
                      </a:r>
                      <a:r>
                        <a:rPr sz="1250" dirty="0">
                          <a:latin typeface="Arial"/>
                          <a:cs typeface="Arial"/>
                        </a:rPr>
                        <a:t> </a:t>
                      </a:r>
                      <a:r>
                        <a:rPr sz="1250" spc="15" dirty="0">
                          <a:latin typeface="Arial"/>
                          <a:cs typeface="Arial"/>
                        </a:rPr>
                        <a:t>ve</a:t>
                      </a:r>
                      <a:r>
                        <a:rPr sz="1250" spc="5" dirty="0">
                          <a:latin typeface="Arial"/>
                          <a:cs typeface="Arial"/>
                        </a:rPr>
                        <a:t> </a:t>
                      </a:r>
                      <a:r>
                        <a:rPr sz="1250" spc="20" dirty="0">
                          <a:latin typeface="Arial"/>
                          <a:cs typeface="Arial"/>
                        </a:rPr>
                        <a:t>yapım</a:t>
                      </a:r>
                      <a:r>
                        <a:rPr sz="1250" spc="5" dirty="0">
                          <a:latin typeface="Arial"/>
                          <a:cs typeface="Arial"/>
                        </a:rPr>
                        <a:t> işi</a:t>
                      </a:r>
                      <a:r>
                        <a:rPr sz="1250" spc="-20" dirty="0">
                          <a:latin typeface="Arial"/>
                          <a:cs typeface="Arial"/>
                        </a:rPr>
                        <a:t> </a:t>
                      </a:r>
                      <a:r>
                        <a:rPr sz="1250" spc="35" dirty="0">
                          <a:latin typeface="Arial"/>
                          <a:cs typeface="Arial"/>
                        </a:rPr>
                        <a:t>üstlenen</a:t>
                      </a:r>
                      <a:r>
                        <a:rPr sz="1250" spc="-5" dirty="0">
                          <a:latin typeface="Arial"/>
                          <a:cs typeface="Arial"/>
                        </a:rPr>
                        <a:t> </a:t>
                      </a:r>
                      <a:r>
                        <a:rPr sz="1250" spc="25" dirty="0">
                          <a:latin typeface="Arial"/>
                          <a:cs typeface="Arial"/>
                        </a:rPr>
                        <a:t>işverenler</a:t>
                      </a:r>
                      <a:r>
                        <a:rPr sz="1250" spc="20" dirty="0">
                          <a:latin typeface="Arial"/>
                          <a:cs typeface="Arial"/>
                        </a:rPr>
                        <a:t> </a:t>
                      </a:r>
                      <a:r>
                        <a:rPr sz="1250" spc="25" dirty="0">
                          <a:latin typeface="Arial"/>
                          <a:cs typeface="Arial"/>
                        </a:rPr>
                        <a:t>ile</a:t>
                      </a:r>
                      <a:r>
                        <a:rPr sz="1250" spc="5" dirty="0">
                          <a:latin typeface="Arial"/>
                          <a:cs typeface="Arial"/>
                        </a:rPr>
                        <a:t> </a:t>
                      </a:r>
                      <a:r>
                        <a:rPr sz="1250" spc="15" dirty="0">
                          <a:latin typeface="Arial"/>
                          <a:cs typeface="Arial"/>
                        </a:rPr>
                        <a:t>uluslararası</a:t>
                      </a:r>
                      <a:r>
                        <a:rPr sz="1250" spc="-15" dirty="0">
                          <a:latin typeface="Arial"/>
                          <a:cs typeface="Arial"/>
                        </a:rPr>
                        <a:t> </a:t>
                      </a:r>
                      <a:r>
                        <a:rPr sz="1250" spc="15" dirty="0">
                          <a:latin typeface="Arial"/>
                          <a:cs typeface="Arial"/>
                        </a:rPr>
                        <a:t>anlaşmalara</a:t>
                      </a:r>
                      <a:r>
                        <a:rPr sz="1250" dirty="0">
                          <a:latin typeface="Arial"/>
                          <a:cs typeface="Arial"/>
                        </a:rPr>
                        <a:t> </a:t>
                      </a:r>
                      <a:r>
                        <a:rPr sz="1250" spc="30" dirty="0">
                          <a:latin typeface="Arial"/>
                          <a:cs typeface="Arial"/>
                        </a:rPr>
                        <a:t>istinaden</a:t>
                      </a:r>
                      <a:r>
                        <a:rPr sz="1250" spc="25" dirty="0">
                          <a:latin typeface="Arial"/>
                          <a:cs typeface="Arial"/>
                        </a:rPr>
                        <a:t> </a:t>
                      </a:r>
                      <a:r>
                        <a:rPr sz="1250" spc="15" dirty="0">
                          <a:latin typeface="Arial"/>
                          <a:cs typeface="Arial"/>
                        </a:rPr>
                        <a:t>alım  ve</a:t>
                      </a:r>
                      <a:r>
                        <a:rPr sz="1250" spc="-35" dirty="0">
                          <a:latin typeface="Arial"/>
                          <a:cs typeface="Arial"/>
                        </a:rPr>
                        <a:t> </a:t>
                      </a:r>
                      <a:r>
                        <a:rPr sz="1250" spc="20" dirty="0">
                          <a:latin typeface="Arial"/>
                          <a:cs typeface="Arial"/>
                        </a:rPr>
                        <a:t>yapım</a:t>
                      </a:r>
                      <a:r>
                        <a:rPr sz="1250" spc="-35" dirty="0">
                          <a:latin typeface="Arial"/>
                          <a:cs typeface="Arial"/>
                        </a:rPr>
                        <a:t> </a:t>
                      </a:r>
                      <a:r>
                        <a:rPr sz="1250" spc="5" dirty="0">
                          <a:latin typeface="Arial"/>
                          <a:cs typeface="Arial"/>
                        </a:rPr>
                        <a:t>işi</a:t>
                      </a:r>
                      <a:r>
                        <a:rPr sz="1250" spc="-50" dirty="0">
                          <a:latin typeface="Arial"/>
                          <a:cs typeface="Arial"/>
                        </a:rPr>
                        <a:t> </a:t>
                      </a:r>
                      <a:r>
                        <a:rPr sz="1250" spc="30" dirty="0">
                          <a:latin typeface="Arial"/>
                          <a:cs typeface="Arial"/>
                        </a:rPr>
                        <a:t>üstlenen</a:t>
                      </a:r>
                      <a:r>
                        <a:rPr sz="1250" spc="-15" dirty="0">
                          <a:latin typeface="Arial"/>
                          <a:cs typeface="Arial"/>
                        </a:rPr>
                        <a:t> </a:t>
                      </a:r>
                      <a:r>
                        <a:rPr sz="1250" spc="25" dirty="0">
                          <a:latin typeface="Arial"/>
                          <a:cs typeface="Arial"/>
                        </a:rPr>
                        <a:t>işverenler,</a:t>
                      </a:r>
                      <a:r>
                        <a:rPr sz="1250" spc="-25" dirty="0">
                          <a:latin typeface="Arial"/>
                          <a:cs typeface="Arial"/>
                        </a:rPr>
                        <a:t> </a:t>
                      </a:r>
                      <a:r>
                        <a:rPr sz="1250" spc="20" dirty="0">
                          <a:latin typeface="Arial"/>
                          <a:cs typeface="Arial"/>
                        </a:rPr>
                        <a:t>ihale</a:t>
                      </a:r>
                      <a:r>
                        <a:rPr sz="1250" spc="-5" dirty="0">
                          <a:latin typeface="Arial"/>
                          <a:cs typeface="Arial"/>
                        </a:rPr>
                        <a:t> </a:t>
                      </a:r>
                      <a:r>
                        <a:rPr sz="1250" spc="20" dirty="0">
                          <a:latin typeface="Arial"/>
                          <a:cs typeface="Arial"/>
                        </a:rPr>
                        <a:t>konusu</a:t>
                      </a:r>
                      <a:r>
                        <a:rPr sz="1250" spc="-20" dirty="0">
                          <a:latin typeface="Arial"/>
                          <a:cs typeface="Arial"/>
                        </a:rPr>
                        <a:t> iş</a:t>
                      </a:r>
                      <a:r>
                        <a:rPr sz="1250" spc="-25" dirty="0">
                          <a:latin typeface="Arial"/>
                          <a:cs typeface="Arial"/>
                        </a:rPr>
                        <a:t> </a:t>
                      </a:r>
                      <a:r>
                        <a:rPr sz="1250" spc="40" dirty="0">
                          <a:latin typeface="Arial"/>
                          <a:cs typeface="Arial"/>
                        </a:rPr>
                        <a:t>döneminde</a:t>
                      </a:r>
                      <a:r>
                        <a:rPr sz="1250" spc="-5" dirty="0">
                          <a:latin typeface="Arial"/>
                          <a:cs typeface="Arial"/>
                        </a:rPr>
                        <a:t> </a:t>
                      </a:r>
                      <a:r>
                        <a:rPr sz="1250" spc="45" dirty="0">
                          <a:latin typeface="Arial"/>
                          <a:cs typeface="Arial"/>
                        </a:rPr>
                        <a:t>bu</a:t>
                      </a:r>
                      <a:r>
                        <a:rPr sz="1250" spc="-45" dirty="0">
                          <a:latin typeface="Arial"/>
                          <a:cs typeface="Arial"/>
                        </a:rPr>
                        <a:t> </a:t>
                      </a:r>
                      <a:r>
                        <a:rPr sz="1250" spc="40" dirty="0">
                          <a:latin typeface="Arial"/>
                          <a:cs typeface="Arial"/>
                        </a:rPr>
                        <a:t>teşvikten</a:t>
                      </a:r>
                      <a:r>
                        <a:rPr sz="1250" spc="-40" dirty="0">
                          <a:latin typeface="Arial"/>
                          <a:cs typeface="Arial"/>
                        </a:rPr>
                        <a:t> </a:t>
                      </a:r>
                      <a:r>
                        <a:rPr sz="1250" spc="15" dirty="0">
                          <a:latin typeface="Arial"/>
                          <a:cs typeface="Arial"/>
                        </a:rPr>
                        <a:t>yararlanamaz.</a:t>
                      </a:r>
                      <a:endParaRPr sz="1250" dirty="0">
                        <a:latin typeface="Arial"/>
                        <a:cs typeface="Arial"/>
                      </a:endParaRPr>
                    </a:p>
                  </a:txBody>
                  <a:tcPr marL="0" marR="0" marT="381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191503">
                <a:tc>
                  <a:txBody>
                    <a:bodyPr/>
                    <a:lstStyle/>
                    <a:p>
                      <a:pPr>
                        <a:lnSpc>
                          <a:spcPct val="100000"/>
                        </a:lnSpc>
                      </a:pPr>
                      <a:endParaRPr sz="1200">
                        <a:latin typeface="Times New Roman"/>
                        <a:cs typeface="Times New Roman"/>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9">
                  <a:txBody>
                    <a:bodyPr/>
                    <a:lstStyle/>
                    <a:p>
                      <a:pPr marL="82550">
                        <a:lnSpc>
                          <a:spcPts val="1495"/>
                        </a:lnSpc>
                      </a:pPr>
                      <a:r>
                        <a:rPr sz="1250" spc="25" dirty="0">
                          <a:latin typeface="Arial"/>
                          <a:cs typeface="Arial"/>
                        </a:rPr>
                        <a:t>5</a:t>
                      </a:r>
                      <a:r>
                        <a:rPr sz="1250" spc="-45" dirty="0">
                          <a:latin typeface="Arial"/>
                          <a:cs typeface="Arial"/>
                        </a:rPr>
                        <a:t> </a:t>
                      </a:r>
                      <a:r>
                        <a:rPr sz="1250" spc="20" dirty="0">
                          <a:latin typeface="Arial"/>
                          <a:cs typeface="Arial"/>
                        </a:rPr>
                        <a:t>puanlık</a:t>
                      </a:r>
                      <a:r>
                        <a:rPr sz="1250" spc="5" dirty="0">
                          <a:latin typeface="Arial"/>
                          <a:cs typeface="Arial"/>
                        </a:rPr>
                        <a:t> </a:t>
                      </a:r>
                      <a:r>
                        <a:rPr sz="1250" spc="55" dirty="0">
                          <a:latin typeface="Arial"/>
                          <a:cs typeface="Arial"/>
                        </a:rPr>
                        <a:t>indirim</a:t>
                      </a:r>
                      <a:r>
                        <a:rPr sz="1250" spc="-35" dirty="0">
                          <a:latin typeface="Arial"/>
                          <a:cs typeface="Arial"/>
                        </a:rPr>
                        <a:t> </a:t>
                      </a:r>
                      <a:r>
                        <a:rPr sz="1250" spc="-135" dirty="0">
                          <a:latin typeface="Arial"/>
                          <a:cs typeface="Arial"/>
                        </a:rPr>
                        <a:t>SPEK</a:t>
                      </a:r>
                      <a:r>
                        <a:rPr sz="1250" spc="-10" dirty="0">
                          <a:latin typeface="Arial"/>
                          <a:cs typeface="Arial"/>
                        </a:rPr>
                        <a:t> </a:t>
                      </a:r>
                      <a:r>
                        <a:rPr sz="1250" spc="25" dirty="0">
                          <a:latin typeface="Arial"/>
                          <a:cs typeface="Arial"/>
                        </a:rPr>
                        <a:t>üzerinden,</a:t>
                      </a:r>
                      <a:r>
                        <a:rPr sz="1250" spc="-25" dirty="0">
                          <a:latin typeface="Arial"/>
                          <a:cs typeface="Arial"/>
                        </a:rPr>
                        <a:t> </a:t>
                      </a:r>
                      <a:r>
                        <a:rPr sz="1250" spc="15" dirty="0">
                          <a:latin typeface="Arial"/>
                          <a:cs typeface="Arial"/>
                        </a:rPr>
                        <a:t>İlave</a:t>
                      </a:r>
                      <a:r>
                        <a:rPr sz="1250" spc="-35" dirty="0">
                          <a:latin typeface="Arial"/>
                          <a:cs typeface="Arial"/>
                        </a:rPr>
                        <a:t> </a:t>
                      </a:r>
                      <a:r>
                        <a:rPr sz="1250" spc="25" dirty="0">
                          <a:latin typeface="Arial"/>
                          <a:cs typeface="Arial"/>
                        </a:rPr>
                        <a:t>6</a:t>
                      </a:r>
                      <a:r>
                        <a:rPr sz="1250" spc="-45" dirty="0">
                          <a:latin typeface="Arial"/>
                          <a:cs typeface="Arial"/>
                        </a:rPr>
                        <a:t> </a:t>
                      </a:r>
                      <a:r>
                        <a:rPr sz="1250" spc="25" dirty="0">
                          <a:latin typeface="Arial"/>
                          <a:cs typeface="Arial"/>
                        </a:rPr>
                        <a:t>puanlık</a:t>
                      </a:r>
                      <a:r>
                        <a:rPr sz="1250" spc="-30" dirty="0">
                          <a:latin typeface="Arial"/>
                          <a:cs typeface="Arial"/>
                        </a:rPr>
                        <a:t> </a:t>
                      </a:r>
                      <a:r>
                        <a:rPr sz="1250" spc="55" dirty="0">
                          <a:latin typeface="Arial"/>
                          <a:cs typeface="Arial"/>
                        </a:rPr>
                        <a:t>indirim</a:t>
                      </a:r>
                      <a:r>
                        <a:rPr sz="1250" spc="-10" dirty="0">
                          <a:latin typeface="Arial"/>
                          <a:cs typeface="Arial"/>
                        </a:rPr>
                        <a:t> </a:t>
                      </a:r>
                      <a:r>
                        <a:rPr sz="1250" spc="-5" dirty="0">
                          <a:latin typeface="Arial"/>
                          <a:cs typeface="Arial"/>
                        </a:rPr>
                        <a:t>ise</a:t>
                      </a:r>
                      <a:r>
                        <a:rPr sz="1250" spc="-35" dirty="0">
                          <a:latin typeface="Arial"/>
                          <a:cs typeface="Arial"/>
                        </a:rPr>
                        <a:t> </a:t>
                      </a:r>
                      <a:r>
                        <a:rPr sz="1250" dirty="0">
                          <a:latin typeface="Arial"/>
                          <a:cs typeface="Arial"/>
                        </a:rPr>
                        <a:t>asgari</a:t>
                      </a:r>
                      <a:r>
                        <a:rPr sz="1250" spc="-50" dirty="0">
                          <a:latin typeface="Arial"/>
                          <a:cs typeface="Arial"/>
                        </a:rPr>
                        <a:t> </a:t>
                      </a:r>
                      <a:r>
                        <a:rPr sz="1250" spc="40" dirty="0">
                          <a:latin typeface="Arial"/>
                          <a:cs typeface="Arial"/>
                        </a:rPr>
                        <a:t>ücret</a:t>
                      </a:r>
                      <a:r>
                        <a:rPr sz="1250" spc="5" dirty="0">
                          <a:latin typeface="Arial"/>
                          <a:cs typeface="Arial"/>
                        </a:rPr>
                        <a:t> </a:t>
                      </a:r>
                      <a:r>
                        <a:rPr sz="1250" spc="25" dirty="0">
                          <a:latin typeface="Arial"/>
                          <a:cs typeface="Arial"/>
                        </a:rPr>
                        <a:t>üzerinden</a:t>
                      </a:r>
                      <a:r>
                        <a:rPr sz="1250" spc="-40" dirty="0">
                          <a:latin typeface="Arial"/>
                          <a:cs typeface="Arial"/>
                        </a:rPr>
                        <a:t> </a:t>
                      </a:r>
                      <a:r>
                        <a:rPr sz="1250" spc="25" dirty="0">
                          <a:latin typeface="Arial"/>
                          <a:cs typeface="Arial"/>
                        </a:rPr>
                        <a:t>hesaplanmaktadır.</a:t>
                      </a:r>
                      <a:endParaRPr sz="1250" dirty="0">
                        <a:latin typeface="Arial"/>
                        <a:cs typeface="Arial"/>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315770">
                <a:tc gridSpan="10">
                  <a:txBody>
                    <a:bodyPr/>
                    <a:lstStyle/>
                    <a:p>
                      <a:pPr marL="6350" algn="ctr">
                        <a:lnSpc>
                          <a:spcPts val="1220"/>
                        </a:lnSpc>
                      </a:pPr>
                      <a:r>
                        <a:rPr sz="1050" b="1" spc="35" dirty="0">
                          <a:latin typeface="Trebuchet MS"/>
                          <a:cs typeface="Trebuchet MS"/>
                        </a:rPr>
                        <a:t>RAKAMLARLA </a:t>
                      </a:r>
                      <a:r>
                        <a:rPr sz="1050" b="1" dirty="0">
                          <a:latin typeface="Trebuchet MS"/>
                          <a:cs typeface="Trebuchet MS"/>
                        </a:rPr>
                        <a:t>TEŞVİK</a:t>
                      </a:r>
                      <a:r>
                        <a:rPr sz="1050" b="1" spc="-180" dirty="0">
                          <a:latin typeface="Trebuchet MS"/>
                          <a:cs typeface="Trebuchet MS"/>
                        </a:rPr>
                        <a:t> </a:t>
                      </a:r>
                      <a:r>
                        <a:rPr sz="1050" b="1" spc="10" dirty="0">
                          <a:latin typeface="Trebuchet MS"/>
                          <a:cs typeface="Trebuchet MS"/>
                        </a:rPr>
                        <a:t>ÖRNEKLERİ</a:t>
                      </a:r>
                      <a:endParaRPr sz="1050" dirty="0">
                        <a:latin typeface="Trebuchet MS"/>
                        <a:cs typeface="Trebuchet MS"/>
                      </a:endParaRPr>
                    </a:p>
                    <a:p>
                      <a:pPr marL="6350" algn="ctr">
                        <a:lnSpc>
                          <a:spcPct val="100000"/>
                        </a:lnSpc>
                        <a:spcBef>
                          <a:spcPts val="30"/>
                        </a:spcBef>
                      </a:pPr>
                      <a:r>
                        <a:rPr sz="1050" b="1" spc="-20" dirty="0">
                          <a:latin typeface="Trebuchet MS"/>
                          <a:cs typeface="Trebuchet MS"/>
                        </a:rPr>
                        <a:t>(2017 </a:t>
                      </a:r>
                      <a:r>
                        <a:rPr sz="1050" b="1" spc="10" dirty="0">
                          <a:latin typeface="Trebuchet MS"/>
                          <a:cs typeface="Trebuchet MS"/>
                        </a:rPr>
                        <a:t>Rakamlarına</a:t>
                      </a:r>
                      <a:r>
                        <a:rPr sz="1050" b="1" spc="-85" dirty="0">
                          <a:latin typeface="Trebuchet MS"/>
                          <a:cs typeface="Trebuchet MS"/>
                        </a:rPr>
                        <a:t> </a:t>
                      </a:r>
                      <a:r>
                        <a:rPr sz="1050" b="1" spc="5" dirty="0">
                          <a:latin typeface="Trebuchet MS"/>
                          <a:cs typeface="Trebuchet MS"/>
                        </a:rPr>
                        <a:t>Göre)</a:t>
                      </a:r>
                      <a:endParaRPr sz="105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ACB8C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160887">
                <a:tc gridSpan="4">
                  <a:txBody>
                    <a:bodyPr/>
                    <a:lstStyle/>
                    <a:p>
                      <a:pPr marL="6985" algn="ctr">
                        <a:lnSpc>
                          <a:spcPts val="1220"/>
                        </a:lnSpc>
                      </a:pPr>
                      <a:r>
                        <a:rPr sz="1050" b="1" dirty="0">
                          <a:latin typeface="Trebuchet MS"/>
                          <a:cs typeface="Trebuchet MS"/>
                        </a:rPr>
                        <a:t>SPEK </a:t>
                      </a:r>
                      <a:r>
                        <a:rPr sz="1050" b="1" spc="-30" dirty="0">
                          <a:latin typeface="Trebuchet MS"/>
                          <a:cs typeface="Trebuchet MS"/>
                        </a:rPr>
                        <a:t>ALT</a:t>
                      </a:r>
                      <a:r>
                        <a:rPr sz="1050" b="1" spc="-100" dirty="0">
                          <a:latin typeface="Trebuchet MS"/>
                          <a:cs typeface="Trebuchet MS"/>
                        </a:rPr>
                        <a:t> </a:t>
                      </a:r>
                      <a:r>
                        <a:rPr sz="1050" b="1" spc="45" dirty="0">
                          <a:latin typeface="Trebuchet MS"/>
                          <a:cs typeface="Trebuchet MS"/>
                        </a:rPr>
                        <a:t>SINIRINDAN</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1270" algn="ctr">
                        <a:lnSpc>
                          <a:spcPts val="1220"/>
                        </a:lnSpc>
                      </a:pPr>
                      <a:r>
                        <a:rPr sz="1050" b="1" dirty="0">
                          <a:latin typeface="Trebuchet MS"/>
                          <a:cs typeface="Trebuchet MS"/>
                        </a:rPr>
                        <a:t>SPEK </a:t>
                      </a:r>
                      <a:r>
                        <a:rPr sz="1050" b="1" spc="5" dirty="0">
                          <a:latin typeface="Trebuchet MS"/>
                          <a:cs typeface="Trebuchet MS"/>
                        </a:rPr>
                        <a:t>ÜST</a:t>
                      </a:r>
                      <a:r>
                        <a:rPr sz="1050" b="1" spc="-100" dirty="0">
                          <a:latin typeface="Trebuchet MS"/>
                          <a:cs typeface="Trebuchet MS"/>
                        </a:rPr>
                        <a:t> </a:t>
                      </a:r>
                      <a:r>
                        <a:rPr sz="1050" b="1" spc="45" dirty="0">
                          <a:latin typeface="Trebuchet MS"/>
                          <a:cs typeface="Trebuchet MS"/>
                        </a:rPr>
                        <a:t>SINIRINDAN</a:t>
                      </a:r>
                      <a:endParaRPr sz="105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516278">
                <a:tc gridSpan="2">
                  <a:txBody>
                    <a:bodyPr/>
                    <a:lstStyle/>
                    <a:p>
                      <a:pPr marL="465455">
                        <a:lnSpc>
                          <a:spcPts val="1345"/>
                        </a:lnSpc>
                      </a:pPr>
                      <a:r>
                        <a:rPr sz="1150" b="1" spc="5" dirty="0">
                          <a:latin typeface="Trebuchet MS"/>
                          <a:cs typeface="Trebuchet MS"/>
                        </a:rPr>
                        <a:t>TEŞVİKSİZ</a:t>
                      </a:r>
                      <a:endParaRPr sz="1150">
                        <a:latin typeface="Trebuchet MS"/>
                        <a:cs typeface="Trebuchet MS"/>
                      </a:endParaRPr>
                    </a:p>
                    <a:p>
                      <a:pPr marL="180340" marR="168275" algn="ctr">
                        <a:lnSpc>
                          <a:spcPct val="102699"/>
                        </a:lnSpc>
                      </a:pPr>
                      <a:r>
                        <a:rPr sz="1150" b="1" spc="15" dirty="0">
                          <a:latin typeface="Trebuchet MS"/>
                          <a:cs typeface="Trebuchet MS"/>
                        </a:rPr>
                        <a:t>ÖDENECEK</a:t>
                      </a:r>
                      <a:r>
                        <a:rPr sz="1150" b="1" spc="-125" dirty="0">
                          <a:latin typeface="Trebuchet MS"/>
                          <a:cs typeface="Trebuchet MS"/>
                        </a:rPr>
                        <a:t> </a:t>
                      </a:r>
                      <a:r>
                        <a:rPr sz="1150" b="1" spc="10" dirty="0">
                          <a:latin typeface="Trebuchet MS"/>
                          <a:cs typeface="Trebuchet MS"/>
                        </a:rPr>
                        <a:t>TUTAR  </a:t>
                      </a:r>
                      <a:r>
                        <a:rPr sz="1150" b="1" spc="-5" dirty="0">
                          <a:latin typeface="Trebuchet MS"/>
                          <a:cs typeface="Trebuchet MS"/>
                        </a:rPr>
                        <a:t>(%34,5)</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hMerge="1">
                  <a:txBody>
                    <a:bodyPr/>
                    <a:lstStyle/>
                    <a:p>
                      <a:endParaRPr/>
                    </a:p>
                  </a:txBody>
                  <a:tcPr marL="0" marR="0" marT="0" marB="0"/>
                </a:tc>
                <a:tc>
                  <a:txBody>
                    <a:bodyPr/>
                    <a:lstStyle/>
                    <a:p>
                      <a:pPr marL="670560">
                        <a:lnSpc>
                          <a:spcPts val="1345"/>
                        </a:lnSpc>
                      </a:pPr>
                      <a:r>
                        <a:rPr sz="1150" b="1" dirty="0">
                          <a:latin typeface="Trebuchet MS"/>
                          <a:cs typeface="Trebuchet MS"/>
                        </a:rPr>
                        <a:t>TEŞVİK</a:t>
                      </a:r>
                      <a:endParaRPr sz="1150">
                        <a:latin typeface="Trebuchet MS"/>
                        <a:cs typeface="Trebuchet MS"/>
                      </a:endParaRPr>
                    </a:p>
                    <a:p>
                      <a:pPr marL="533400" marR="530860" indent="118745">
                        <a:lnSpc>
                          <a:spcPct val="102699"/>
                        </a:lnSpc>
                      </a:pPr>
                      <a:r>
                        <a:rPr sz="1150" b="1" spc="15" dirty="0">
                          <a:latin typeface="Trebuchet MS"/>
                          <a:cs typeface="Trebuchet MS"/>
                        </a:rPr>
                        <a:t>TUTARI  </a:t>
                      </a:r>
                      <a:r>
                        <a:rPr sz="1150" b="1" spc="70" dirty="0">
                          <a:latin typeface="Trebuchet MS"/>
                          <a:cs typeface="Trebuchet MS"/>
                        </a:rPr>
                        <a:t>(%</a:t>
                      </a:r>
                      <a:r>
                        <a:rPr sz="1150" b="1" spc="-80" dirty="0">
                          <a:latin typeface="Trebuchet MS"/>
                          <a:cs typeface="Trebuchet MS"/>
                        </a:rPr>
                        <a:t> </a:t>
                      </a:r>
                      <a:r>
                        <a:rPr sz="1150" b="1" spc="-15" dirty="0">
                          <a:latin typeface="Trebuchet MS"/>
                          <a:cs typeface="Trebuchet MS"/>
                        </a:rPr>
                        <a:t>5</a:t>
                      </a:r>
                      <a:r>
                        <a:rPr sz="1150" b="1" spc="-95" dirty="0">
                          <a:latin typeface="Trebuchet MS"/>
                          <a:cs typeface="Trebuchet MS"/>
                        </a:rPr>
                        <a:t> </a:t>
                      </a:r>
                      <a:r>
                        <a:rPr sz="1150" b="1" spc="-25" dirty="0">
                          <a:latin typeface="Trebuchet MS"/>
                          <a:cs typeface="Trebuchet MS"/>
                        </a:rPr>
                        <a:t>+</a:t>
                      </a:r>
                      <a:r>
                        <a:rPr sz="1150" b="1" spc="-85" dirty="0">
                          <a:latin typeface="Trebuchet MS"/>
                          <a:cs typeface="Trebuchet MS"/>
                        </a:rPr>
                        <a:t> </a:t>
                      </a:r>
                      <a:r>
                        <a:rPr sz="1150" b="1" spc="165" dirty="0">
                          <a:latin typeface="Trebuchet MS"/>
                          <a:cs typeface="Trebuchet MS"/>
                        </a:rPr>
                        <a:t>%</a:t>
                      </a:r>
                      <a:r>
                        <a:rPr sz="1150" b="1" spc="-75" dirty="0">
                          <a:latin typeface="Trebuchet MS"/>
                          <a:cs typeface="Trebuchet MS"/>
                        </a:rPr>
                        <a:t> </a:t>
                      </a:r>
                      <a:r>
                        <a:rPr sz="1150" b="1" spc="-20" dirty="0">
                          <a:latin typeface="Trebuchet MS"/>
                          <a:cs typeface="Trebuchet MS"/>
                        </a:rPr>
                        <a:t>6)</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342265">
                        <a:lnSpc>
                          <a:spcPts val="1345"/>
                        </a:lnSpc>
                      </a:pPr>
                      <a:r>
                        <a:rPr sz="1150" b="1" dirty="0">
                          <a:latin typeface="Trebuchet MS"/>
                          <a:cs typeface="Trebuchet MS"/>
                        </a:rPr>
                        <a:t>TEŞVİK</a:t>
                      </a:r>
                      <a:r>
                        <a:rPr sz="1150" b="1" spc="-80" dirty="0">
                          <a:latin typeface="Trebuchet MS"/>
                          <a:cs typeface="Trebuchet MS"/>
                        </a:rPr>
                        <a:t> </a:t>
                      </a:r>
                      <a:r>
                        <a:rPr sz="1150" b="1" spc="50" dirty="0">
                          <a:latin typeface="Trebuchet MS"/>
                          <a:cs typeface="Trebuchet MS"/>
                        </a:rPr>
                        <a:t>SONRASI</a:t>
                      </a:r>
                      <a:endParaRPr sz="1150">
                        <a:latin typeface="Trebuchet MS"/>
                        <a:cs typeface="Trebuchet MS"/>
                      </a:endParaRPr>
                    </a:p>
                    <a:p>
                      <a:pPr marL="609600" marR="276225" indent="-328930">
                        <a:lnSpc>
                          <a:spcPct val="102699"/>
                        </a:lnSpc>
                      </a:pPr>
                      <a:r>
                        <a:rPr sz="1150" b="1" spc="15" dirty="0">
                          <a:latin typeface="Trebuchet MS"/>
                          <a:cs typeface="Trebuchet MS"/>
                        </a:rPr>
                        <a:t>ÖDENECEK</a:t>
                      </a:r>
                      <a:r>
                        <a:rPr sz="1150" b="1" spc="-120" dirty="0">
                          <a:latin typeface="Trebuchet MS"/>
                          <a:cs typeface="Trebuchet MS"/>
                        </a:rPr>
                        <a:t> </a:t>
                      </a:r>
                      <a:r>
                        <a:rPr sz="1150" b="1" spc="10" dirty="0">
                          <a:latin typeface="Trebuchet MS"/>
                          <a:cs typeface="Trebuchet MS"/>
                        </a:rPr>
                        <a:t>TUTAR  </a:t>
                      </a:r>
                      <a:r>
                        <a:rPr sz="1150" b="1" spc="-15" dirty="0">
                          <a:latin typeface="Trebuchet MS"/>
                          <a:cs typeface="Trebuchet MS"/>
                        </a:rPr>
                        <a:t>( </a:t>
                      </a:r>
                      <a:r>
                        <a:rPr sz="1150" b="1" spc="165" dirty="0">
                          <a:latin typeface="Trebuchet MS"/>
                          <a:cs typeface="Trebuchet MS"/>
                        </a:rPr>
                        <a:t>%</a:t>
                      </a:r>
                      <a:r>
                        <a:rPr sz="1150" b="1" spc="-130" dirty="0">
                          <a:latin typeface="Trebuchet MS"/>
                          <a:cs typeface="Trebuchet MS"/>
                        </a:rPr>
                        <a:t> </a:t>
                      </a:r>
                      <a:r>
                        <a:rPr sz="1150" b="1" spc="-35" dirty="0">
                          <a:latin typeface="Trebuchet MS"/>
                          <a:cs typeface="Trebuchet MS"/>
                        </a:rPr>
                        <a:t>23,5)</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FFF1CC"/>
                    </a:solidFill>
                  </a:tcPr>
                </a:tc>
                <a:tc>
                  <a:txBody>
                    <a:bodyPr/>
                    <a:lstStyle/>
                    <a:p>
                      <a:pPr marL="284480">
                        <a:lnSpc>
                          <a:spcPts val="1345"/>
                        </a:lnSpc>
                      </a:pPr>
                      <a:r>
                        <a:rPr sz="1150" b="1" spc="5" dirty="0">
                          <a:latin typeface="Trebuchet MS"/>
                          <a:cs typeface="Trebuchet MS"/>
                        </a:rPr>
                        <a:t>TEŞVİKSİZ</a:t>
                      </a:r>
                      <a:r>
                        <a:rPr sz="1150" b="1" spc="-75" dirty="0">
                          <a:latin typeface="Trebuchet MS"/>
                          <a:cs typeface="Trebuchet MS"/>
                        </a:rPr>
                        <a:t> </a:t>
                      </a:r>
                      <a:r>
                        <a:rPr sz="1150" b="1" spc="15" dirty="0">
                          <a:latin typeface="Trebuchet MS"/>
                          <a:cs typeface="Trebuchet MS"/>
                        </a:rPr>
                        <a:t>ÖDENECEK</a:t>
                      </a:r>
                      <a:endParaRPr sz="1150" dirty="0">
                        <a:latin typeface="Trebuchet MS"/>
                        <a:cs typeface="Trebuchet MS"/>
                      </a:endParaRPr>
                    </a:p>
                    <a:p>
                      <a:pPr marL="753745" marR="746125" indent="1270" algn="ctr">
                        <a:lnSpc>
                          <a:spcPct val="102699"/>
                        </a:lnSpc>
                      </a:pPr>
                      <a:r>
                        <a:rPr sz="1150" b="1" spc="10" dirty="0">
                          <a:latin typeface="Trebuchet MS"/>
                          <a:cs typeface="Trebuchet MS"/>
                        </a:rPr>
                        <a:t>TUTAR  </a:t>
                      </a:r>
                      <a:r>
                        <a:rPr sz="1150" b="1" spc="-10" dirty="0">
                          <a:latin typeface="Trebuchet MS"/>
                          <a:cs typeface="Trebuchet MS"/>
                        </a:rPr>
                        <a:t>(</a:t>
                      </a:r>
                      <a:r>
                        <a:rPr sz="1150" b="1" spc="10" dirty="0">
                          <a:latin typeface="Trebuchet MS"/>
                          <a:cs typeface="Trebuchet MS"/>
                        </a:rPr>
                        <a:t>%</a:t>
                      </a:r>
                      <a:r>
                        <a:rPr sz="1150" b="1" spc="-10" dirty="0">
                          <a:latin typeface="Trebuchet MS"/>
                          <a:cs typeface="Trebuchet MS"/>
                        </a:rPr>
                        <a:t>34</a:t>
                      </a:r>
                      <a:r>
                        <a:rPr sz="1150" b="1" dirty="0">
                          <a:latin typeface="Trebuchet MS"/>
                          <a:cs typeface="Trebuchet MS"/>
                        </a:rPr>
                        <a:t>,</a:t>
                      </a:r>
                      <a:r>
                        <a:rPr sz="1150" b="1" spc="-5" dirty="0">
                          <a:latin typeface="Trebuchet MS"/>
                          <a:cs typeface="Trebuchet MS"/>
                        </a:rPr>
                        <a:t>5</a:t>
                      </a:r>
                      <a:r>
                        <a:rPr sz="1150" b="1" dirty="0">
                          <a:latin typeface="Trebuchet MS"/>
                          <a:cs typeface="Trebuchet MS"/>
                        </a:rPr>
                        <a:t>)</a:t>
                      </a:r>
                      <a:endParaRPr sz="115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gridSpan="2">
                  <a:txBody>
                    <a:bodyPr/>
                    <a:lstStyle/>
                    <a:p>
                      <a:pPr marL="883919">
                        <a:lnSpc>
                          <a:spcPts val="1345"/>
                        </a:lnSpc>
                      </a:pPr>
                      <a:r>
                        <a:rPr sz="1150" b="1" dirty="0">
                          <a:latin typeface="Trebuchet MS"/>
                          <a:cs typeface="Trebuchet MS"/>
                        </a:rPr>
                        <a:t>TEŞVİK</a:t>
                      </a:r>
                      <a:endParaRPr sz="1150">
                        <a:latin typeface="Trebuchet MS"/>
                        <a:cs typeface="Trebuchet MS"/>
                      </a:endParaRPr>
                    </a:p>
                    <a:p>
                      <a:pPr marL="386080" marR="375285" indent="480059">
                        <a:lnSpc>
                          <a:spcPct val="102699"/>
                        </a:lnSpc>
                      </a:pPr>
                      <a:r>
                        <a:rPr sz="1150" b="1" spc="15" dirty="0">
                          <a:latin typeface="Trebuchet MS"/>
                          <a:cs typeface="Trebuchet MS"/>
                        </a:rPr>
                        <a:t>TUTARI  </a:t>
                      </a:r>
                      <a:r>
                        <a:rPr sz="1150" b="1" spc="5" dirty="0">
                          <a:latin typeface="Trebuchet MS"/>
                          <a:cs typeface="Trebuchet MS"/>
                        </a:rPr>
                        <a:t>(%5xSPEK) </a:t>
                      </a:r>
                      <a:r>
                        <a:rPr sz="1150" b="1" spc="-25" dirty="0">
                          <a:latin typeface="Trebuchet MS"/>
                          <a:cs typeface="Trebuchet MS"/>
                        </a:rPr>
                        <a:t>+</a:t>
                      </a:r>
                      <a:r>
                        <a:rPr sz="1150" b="1" spc="-155" dirty="0">
                          <a:latin typeface="Trebuchet MS"/>
                          <a:cs typeface="Trebuchet MS"/>
                        </a:rPr>
                        <a:t> </a:t>
                      </a:r>
                      <a:r>
                        <a:rPr sz="1150" b="1" spc="25" dirty="0">
                          <a:latin typeface="Trebuchet MS"/>
                          <a:cs typeface="Trebuchet MS"/>
                        </a:rPr>
                        <a:t>(%6xAÜ)</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gridSpan="3">
                  <a:txBody>
                    <a:bodyPr/>
                    <a:lstStyle/>
                    <a:p>
                      <a:pPr marL="3175" algn="ctr">
                        <a:lnSpc>
                          <a:spcPts val="1345"/>
                        </a:lnSpc>
                      </a:pPr>
                      <a:r>
                        <a:rPr sz="1150" b="1" dirty="0">
                          <a:latin typeface="Trebuchet MS"/>
                          <a:cs typeface="Trebuchet MS"/>
                        </a:rPr>
                        <a:t>TEŞVİK </a:t>
                      </a:r>
                      <a:r>
                        <a:rPr sz="1150" b="1" spc="50" dirty="0">
                          <a:latin typeface="Trebuchet MS"/>
                          <a:cs typeface="Trebuchet MS"/>
                        </a:rPr>
                        <a:t>SONRASI</a:t>
                      </a:r>
                      <a:r>
                        <a:rPr sz="1150" b="1" spc="-160" dirty="0">
                          <a:latin typeface="Trebuchet MS"/>
                          <a:cs typeface="Trebuchet MS"/>
                        </a:rPr>
                        <a:t> </a:t>
                      </a:r>
                      <a:r>
                        <a:rPr sz="1150" b="1" spc="15" dirty="0">
                          <a:latin typeface="Trebuchet MS"/>
                          <a:cs typeface="Trebuchet MS"/>
                        </a:rPr>
                        <a:t>ÖDENECEK</a:t>
                      </a:r>
                      <a:endParaRPr sz="1150">
                        <a:latin typeface="Trebuchet MS"/>
                        <a:cs typeface="Trebuchet MS"/>
                      </a:endParaRPr>
                    </a:p>
                    <a:p>
                      <a:pPr marL="3810" algn="ctr">
                        <a:lnSpc>
                          <a:spcPct val="100000"/>
                        </a:lnSpc>
                        <a:spcBef>
                          <a:spcPts val="35"/>
                        </a:spcBef>
                      </a:pPr>
                      <a:r>
                        <a:rPr sz="1150" b="1" spc="10" dirty="0">
                          <a:latin typeface="Trebuchet MS"/>
                          <a:cs typeface="Trebuchet MS"/>
                        </a:rPr>
                        <a:t>TUTAR</a:t>
                      </a:r>
                      <a:endParaRPr sz="1150">
                        <a:latin typeface="Trebuchet MS"/>
                        <a:cs typeface="Trebuchet MS"/>
                      </a:endParaRPr>
                    </a:p>
                    <a:p>
                      <a:pPr marL="1905" algn="ctr">
                        <a:lnSpc>
                          <a:spcPct val="100000"/>
                        </a:lnSpc>
                        <a:spcBef>
                          <a:spcPts val="35"/>
                        </a:spcBef>
                      </a:pPr>
                      <a:r>
                        <a:rPr sz="1050" b="1" spc="40" dirty="0">
                          <a:latin typeface="Trebuchet MS"/>
                          <a:cs typeface="Trebuchet MS"/>
                        </a:rPr>
                        <a:t>%34 </a:t>
                      </a:r>
                      <a:r>
                        <a:rPr sz="1050" b="1" spc="-40" dirty="0">
                          <a:latin typeface="Trebuchet MS"/>
                          <a:cs typeface="Trebuchet MS"/>
                        </a:rPr>
                        <a:t>,5- </a:t>
                      </a:r>
                      <a:r>
                        <a:rPr sz="1050" b="1" dirty="0">
                          <a:latin typeface="Trebuchet MS"/>
                          <a:cs typeface="Trebuchet MS"/>
                        </a:rPr>
                        <a:t>((%5xSPEK) </a:t>
                      </a:r>
                      <a:r>
                        <a:rPr sz="1050" b="1" spc="-25" dirty="0">
                          <a:latin typeface="Trebuchet MS"/>
                          <a:cs typeface="Trebuchet MS"/>
                        </a:rPr>
                        <a:t>+</a:t>
                      </a:r>
                      <a:r>
                        <a:rPr sz="1050" b="1" spc="-180" dirty="0">
                          <a:latin typeface="Trebuchet MS"/>
                          <a:cs typeface="Trebuchet MS"/>
                        </a:rPr>
                        <a:t> </a:t>
                      </a:r>
                      <a:r>
                        <a:rPr sz="1050" b="1" spc="10" dirty="0">
                          <a:latin typeface="Trebuchet MS"/>
                          <a:cs typeface="Trebuchet MS"/>
                        </a:rPr>
                        <a:t>(%6xAÜ))</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160887">
                <a:tc gridSpan="2">
                  <a:txBody>
                    <a:bodyPr/>
                    <a:lstStyle/>
                    <a:p>
                      <a:pPr marL="6350" algn="ctr">
                        <a:lnSpc>
                          <a:spcPts val="1220"/>
                        </a:lnSpc>
                      </a:pPr>
                      <a:r>
                        <a:rPr sz="1050" b="1" spc="-20" dirty="0">
                          <a:latin typeface="Trebuchet MS"/>
                          <a:cs typeface="Trebuchet MS"/>
                        </a:rPr>
                        <a:t>761</a:t>
                      </a:r>
                      <a:r>
                        <a:rPr sz="1050" b="1" spc="-50" dirty="0">
                          <a:latin typeface="Trebuchet MS"/>
                          <a:cs typeface="Trebuchet MS"/>
                        </a:rPr>
                        <a:t> </a:t>
                      </a:r>
                      <a:r>
                        <a:rPr sz="1050" b="1" spc="-60" dirty="0">
                          <a:latin typeface="Trebuchet MS"/>
                          <a:cs typeface="Trebuchet MS"/>
                        </a:rPr>
                        <a:t>TL</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a:txBody>
                    <a:bodyPr/>
                    <a:lstStyle/>
                    <a:p>
                      <a:pPr marL="5080" algn="ctr">
                        <a:lnSpc>
                          <a:spcPts val="1220"/>
                        </a:lnSpc>
                      </a:pPr>
                      <a:r>
                        <a:rPr sz="1050" b="1" spc="-20" dirty="0">
                          <a:latin typeface="Trebuchet MS"/>
                          <a:cs typeface="Trebuchet MS"/>
                        </a:rPr>
                        <a:t>223</a:t>
                      </a:r>
                      <a:r>
                        <a:rPr sz="1050" b="1" spc="-50" dirty="0">
                          <a:latin typeface="Trebuchet MS"/>
                          <a:cs typeface="Trebuchet MS"/>
                        </a:rPr>
                        <a:t> </a:t>
                      </a:r>
                      <a:r>
                        <a:rPr sz="1050" b="1" spc="-60" dirty="0">
                          <a:latin typeface="Trebuchet MS"/>
                          <a:cs typeface="Trebuchet MS"/>
                        </a:rPr>
                        <a:t>TL</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5715" algn="ctr">
                        <a:lnSpc>
                          <a:spcPts val="1220"/>
                        </a:lnSpc>
                      </a:pPr>
                      <a:r>
                        <a:rPr sz="1050" b="1" spc="-20" dirty="0">
                          <a:latin typeface="Trebuchet MS"/>
                          <a:cs typeface="Trebuchet MS"/>
                        </a:rPr>
                        <a:t>538</a:t>
                      </a:r>
                      <a:r>
                        <a:rPr sz="1050" b="1" spc="-45" dirty="0">
                          <a:latin typeface="Trebuchet MS"/>
                          <a:cs typeface="Trebuchet MS"/>
                        </a:rPr>
                        <a:t> </a:t>
                      </a:r>
                      <a:r>
                        <a:rPr sz="1050" b="1" spc="-60" dirty="0">
                          <a:latin typeface="Trebuchet MS"/>
                          <a:cs typeface="Trebuchet MS"/>
                        </a:rPr>
                        <a:t>TL</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a:txBody>
                    <a:bodyPr/>
                    <a:lstStyle/>
                    <a:p>
                      <a:pPr marL="5715" algn="ctr">
                        <a:lnSpc>
                          <a:spcPts val="1220"/>
                        </a:lnSpc>
                      </a:pPr>
                      <a:r>
                        <a:rPr sz="1050" b="1" spc="-20" dirty="0">
                          <a:latin typeface="Trebuchet MS"/>
                          <a:cs typeface="Trebuchet MS"/>
                        </a:rPr>
                        <a:t>5708</a:t>
                      </a:r>
                      <a:r>
                        <a:rPr sz="1050" b="1" spc="-50" dirty="0">
                          <a:latin typeface="Trebuchet MS"/>
                          <a:cs typeface="Trebuchet MS"/>
                        </a:rPr>
                        <a:t> </a:t>
                      </a:r>
                      <a:r>
                        <a:rPr sz="1050" b="1" spc="-60" dirty="0">
                          <a:latin typeface="Trebuchet MS"/>
                          <a:cs typeface="Trebuchet MS"/>
                        </a:rPr>
                        <a:t>TL</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gridSpan="2">
                  <a:txBody>
                    <a:bodyPr/>
                    <a:lstStyle/>
                    <a:p>
                      <a:pPr marL="6350" algn="ctr">
                        <a:lnSpc>
                          <a:spcPts val="1220"/>
                        </a:lnSpc>
                      </a:pPr>
                      <a:r>
                        <a:rPr sz="1050" b="1" spc="-20" dirty="0">
                          <a:latin typeface="Trebuchet MS"/>
                          <a:cs typeface="Trebuchet MS"/>
                        </a:rPr>
                        <a:t>883</a:t>
                      </a:r>
                      <a:r>
                        <a:rPr sz="1050" b="1" spc="-45" dirty="0">
                          <a:latin typeface="Trebuchet MS"/>
                          <a:cs typeface="Trebuchet MS"/>
                        </a:rPr>
                        <a:t> </a:t>
                      </a:r>
                      <a:r>
                        <a:rPr sz="1050" b="1" spc="-60" dirty="0">
                          <a:latin typeface="Trebuchet MS"/>
                          <a:cs typeface="Trebuchet MS"/>
                        </a:rPr>
                        <a:t>TL</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gridSpan="3">
                  <a:txBody>
                    <a:bodyPr/>
                    <a:lstStyle/>
                    <a:p>
                      <a:pPr marL="8255" algn="ctr">
                        <a:lnSpc>
                          <a:spcPts val="1220"/>
                        </a:lnSpc>
                      </a:pPr>
                      <a:r>
                        <a:rPr sz="1050" b="1" spc="-20" dirty="0">
                          <a:latin typeface="Trebuchet MS"/>
                          <a:cs typeface="Trebuchet MS"/>
                        </a:rPr>
                        <a:t>4825</a:t>
                      </a:r>
                      <a:r>
                        <a:rPr sz="1050" b="1" spc="-50" dirty="0">
                          <a:latin typeface="Trebuchet MS"/>
                          <a:cs typeface="Trebuchet MS"/>
                        </a:rPr>
                        <a:t> </a:t>
                      </a:r>
                      <a:r>
                        <a:rPr sz="1050" b="1" spc="-60" dirty="0">
                          <a:latin typeface="Trebuchet MS"/>
                          <a:cs typeface="Trebuchet MS"/>
                        </a:rPr>
                        <a:t>TL</a:t>
                      </a:r>
                      <a:endParaRPr sz="1050" dirty="0">
                        <a:latin typeface="Trebuchet MS"/>
                        <a:cs typeface="Trebuchet MS"/>
                      </a:endParaRPr>
                    </a:p>
                  </a:txBody>
                  <a:tcPr marL="0" marR="0" marT="0" marB="0">
                    <a:lnL w="9525">
                      <a:solidFill>
                        <a:srgbClr val="B4C5E7"/>
                      </a:solidFill>
                      <a:prstDash val="solid"/>
                    </a:lnL>
                    <a:lnR w="9525">
                      <a:solidFill>
                        <a:srgbClr val="B4C5E7"/>
                      </a:solidFill>
                      <a:prstDash val="solid"/>
                    </a:lnR>
                    <a:lnT w="9525">
                      <a:solidFill>
                        <a:srgbClr val="B4C5E7"/>
                      </a:solidFill>
                      <a:prstDash val="solid"/>
                    </a:lnT>
                    <a:lnB w="9525">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0"/>
                  </a:ext>
                </a:extLst>
              </a:tr>
            </a:tbl>
          </a:graphicData>
        </a:graphic>
      </p:graphicFrame>
      <p:sp>
        <p:nvSpPr>
          <p:cNvPr id="5" name="object 5"/>
          <p:cNvSpPr/>
          <p:nvPr/>
        </p:nvSpPr>
        <p:spPr>
          <a:xfrm>
            <a:off x="231452" y="1304047"/>
            <a:ext cx="0" cy="3810"/>
          </a:xfrm>
          <a:custGeom>
            <a:avLst/>
            <a:gdLst/>
            <a:ahLst/>
            <a:cxnLst/>
            <a:rect l="l" t="t" r="r" b="b"/>
            <a:pathLst>
              <a:path h="3809">
                <a:moveTo>
                  <a:pt x="-1804" y="1606"/>
                </a:moveTo>
                <a:lnTo>
                  <a:pt x="1804" y="1606"/>
                </a:lnTo>
              </a:path>
            </a:pathLst>
          </a:custGeom>
          <a:ln w="3213">
            <a:solidFill>
              <a:srgbClr val="B4C5E7"/>
            </a:solidFill>
          </a:ln>
        </p:spPr>
        <p:txBody>
          <a:bodyPr wrap="square" lIns="0" tIns="0" rIns="0" bIns="0" rtlCol="0"/>
          <a:lstStyle/>
          <a:p>
            <a:endParaRPr/>
          </a:p>
        </p:txBody>
      </p:sp>
      <p:sp>
        <p:nvSpPr>
          <p:cNvPr id="6" name="object 6"/>
          <p:cNvSpPr/>
          <p:nvPr/>
        </p:nvSpPr>
        <p:spPr>
          <a:xfrm>
            <a:off x="231452" y="1815425"/>
            <a:ext cx="0" cy="3810"/>
          </a:xfrm>
          <a:custGeom>
            <a:avLst/>
            <a:gdLst/>
            <a:ahLst/>
            <a:cxnLst/>
            <a:rect l="l" t="t" r="r" b="b"/>
            <a:pathLst>
              <a:path h="3810">
                <a:moveTo>
                  <a:pt x="-1804" y="1606"/>
                </a:moveTo>
                <a:lnTo>
                  <a:pt x="1804" y="1606"/>
                </a:lnTo>
              </a:path>
            </a:pathLst>
          </a:custGeom>
          <a:ln w="3213">
            <a:solidFill>
              <a:srgbClr val="B4C5E7"/>
            </a:solidFill>
          </a:ln>
        </p:spPr>
        <p:txBody>
          <a:bodyPr wrap="square" lIns="0" tIns="0" rIns="0" bIns="0" rtlCol="0"/>
          <a:lstStyle/>
          <a:p>
            <a:endParaRPr/>
          </a:p>
        </p:txBody>
      </p:sp>
    </p:spTree>
    <p:extLst>
      <p:ext uri="{BB962C8B-B14F-4D97-AF65-F5344CB8AC3E}">
        <p14:creationId xmlns:p14="http://schemas.microsoft.com/office/powerpoint/2010/main" val="165449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834921436"/>
              </p:ext>
            </p:extLst>
          </p:nvPr>
        </p:nvGraphicFramePr>
        <p:xfrm>
          <a:off x="264181" y="155857"/>
          <a:ext cx="11462381" cy="6072505"/>
        </p:xfrm>
        <a:graphic>
          <a:graphicData uri="http://schemas.openxmlformats.org/drawingml/2006/table">
            <a:tbl>
              <a:tblPr firstRow="1" bandRow="1">
                <a:tableStyleId>{2D5ABB26-0587-4C30-8999-92F81FD0307C}</a:tableStyleId>
              </a:tblPr>
              <a:tblGrid>
                <a:gridCol w="281940">
                  <a:extLst>
                    <a:ext uri="{9D8B030D-6E8A-4147-A177-3AD203B41FA5}">
                      <a16:colId xmlns:a16="http://schemas.microsoft.com/office/drawing/2014/main" val="20000"/>
                    </a:ext>
                  </a:extLst>
                </a:gridCol>
                <a:gridCol w="1245235">
                  <a:extLst>
                    <a:ext uri="{9D8B030D-6E8A-4147-A177-3AD203B41FA5}">
                      <a16:colId xmlns:a16="http://schemas.microsoft.com/office/drawing/2014/main" val="20001"/>
                    </a:ext>
                  </a:extLst>
                </a:gridCol>
                <a:gridCol w="1726564">
                  <a:extLst>
                    <a:ext uri="{9D8B030D-6E8A-4147-A177-3AD203B41FA5}">
                      <a16:colId xmlns:a16="http://schemas.microsoft.com/office/drawing/2014/main" val="20002"/>
                    </a:ext>
                  </a:extLst>
                </a:gridCol>
                <a:gridCol w="1726564">
                  <a:extLst>
                    <a:ext uri="{9D8B030D-6E8A-4147-A177-3AD203B41FA5}">
                      <a16:colId xmlns:a16="http://schemas.microsoft.com/office/drawing/2014/main" val="20003"/>
                    </a:ext>
                  </a:extLst>
                </a:gridCol>
                <a:gridCol w="1929764">
                  <a:extLst>
                    <a:ext uri="{9D8B030D-6E8A-4147-A177-3AD203B41FA5}">
                      <a16:colId xmlns:a16="http://schemas.microsoft.com/office/drawing/2014/main" val="20004"/>
                    </a:ext>
                  </a:extLst>
                </a:gridCol>
                <a:gridCol w="1118870">
                  <a:extLst>
                    <a:ext uri="{9D8B030D-6E8A-4147-A177-3AD203B41FA5}">
                      <a16:colId xmlns:a16="http://schemas.microsoft.com/office/drawing/2014/main" val="20005"/>
                    </a:ext>
                  </a:extLst>
                </a:gridCol>
                <a:gridCol w="1015365">
                  <a:extLst>
                    <a:ext uri="{9D8B030D-6E8A-4147-A177-3AD203B41FA5}">
                      <a16:colId xmlns:a16="http://schemas.microsoft.com/office/drawing/2014/main" val="20006"/>
                    </a:ext>
                  </a:extLst>
                </a:gridCol>
                <a:gridCol w="509904">
                  <a:extLst>
                    <a:ext uri="{9D8B030D-6E8A-4147-A177-3AD203B41FA5}">
                      <a16:colId xmlns:a16="http://schemas.microsoft.com/office/drawing/2014/main" val="20007"/>
                    </a:ext>
                  </a:extLst>
                </a:gridCol>
                <a:gridCol w="101600">
                  <a:extLst>
                    <a:ext uri="{9D8B030D-6E8A-4147-A177-3AD203B41FA5}">
                      <a16:colId xmlns:a16="http://schemas.microsoft.com/office/drawing/2014/main" val="20008"/>
                    </a:ext>
                  </a:extLst>
                </a:gridCol>
                <a:gridCol w="1806575">
                  <a:extLst>
                    <a:ext uri="{9D8B030D-6E8A-4147-A177-3AD203B41FA5}">
                      <a16:colId xmlns:a16="http://schemas.microsoft.com/office/drawing/2014/main" val="20009"/>
                    </a:ext>
                  </a:extLst>
                </a:gridCol>
              </a:tblGrid>
              <a:tr h="552450">
                <a:tc gridSpan="2">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19050">
                      <a:solidFill>
                        <a:srgbClr val="8EAADB"/>
                      </a:solidFill>
                      <a:prstDash val="solid"/>
                    </a:lnB>
                  </a:tcPr>
                </a:tc>
                <a:tc hMerge="1">
                  <a:txBody>
                    <a:bodyPr/>
                    <a:lstStyle/>
                    <a:p>
                      <a:endParaRPr/>
                    </a:p>
                  </a:txBody>
                  <a:tcPr marL="0" marR="0" marT="0" marB="0"/>
                </a:tc>
                <a:tc gridSpan="6">
                  <a:txBody>
                    <a:bodyPr/>
                    <a:lstStyle/>
                    <a:p>
                      <a:pPr marL="0" marR="0" indent="0" algn="ctr" defTabSz="914400" rtl="0" eaLnBrk="1" fontAlgn="auto" latinLnBrk="0" hangingPunct="1">
                        <a:lnSpc>
                          <a:spcPct val="100000"/>
                        </a:lnSpc>
                        <a:spcBef>
                          <a:spcPts val="35"/>
                        </a:spcBef>
                        <a:spcAft>
                          <a:spcPts val="0"/>
                        </a:spcAft>
                        <a:buClrTx/>
                        <a:buSzTx/>
                        <a:buFontTx/>
                        <a:buNone/>
                        <a:tabLst/>
                        <a:defRPr/>
                      </a:pPr>
                      <a:r>
                        <a:rPr lang="tr-TR" sz="2800" b="1" kern="1200" spc="-10" baseline="0" dirty="0" smtClean="0">
                          <a:solidFill>
                            <a:srgbClr val="FF0000"/>
                          </a:solidFill>
                          <a:effectLst>
                            <a:outerShdw blurRad="38100" dist="38100" dir="2700000" algn="tl">
                              <a:srgbClr val="000000">
                                <a:alpha val="43137"/>
                              </a:srgbClr>
                            </a:outerShdw>
                          </a:effectLst>
                          <a:latin typeface="Trebuchet MS"/>
                          <a:ea typeface="+mn-ea"/>
                          <a:cs typeface="Trebuchet MS"/>
                        </a:rPr>
                        <a:t>YATIRIMLARDA DEVLET YARDIMLARI HAKKINDA KARARLAR UYARINCA UYGULANAN TEŞVİK</a:t>
                      </a:r>
                    </a:p>
                    <a:p>
                      <a:pPr>
                        <a:lnSpc>
                          <a:spcPct val="100000"/>
                        </a:lnSpc>
                        <a:spcBef>
                          <a:spcPts val="35"/>
                        </a:spcBef>
                      </a:pPr>
                      <a:endParaRPr sz="1200" dirty="0">
                        <a:latin typeface="Times New Roman"/>
                        <a:cs typeface="Times New Roman"/>
                      </a:endParaRPr>
                    </a:p>
                  </a:txBody>
                  <a:tcPr marL="0" marR="0" marT="4445" marB="0">
                    <a:lnL w="9525">
                      <a:solidFill>
                        <a:srgbClr val="B4C5E7"/>
                      </a:solidFill>
                      <a:prstDash val="solid"/>
                    </a:lnL>
                    <a:lnR w="9525">
                      <a:solidFill>
                        <a:srgbClr val="B4C5E7"/>
                      </a:solidFill>
                      <a:prstDash val="solid"/>
                    </a:lnR>
                    <a:lnT w="6350">
                      <a:solidFill>
                        <a:srgbClr val="B4C5E7"/>
                      </a:solidFill>
                      <a:prstDash val="solid"/>
                    </a:lnT>
                    <a:lnB w="19050">
                      <a:solidFill>
                        <a:srgbClr val="8EAADB"/>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19050">
                      <a:solidFill>
                        <a:srgbClr val="8EAADB"/>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81940">
                <a:tc rowSpan="2" gridSpan="2">
                  <a:txBody>
                    <a:bodyPr/>
                    <a:lstStyle/>
                    <a:p>
                      <a:pPr marL="454025">
                        <a:lnSpc>
                          <a:spcPct val="100000"/>
                        </a:lnSpc>
                        <a:spcBef>
                          <a:spcPts val="1040"/>
                        </a:spcBef>
                      </a:pPr>
                      <a:r>
                        <a:rPr sz="1550" b="1" dirty="0">
                          <a:solidFill>
                            <a:srgbClr val="FFFFFF"/>
                          </a:solidFill>
                          <a:latin typeface="Trebuchet MS"/>
                          <a:cs typeface="Trebuchet MS"/>
                        </a:rPr>
                        <a:t>4</a:t>
                      </a:r>
                      <a:endParaRPr sz="1550">
                        <a:latin typeface="Trebuchet MS"/>
                        <a:cs typeface="Trebuchet MS"/>
                      </a:endParaRPr>
                    </a:p>
                  </a:txBody>
                  <a:tcPr marL="0" marR="0" marT="132080" marB="0">
                    <a:lnL w="9525">
                      <a:solidFill>
                        <a:srgbClr val="B4C5E7"/>
                      </a:solidFill>
                      <a:prstDash val="solid"/>
                    </a:lnL>
                    <a:lnR w="9525">
                      <a:solidFill>
                        <a:srgbClr val="B4C5E7"/>
                      </a:solidFill>
                      <a:prstDash val="solid"/>
                    </a:lnR>
                    <a:lnT w="19050">
                      <a:solidFill>
                        <a:srgbClr val="8EAADB"/>
                      </a:solidFill>
                      <a:prstDash val="solid"/>
                    </a:lnT>
                    <a:lnB w="6350">
                      <a:solidFill>
                        <a:srgbClr val="B4C5E7"/>
                      </a:solidFill>
                      <a:prstDash val="solid"/>
                    </a:lnB>
                  </a:tcPr>
                </a:tc>
                <a:tc rowSpan="2" hMerge="1">
                  <a:txBody>
                    <a:bodyPr/>
                    <a:lstStyle/>
                    <a:p>
                      <a:endParaRPr/>
                    </a:p>
                  </a:txBody>
                  <a:tcPr marL="0" marR="0" marT="0" marB="0"/>
                </a:tc>
                <a:tc rowSpan="2" gridSpan="6">
                  <a:txBody>
                    <a:bodyPr/>
                    <a:lstStyle/>
                    <a:p>
                      <a:pPr>
                        <a:lnSpc>
                          <a:spcPct val="100000"/>
                        </a:lnSpc>
                      </a:pPr>
                      <a:endParaRPr sz="950" dirty="0">
                        <a:latin typeface="Times New Roman"/>
                        <a:cs typeface="Times New Roman"/>
                      </a:endParaRPr>
                    </a:p>
                  </a:txBody>
                  <a:tcPr marL="0" marR="0" marT="0" marB="0">
                    <a:lnL w="9525">
                      <a:solidFill>
                        <a:srgbClr val="B4C5E7"/>
                      </a:solidFill>
                      <a:prstDash val="solid"/>
                    </a:lnL>
                    <a:lnR w="9525">
                      <a:solidFill>
                        <a:srgbClr val="000000"/>
                      </a:solidFill>
                      <a:prstDash val="solid"/>
                    </a:lnR>
                    <a:lnT w="19050">
                      <a:solidFill>
                        <a:srgbClr val="8EAADB"/>
                      </a:solidFill>
                      <a:prstDash val="solid"/>
                    </a:lnT>
                    <a:lnB w="6350">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2">
                  <a:txBody>
                    <a:bodyPr/>
                    <a:lstStyle/>
                    <a:p>
                      <a:pPr marL="73660">
                        <a:lnSpc>
                          <a:spcPct val="100000"/>
                        </a:lnSpc>
                        <a:spcBef>
                          <a:spcPts val="50"/>
                        </a:spcBef>
                      </a:pPr>
                      <a:r>
                        <a:rPr sz="850" b="1" spc="20" dirty="0">
                          <a:latin typeface="Trebuchet MS"/>
                          <a:cs typeface="Trebuchet MS"/>
                        </a:rPr>
                        <a:t>BELGE </a:t>
                      </a:r>
                      <a:r>
                        <a:rPr sz="850" b="1" spc="80" dirty="0">
                          <a:latin typeface="Trebuchet MS"/>
                          <a:cs typeface="Trebuchet MS"/>
                        </a:rPr>
                        <a:t>KANUN</a:t>
                      </a:r>
                      <a:r>
                        <a:rPr sz="850" b="1" spc="-100" dirty="0">
                          <a:latin typeface="Trebuchet MS"/>
                          <a:cs typeface="Trebuchet MS"/>
                        </a:rPr>
                        <a:t> </a:t>
                      </a:r>
                      <a:r>
                        <a:rPr sz="850" b="1" spc="85" dirty="0">
                          <a:latin typeface="Trebuchet MS"/>
                          <a:cs typeface="Trebuchet MS"/>
                        </a:rPr>
                        <a:t>NO</a:t>
                      </a:r>
                      <a:endParaRPr sz="850">
                        <a:latin typeface="Trebuchet MS"/>
                        <a:cs typeface="Trebuchet MS"/>
                      </a:endParaRPr>
                    </a:p>
                  </a:txBody>
                  <a:tcPr marL="0" marR="0" marT="6350" marB="0">
                    <a:lnL w="9525">
                      <a:solidFill>
                        <a:srgbClr val="000000"/>
                      </a:solidFill>
                      <a:prstDash val="solid"/>
                    </a:lnL>
                    <a:lnR w="9525">
                      <a:solidFill>
                        <a:srgbClr val="B4C5E7"/>
                      </a:solidFill>
                      <a:prstDash val="solid"/>
                    </a:lnR>
                    <a:lnT w="19050">
                      <a:solidFill>
                        <a:srgbClr val="8EAADB"/>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0">
                <a:tc gridSpan="2" vMerge="1">
                  <a:txBody>
                    <a:bodyPr/>
                    <a:lstStyle/>
                    <a:p>
                      <a:endParaRPr/>
                    </a:p>
                  </a:txBody>
                  <a:tcPr marL="0" marR="0" marT="132080" marB="0">
                    <a:lnL w="9525">
                      <a:solidFill>
                        <a:srgbClr val="B4C5E7"/>
                      </a:solidFill>
                      <a:prstDash val="solid"/>
                    </a:lnL>
                    <a:lnR w="9525">
                      <a:solidFill>
                        <a:srgbClr val="B4C5E7"/>
                      </a:solidFill>
                      <a:prstDash val="solid"/>
                    </a:lnR>
                    <a:lnT w="19050">
                      <a:solidFill>
                        <a:srgbClr val="8EAADB"/>
                      </a:solidFill>
                      <a:prstDash val="solid"/>
                    </a:lnT>
                    <a:lnB w="6350">
                      <a:solidFill>
                        <a:srgbClr val="B4C5E7"/>
                      </a:solidFill>
                      <a:prstDash val="solid"/>
                    </a:lnB>
                  </a:tcPr>
                </a:tc>
                <a:tc hMerge="1" vMerge="1">
                  <a:txBody>
                    <a:bodyPr/>
                    <a:lstStyle/>
                    <a:p>
                      <a:endParaRPr/>
                    </a:p>
                  </a:txBody>
                  <a:tcPr marL="0" marR="0" marT="0" marB="0"/>
                </a:tc>
                <a:tc gridSpan="6" vMerge="1">
                  <a:txBody>
                    <a:bodyPr/>
                    <a:lstStyle/>
                    <a:p>
                      <a:endParaRPr/>
                    </a:p>
                  </a:txBody>
                  <a:tcPr marL="0" marR="0" marT="0" marB="0">
                    <a:lnL w="9525">
                      <a:solidFill>
                        <a:srgbClr val="B4C5E7"/>
                      </a:solidFill>
                      <a:prstDash val="solid"/>
                    </a:lnL>
                    <a:lnR w="9525">
                      <a:solidFill>
                        <a:srgbClr val="000000"/>
                      </a:solidFill>
                      <a:prstDash val="solid"/>
                    </a:lnR>
                    <a:lnT w="19050">
                      <a:solidFill>
                        <a:srgbClr val="8EAADB"/>
                      </a:solidFill>
                      <a:prstDash val="solid"/>
                    </a:lnT>
                    <a:lnB w="6350">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73660">
                        <a:lnSpc>
                          <a:spcPts val="1005"/>
                        </a:lnSpc>
                      </a:pPr>
                      <a:r>
                        <a:rPr sz="850" spc="35" dirty="0">
                          <a:latin typeface="Arial"/>
                          <a:cs typeface="Arial"/>
                        </a:rPr>
                        <a:t>25510, 16322,</a:t>
                      </a:r>
                      <a:r>
                        <a:rPr sz="850" spc="-65" dirty="0">
                          <a:latin typeface="Arial"/>
                          <a:cs typeface="Arial"/>
                        </a:rPr>
                        <a:t> </a:t>
                      </a:r>
                      <a:r>
                        <a:rPr sz="850" spc="40" dirty="0">
                          <a:latin typeface="Arial"/>
                          <a:cs typeface="Arial"/>
                        </a:rPr>
                        <a:t>26322</a:t>
                      </a:r>
                      <a:endParaRPr sz="850">
                        <a:latin typeface="Arial"/>
                        <a:cs typeface="Arial"/>
                      </a:endParaRPr>
                    </a:p>
                  </a:txBody>
                  <a:tcPr marL="0" marR="0" marT="0" marB="0">
                    <a:lnL w="9525">
                      <a:solidFill>
                        <a:srgbClr val="000000"/>
                      </a:solidFill>
                      <a:prstDash val="solid"/>
                    </a:lnL>
                    <a:lnR w="9525">
                      <a:solidFill>
                        <a:srgbClr val="B4C5E7"/>
                      </a:solidFill>
                      <a:prstDash val="solid"/>
                    </a:lnR>
                    <a:lnT w="6350">
                      <a:solidFill>
                        <a:srgbClr val="000000"/>
                      </a:solidFill>
                      <a:prstDash val="solid"/>
                    </a:lnT>
                    <a:lnB w="6350">
                      <a:solidFill>
                        <a:srgbClr val="B4C5E7"/>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149225">
                <a:tc rowSpan="2" gridSpan="2">
                  <a:txBody>
                    <a:bodyPr/>
                    <a:lstStyle/>
                    <a:p>
                      <a:pPr marL="81915">
                        <a:lnSpc>
                          <a:spcPts val="1365"/>
                        </a:lnSpc>
                      </a:pPr>
                      <a:r>
                        <a:rPr sz="1150" b="1" spc="30" dirty="0">
                          <a:latin typeface="Trebuchet MS"/>
                          <a:cs typeface="Trebuchet MS"/>
                        </a:rPr>
                        <a:t>YASAL</a:t>
                      </a:r>
                      <a:r>
                        <a:rPr sz="1150" b="1" spc="-65" dirty="0">
                          <a:latin typeface="Trebuchet MS"/>
                          <a:cs typeface="Trebuchet MS"/>
                        </a:rPr>
                        <a:t> </a:t>
                      </a:r>
                      <a:r>
                        <a:rPr sz="1150" b="1" spc="70" dirty="0">
                          <a:latin typeface="Trebuchet MS"/>
                          <a:cs typeface="Trebuchet MS"/>
                        </a:rPr>
                        <a:t>DAYANAK</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E1EED9"/>
                    </a:solidFill>
                  </a:tcPr>
                </a:tc>
                <a:tc rowSpan="2" hMerge="1">
                  <a:txBody>
                    <a:bodyPr/>
                    <a:lstStyle/>
                    <a:p>
                      <a:endParaRPr/>
                    </a:p>
                  </a:txBody>
                  <a:tcPr marL="0" marR="0" marT="0" marB="0"/>
                </a:tc>
                <a:tc rowSpan="2" gridSpan="4">
                  <a:txBody>
                    <a:bodyPr/>
                    <a:lstStyle/>
                    <a:p>
                      <a:pPr marL="78105">
                        <a:lnSpc>
                          <a:spcPts val="1005"/>
                        </a:lnSpc>
                      </a:pPr>
                      <a:r>
                        <a:rPr sz="850" spc="40" dirty="0">
                          <a:latin typeface="Arial"/>
                          <a:cs typeface="Arial"/>
                        </a:rPr>
                        <a:t>5510</a:t>
                      </a:r>
                      <a:r>
                        <a:rPr sz="850" spc="-5" dirty="0">
                          <a:latin typeface="Arial"/>
                          <a:cs typeface="Arial"/>
                        </a:rPr>
                        <a:t> </a:t>
                      </a:r>
                      <a:r>
                        <a:rPr sz="850" spc="-10" dirty="0">
                          <a:latin typeface="Arial"/>
                          <a:cs typeface="Arial"/>
                        </a:rPr>
                        <a:t>Sayılı</a:t>
                      </a:r>
                      <a:r>
                        <a:rPr sz="850" spc="-15" dirty="0">
                          <a:latin typeface="Arial"/>
                          <a:cs typeface="Arial"/>
                        </a:rPr>
                        <a:t> </a:t>
                      </a:r>
                      <a:r>
                        <a:rPr sz="850" spc="35" dirty="0">
                          <a:latin typeface="Arial"/>
                          <a:cs typeface="Arial"/>
                        </a:rPr>
                        <a:t>Kanunun</a:t>
                      </a:r>
                      <a:r>
                        <a:rPr sz="850" spc="-20" dirty="0">
                          <a:latin typeface="Arial"/>
                          <a:cs typeface="Arial"/>
                        </a:rPr>
                        <a:t> </a:t>
                      </a:r>
                      <a:r>
                        <a:rPr sz="850" spc="-10" dirty="0">
                          <a:latin typeface="Arial"/>
                          <a:cs typeface="Arial"/>
                        </a:rPr>
                        <a:t>Ek</a:t>
                      </a:r>
                      <a:r>
                        <a:rPr sz="850" spc="-25" dirty="0">
                          <a:latin typeface="Arial"/>
                          <a:cs typeface="Arial"/>
                        </a:rPr>
                        <a:t> </a:t>
                      </a:r>
                      <a:r>
                        <a:rPr sz="850" spc="30" dirty="0">
                          <a:latin typeface="Arial"/>
                          <a:cs typeface="Arial"/>
                        </a:rPr>
                        <a:t>2.</a:t>
                      </a:r>
                      <a:r>
                        <a:rPr sz="850" spc="-10" dirty="0">
                          <a:latin typeface="Arial"/>
                          <a:cs typeface="Arial"/>
                        </a:rPr>
                        <a:t> </a:t>
                      </a:r>
                      <a:r>
                        <a:rPr sz="850" spc="40" dirty="0">
                          <a:latin typeface="Arial"/>
                          <a:cs typeface="Arial"/>
                        </a:rPr>
                        <a:t>Maddesi</a:t>
                      </a:r>
                      <a:r>
                        <a:rPr sz="850" spc="10" dirty="0">
                          <a:latin typeface="Arial"/>
                          <a:cs typeface="Arial"/>
                        </a:rPr>
                        <a:t> </a:t>
                      </a:r>
                      <a:r>
                        <a:rPr sz="850" spc="50" dirty="0">
                          <a:latin typeface="Arial"/>
                          <a:cs typeface="Arial"/>
                        </a:rPr>
                        <a:t>2011/54</a:t>
                      </a:r>
                      <a:r>
                        <a:rPr sz="850" spc="-10" dirty="0">
                          <a:latin typeface="Arial"/>
                          <a:cs typeface="Arial"/>
                        </a:rPr>
                        <a:t> </a:t>
                      </a:r>
                      <a:r>
                        <a:rPr sz="850" spc="30" dirty="0">
                          <a:latin typeface="Arial"/>
                          <a:cs typeface="Arial"/>
                        </a:rPr>
                        <a:t>-</a:t>
                      </a:r>
                      <a:r>
                        <a:rPr sz="850" spc="15" dirty="0">
                          <a:latin typeface="Arial"/>
                          <a:cs typeface="Arial"/>
                        </a:rPr>
                        <a:t> </a:t>
                      </a:r>
                      <a:r>
                        <a:rPr sz="850" spc="50" dirty="0">
                          <a:latin typeface="Arial"/>
                          <a:cs typeface="Arial"/>
                        </a:rPr>
                        <a:t>2012/30</a:t>
                      </a:r>
                      <a:r>
                        <a:rPr sz="850" spc="-30" dirty="0">
                          <a:latin typeface="Arial"/>
                          <a:cs typeface="Arial"/>
                        </a:rPr>
                        <a:t> </a:t>
                      </a:r>
                      <a:r>
                        <a:rPr sz="850" spc="30" dirty="0">
                          <a:latin typeface="Arial"/>
                          <a:cs typeface="Arial"/>
                        </a:rPr>
                        <a:t>-</a:t>
                      </a:r>
                      <a:r>
                        <a:rPr sz="850" spc="15" dirty="0">
                          <a:latin typeface="Arial"/>
                          <a:cs typeface="Arial"/>
                        </a:rPr>
                        <a:t> </a:t>
                      </a:r>
                      <a:r>
                        <a:rPr sz="850" spc="50" dirty="0">
                          <a:latin typeface="Arial"/>
                          <a:cs typeface="Arial"/>
                        </a:rPr>
                        <a:t>2012/37</a:t>
                      </a:r>
                      <a:r>
                        <a:rPr sz="850" dirty="0">
                          <a:latin typeface="Arial"/>
                          <a:cs typeface="Arial"/>
                        </a:rPr>
                        <a:t> </a:t>
                      </a:r>
                      <a:r>
                        <a:rPr sz="850" spc="-10" dirty="0">
                          <a:latin typeface="Arial"/>
                          <a:cs typeface="Arial"/>
                        </a:rPr>
                        <a:t>Sayılı</a:t>
                      </a:r>
                      <a:r>
                        <a:rPr sz="850" spc="-15" dirty="0">
                          <a:latin typeface="Arial"/>
                          <a:cs typeface="Arial"/>
                        </a:rPr>
                        <a:t> </a:t>
                      </a:r>
                      <a:r>
                        <a:rPr sz="850" spc="30" dirty="0">
                          <a:latin typeface="Arial"/>
                          <a:cs typeface="Arial"/>
                        </a:rPr>
                        <a:t>Genelgeler.</a:t>
                      </a:r>
                      <a:endParaRPr sz="850" dirty="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3">
                  <a:txBody>
                    <a:bodyPr/>
                    <a:lstStyle/>
                    <a:p>
                      <a:pPr marL="347345">
                        <a:lnSpc>
                          <a:spcPts val="1005"/>
                        </a:lnSpc>
                      </a:pPr>
                      <a:r>
                        <a:rPr sz="850" b="1" spc="80" dirty="0">
                          <a:latin typeface="Trebuchet MS"/>
                          <a:cs typeface="Trebuchet MS"/>
                        </a:rPr>
                        <a:t>BAŞLAMA</a:t>
                      </a:r>
                      <a:r>
                        <a:rPr sz="850" b="1" spc="-50" dirty="0">
                          <a:latin typeface="Trebuchet MS"/>
                          <a:cs typeface="Trebuchet MS"/>
                        </a:rPr>
                        <a:t> </a:t>
                      </a:r>
                      <a:r>
                        <a:rPr sz="850" b="1" spc="35" dirty="0">
                          <a:latin typeface="Trebuchet MS"/>
                          <a:cs typeface="Trebuchet MS"/>
                        </a:rPr>
                        <a:t>TARİHİ</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R="7620" algn="ctr">
                        <a:lnSpc>
                          <a:spcPts val="1005"/>
                        </a:lnSpc>
                      </a:pPr>
                      <a:r>
                        <a:rPr sz="850" b="1" spc="30" dirty="0">
                          <a:latin typeface="Trebuchet MS"/>
                          <a:cs typeface="Trebuchet MS"/>
                        </a:rPr>
                        <a:t>BİTİŞ</a:t>
                      </a:r>
                      <a:r>
                        <a:rPr sz="850" b="1" spc="-45" dirty="0">
                          <a:latin typeface="Trebuchet MS"/>
                          <a:cs typeface="Trebuchet MS"/>
                        </a:rPr>
                        <a:t> </a:t>
                      </a:r>
                      <a:r>
                        <a:rPr sz="850" b="1" spc="40" dirty="0">
                          <a:latin typeface="Trebuchet MS"/>
                          <a:cs typeface="Trebuchet MS"/>
                        </a:rPr>
                        <a:t>TARİHİ</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FFF1CC"/>
                    </a:solidFill>
                  </a:tcPr>
                </a:tc>
                <a:extLst>
                  <a:ext uri="{0D108BD9-81ED-4DB2-BD59-A6C34878D82A}">
                    <a16:rowId xmlns:a16="http://schemas.microsoft.com/office/drawing/2014/main" val="10003"/>
                  </a:ext>
                </a:extLst>
              </a:tr>
              <a:tr h="161290">
                <a:tc gridSpan="2" vMerge="1">
                  <a:txBody>
                    <a:bodyPr/>
                    <a:lstStyle/>
                    <a:p>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E1EED9"/>
                    </a:solidFill>
                  </a:tcPr>
                </a:tc>
                <a:tc hMerge="1" vMerge="1">
                  <a:txBody>
                    <a:bodyPr/>
                    <a:lstStyle/>
                    <a:p>
                      <a:endParaRPr/>
                    </a:p>
                  </a:txBody>
                  <a:tcPr marL="0" marR="0" marT="0" marB="0"/>
                </a:tc>
                <a:tc gridSpan="4" vMerge="1">
                  <a:txBody>
                    <a:bodyPr/>
                    <a:lstStyle/>
                    <a:p>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3">
                  <a:txBody>
                    <a:bodyPr/>
                    <a:lstStyle/>
                    <a:p>
                      <a:pPr marL="498475">
                        <a:lnSpc>
                          <a:spcPts val="1005"/>
                        </a:lnSpc>
                      </a:pPr>
                      <a:r>
                        <a:rPr sz="850" spc="65" dirty="0">
                          <a:latin typeface="Arial"/>
                          <a:cs typeface="Arial"/>
                        </a:rPr>
                        <a:t>01/10/2009</a:t>
                      </a:r>
                      <a:endParaRPr sz="85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a:txBody>
                    <a:bodyPr/>
                    <a:lstStyle/>
                    <a:p>
                      <a:pPr marR="5080" algn="ctr">
                        <a:lnSpc>
                          <a:spcPts val="1005"/>
                        </a:lnSpc>
                      </a:pPr>
                      <a:r>
                        <a:rPr sz="850" dirty="0">
                          <a:latin typeface="Arial"/>
                          <a:cs typeface="Arial"/>
                        </a:rPr>
                        <a:t>-</a:t>
                      </a:r>
                      <a:endParaRPr sz="85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FFF1CC"/>
                    </a:solidFill>
                  </a:tcPr>
                </a:tc>
                <a:extLst>
                  <a:ext uri="{0D108BD9-81ED-4DB2-BD59-A6C34878D82A}">
                    <a16:rowId xmlns:a16="http://schemas.microsoft.com/office/drawing/2014/main" val="10004"/>
                  </a:ext>
                </a:extLst>
              </a:tr>
              <a:tr h="408305">
                <a:tc gridSpan="2">
                  <a:txBody>
                    <a:bodyPr/>
                    <a:lstStyle/>
                    <a:p>
                      <a:pPr marL="81915">
                        <a:lnSpc>
                          <a:spcPts val="1365"/>
                        </a:lnSpc>
                      </a:pPr>
                      <a:r>
                        <a:rPr sz="1150" b="1" spc="70" dirty="0">
                          <a:latin typeface="Trebuchet MS"/>
                          <a:cs typeface="Trebuchet MS"/>
                        </a:rPr>
                        <a:t>AÇIKLAMA</a:t>
                      </a:r>
                      <a:endParaRPr sz="11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F1F1F1"/>
                    </a:solidFill>
                  </a:tcPr>
                </a:tc>
                <a:tc hMerge="1">
                  <a:txBody>
                    <a:bodyPr/>
                    <a:lstStyle/>
                    <a:p>
                      <a:endParaRPr/>
                    </a:p>
                  </a:txBody>
                  <a:tcPr marL="0" marR="0" marT="0" marB="0"/>
                </a:tc>
                <a:tc gridSpan="8">
                  <a:txBody>
                    <a:bodyPr/>
                    <a:lstStyle/>
                    <a:p>
                      <a:pPr marL="78105" marR="80010">
                        <a:lnSpc>
                          <a:spcPts val="1040"/>
                        </a:lnSpc>
                      </a:pPr>
                      <a:r>
                        <a:rPr sz="850" spc="40" dirty="0">
                          <a:latin typeface="Arial"/>
                          <a:cs typeface="Arial"/>
                        </a:rPr>
                        <a:t>Prime </a:t>
                      </a:r>
                      <a:r>
                        <a:rPr sz="850" spc="-5" dirty="0">
                          <a:latin typeface="Arial"/>
                          <a:cs typeface="Arial"/>
                        </a:rPr>
                        <a:t>esas </a:t>
                      </a:r>
                      <a:r>
                        <a:rPr sz="850" spc="10" dirty="0">
                          <a:latin typeface="Arial"/>
                          <a:cs typeface="Arial"/>
                        </a:rPr>
                        <a:t>kazanç </a:t>
                      </a:r>
                      <a:r>
                        <a:rPr sz="850" spc="45" dirty="0">
                          <a:latin typeface="Arial"/>
                          <a:cs typeface="Arial"/>
                        </a:rPr>
                        <a:t>alt </a:t>
                      </a:r>
                      <a:r>
                        <a:rPr sz="850" spc="15" dirty="0">
                          <a:latin typeface="Arial"/>
                          <a:cs typeface="Arial"/>
                        </a:rPr>
                        <a:t>sınırı </a:t>
                      </a:r>
                      <a:r>
                        <a:rPr sz="850" spc="40" dirty="0">
                          <a:latin typeface="Arial"/>
                          <a:cs typeface="Arial"/>
                        </a:rPr>
                        <a:t>üzerinden </a:t>
                      </a:r>
                      <a:r>
                        <a:rPr sz="850" spc="30" dirty="0">
                          <a:latin typeface="Arial"/>
                          <a:cs typeface="Arial"/>
                        </a:rPr>
                        <a:t>hesaplanan </a:t>
                      </a:r>
                      <a:r>
                        <a:rPr sz="850" spc="35" dirty="0">
                          <a:latin typeface="Arial"/>
                          <a:cs typeface="Arial"/>
                        </a:rPr>
                        <a:t>sigorta </a:t>
                      </a:r>
                      <a:r>
                        <a:rPr sz="850" spc="50" dirty="0">
                          <a:latin typeface="Arial"/>
                          <a:cs typeface="Arial"/>
                        </a:rPr>
                        <a:t>primlerinin; </a:t>
                      </a:r>
                      <a:r>
                        <a:rPr sz="850" spc="35" dirty="0">
                          <a:latin typeface="Arial"/>
                          <a:cs typeface="Arial"/>
                        </a:rPr>
                        <a:t>işveren hisselerinin </a:t>
                      </a:r>
                      <a:r>
                        <a:rPr sz="850" spc="45" dirty="0">
                          <a:latin typeface="Arial"/>
                          <a:cs typeface="Arial"/>
                        </a:rPr>
                        <a:t>tamamına </a:t>
                      </a:r>
                      <a:r>
                        <a:rPr sz="850" spc="20" dirty="0">
                          <a:latin typeface="Arial"/>
                          <a:cs typeface="Arial"/>
                        </a:rPr>
                        <a:t>veya </a:t>
                      </a:r>
                      <a:r>
                        <a:rPr sz="850" spc="30" dirty="0">
                          <a:latin typeface="Arial"/>
                          <a:cs typeface="Arial"/>
                        </a:rPr>
                        <a:t>Bakanlar Kurulunca </a:t>
                      </a:r>
                      <a:r>
                        <a:rPr sz="850" spc="40" dirty="0">
                          <a:latin typeface="Arial"/>
                          <a:cs typeface="Arial"/>
                        </a:rPr>
                        <a:t>istatistiki </a:t>
                      </a:r>
                      <a:r>
                        <a:rPr sz="850" spc="35" dirty="0">
                          <a:latin typeface="Arial"/>
                          <a:cs typeface="Arial"/>
                        </a:rPr>
                        <a:t>bölge </a:t>
                      </a:r>
                      <a:r>
                        <a:rPr sz="850" spc="50" dirty="0">
                          <a:latin typeface="Arial"/>
                          <a:cs typeface="Arial"/>
                        </a:rPr>
                        <a:t>birimleri </a:t>
                      </a:r>
                      <a:r>
                        <a:rPr sz="850" spc="25" dirty="0">
                          <a:latin typeface="Arial"/>
                          <a:cs typeface="Arial"/>
                        </a:rPr>
                        <a:t>sınıflandırması, </a:t>
                      </a:r>
                      <a:r>
                        <a:rPr sz="850" spc="20" dirty="0">
                          <a:latin typeface="Arial"/>
                          <a:cs typeface="Arial"/>
                        </a:rPr>
                        <a:t>kişi </a:t>
                      </a:r>
                      <a:r>
                        <a:rPr sz="850" spc="15" dirty="0">
                          <a:latin typeface="Arial"/>
                          <a:cs typeface="Arial"/>
                        </a:rPr>
                        <a:t>başına </a:t>
                      </a:r>
                      <a:r>
                        <a:rPr sz="850" spc="35" dirty="0">
                          <a:latin typeface="Arial"/>
                          <a:cs typeface="Arial"/>
                        </a:rPr>
                        <a:t>düşen  </a:t>
                      </a:r>
                      <a:r>
                        <a:rPr sz="850" spc="55" dirty="0">
                          <a:latin typeface="Arial"/>
                          <a:cs typeface="Arial"/>
                        </a:rPr>
                        <a:t>milli </a:t>
                      </a:r>
                      <a:r>
                        <a:rPr sz="850" spc="35" dirty="0">
                          <a:latin typeface="Arial"/>
                          <a:cs typeface="Arial"/>
                        </a:rPr>
                        <a:t>gelir </a:t>
                      </a:r>
                      <a:r>
                        <a:rPr sz="850" spc="30" dirty="0">
                          <a:latin typeface="Arial"/>
                          <a:cs typeface="Arial"/>
                        </a:rPr>
                        <a:t>veya </a:t>
                      </a:r>
                      <a:r>
                        <a:rPr sz="850" spc="35" dirty="0">
                          <a:latin typeface="Arial"/>
                          <a:cs typeface="Arial"/>
                        </a:rPr>
                        <a:t>sosyoekonomik </a:t>
                      </a:r>
                      <a:r>
                        <a:rPr sz="850" spc="30" dirty="0">
                          <a:latin typeface="Arial"/>
                          <a:cs typeface="Arial"/>
                        </a:rPr>
                        <a:t>gelişmişlik </a:t>
                      </a:r>
                      <a:r>
                        <a:rPr sz="850" spc="35" dirty="0">
                          <a:latin typeface="Arial"/>
                          <a:cs typeface="Arial"/>
                        </a:rPr>
                        <a:t>düzeyleri </a:t>
                      </a:r>
                      <a:r>
                        <a:rPr sz="850" spc="45" dirty="0">
                          <a:latin typeface="Arial"/>
                          <a:cs typeface="Arial"/>
                        </a:rPr>
                        <a:t>dikkate </a:t>
                      </a:r>
                      <a:r>
                        <a:rPr sz="850" spc="30" dirty="0">
                          <a:latin typeface="Arial"/>
                          <a:cs typeface="Arial"/>
                        </a:rPr>
                        <a:t>alınmak </a:t>
                      </a:r>
                      <a:r>
                        <a:rPr sz="850" spc="40" dirty="0">
                          <a:latin typeface="Arial"/>
                          <a:cs typeface="Arial"/>
                        </a:rPr>
                        <a:t>suretiyle </a:t>
                      </a:r>
                      <a:r>
                        <a:rPr sz="850" spc="45" dirty="0">
                          <a:latin typeface="Arial"/>
                          <a:cs typeface="Arial"/>
                        </a:rPr>
                        <a:t>belirlenen illerde </a:t>
                      </a:r>
                      <a:r>
                        <a:rPr sz="850" spc="35" dirty="0">
                          <a:latin typeface="Arial"/>
                          <a:cs typeface="Arial"/>
                        </a:rPr>
                        <a:t>işveren </a:t>
                      </a:r>
                      <a:r>
                        <a:rPr sz="850" spc="25" dirty="0">
                          <a:latin typeface="Arial"/>
                          <a:cs typeface="Arial"/>
                        </a:rPr>
                        <a:t>hisseleri </a:t>
                      </a:r>
                      <a:r>
                        <a:rPr sz="850" spc="35" dirty="0">
                          <a:latin typeface="Arial"/>
                          <a:cs typeface="Arial"/>
                        </a:rPr>
                        <a:t>ile </a:t>
                      </a:r>
                      <a:r>
                        <a:rPr sz="850" spc="60" dirty="0">
                          <a:latin typeface="Arial"/>
                          <a:cs typeface="Arial"/>
                        </a:rPr>
                        <a:t>birlikte </a:t>
                      </a:r>
                      <a:r>
                        <a:rPr sz="850" spc="30" dirty="0">
                          <a:latin typeface="Arial"/>
                          <a:cs typeface="Arial"/>
                        </a:rPr>
                        <a:t>sigortalı hisselerinin </a:t>
                      </a:r>
                      <a:r>
                        <a:rPr sz="850" spc="45" dirty="0">
                          <a:latin typeface="Arial"/>
                          <a:cs typeface="Arial"/>
                        </a:rPr>
                        <a:t>tamamına </a:t>
                      </a:r>
                      <a:r>
                        <a:rPr sz="850" spc="35" dirty="0">
                          <a:latin typeface="Arial"/>
                          <a:cs typeface="Arial"/>
                        </a:rPr>
                        <a:t>kadar </a:t>
                      </a:r>
                      <a:r>
                        <a:rPr sz="850" spc="40" dirty="0">
                          <a:latin typeface="Arial"/>
                          <a:cs typeface="Arial"/>
                        </a:rPr>
                        <a:t>olan </a:t>
                      </a:r>
                      <a:r>
                        <a:rPr sz="850" spc="15" dirty="0">
                          <a:latin typeface="Arial"/>
                          <a:cs typeface="Arial"/>
                        </a:rPr>
                        <a:t>kısmı</a:t>
                      </a:r>
                      <a:r>
                        <a:rPr sz="850" spc="175" dirty="0">
                          <a:latin typeface="Arial"/>
                          <a:cs typeface="Arial"/>
                        </a:rPr>
                        <a:t> </a:t>
                      </a:r>
                      <a:r>
                        <a:rPr sz="850" spc="40" dirty="0">
                          <a:latin typeface="Arial"/>
                          <a:cs typeface="Arial"/>
                        </a:rPr>
                        <a:t>Ekonomi</a:t>
                      </a:r>
                      <a:endParaRPr sz="850">
                        <a:latin typeface="Arial"/>
                        <a:cs typeface="Arial"/>
                      </a:endParaRPr>
                    </a:p>
                    <a:p>
                      <a:pPr marL="78105">
                        <a:lnSpc>
                          <a:spcPct val="100000"/>
                        </a:lnSpc>
                        <a:spcBef>
                          <a:spcPts val="5"/>
                        </a:spcBef>
                      </a:pPr>
                      <a:r>
                        <a:rPr sz="850" spc="15" dirty="0">
                          <a:latin typeface="Arial"/>
                          <a:cs typeface="Arial"/>
                        </a:rPr>
                        <a:t>Bakanlığı </a:t>
                      </a:r>
                      <a:r>
                        <a:rPr sz="850" spc="40" dirty="0">
                          <a:latin typeface="Arial"/>
                          <a:cs typeface="Arial"/>
                        </a:rPr>
                        <a:t>bütçesinden</a:t>
                      </a:r>
                      <a:r>
                        <a:rPr sz="850" spc="-30" dirty="0">
                          <a:latin typeface="Arial"/>
                          <a:cs typeface="Arial"/>
                        </a:rPr>
                        <a:t> </a:t>
                      </a:r>
                      <a:r>
                        <a:rPr sz="850" spc="30" dirty="0">
                          <a:latin typeface="Arial"/>
                          <a:cs typeface="Arial"/>
                        </a:rPr>
                        <a:t>karşılanmaktadır.</a:t>
                      </a:r>
                      <a:endParaRPr sz="85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61290">
                <a:tc gridSpan="10">
                  <a:txBody>
                    <a:bodyPr/>
                    <a:lstStyle/>
                    <a:p>
                      <a:pPr marL="81915">
                        <a:lnSpc>
                          <a:spcPts val="1005"/>
                        </a:lnSpc>
                      </a:pPr>
                      <a:r>
                        <a:rPr sz="850" b="1" spc="30" dirty="0">
                          <a:latin typeface="Trebuchet MS"/>
                          <a:cs typeface="Trebuchet MS"/>
                        </a:rPr>
                        <a:t>TEŞVİKTEN </a:t>
                      </a:r>
                      <a:r>
                        <a:rPr sz="850" b="1" spc="70" dirty="0">
                          <a:latin typeface="Trebuchet MS"/>
                          <a:cs typeface="Trebuchet MS"/>
                        </a:rPr>
                        <a:t>YARARLANMA</a:t>
                      </a:r>
                      <a:r>
                        <a:rPr sz="850" b="1" spc="-120" dirty="0">
                          <a:latin typeface="Trebuchet MS"/>
                          <a:cs typeface="Trebuchet MS"/>
                        </a:rPr>
                        <a:t> </a:t>
                      </a:r>
                      <a:r>
                        <a:rPr sz="850" b="1" spc="30" dirty="0">
                          <a:latin typeface="Trebuchet MS"/>
                          <a:cs typeface="Trebuchet MS"/>
                        </a:rPr>
                        <a:t>ŞARTLARI</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84785">
                <a:tc>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9">
                  <a:txBody>
                    <a:bodyPr/>
                    <a:lstStyle/>
                    <a:p>
                      <a:pPr marL="78740">
                        <a:lnSpc>
                          <a:spcPts val="1005"/>
                        </a:lnSpc>
                      </a:pPr>
                      <a:r>
                        <a:rPr sz="850" spc="30" dirty="0">
                          <a:latin typeface="Arial"/>
                          <a:cs typeface="Arial"/>
                        </a:rPr>
                        <a:t>Aylık</a:t>
                      </a:r>
                      <a:r>
                        <a:rPr sz="850" spc="-30" dirty="0">
                          <a:latin typeface="Arial"/>
                          <a:cs typeface="Arial"/>
                        </a:rPr>
                        <a:t> </a:t>
                      </a:r>
                      <a:r>
                        <a:rPr sz="850" spc="70" dirty="0">
                          <a:latin typeface="Arial"/>
                          <a:cs typeface="Arial"/>
                        </a:rPr>
                        <a:t>prim</a:t>
                      </a:r>
                      <a:r>
                        <a:rPr sz="850" spc="-35" dirty="0">
                          <a:latin typeface="Arial"/>
                          <a:cs typeface="Arial"/>
                        </a:rPr>
                        <a:t> </a:t>
                      </a:r>
                      <a:r>
                        <a:rPr sz="850" spc="35" dirty="0">
                          <a:latin typeface="Arial"/>
                          <a:cs typeface="Arial"/>
                        </a:rPr>
                        <a:t>ve</a:t>
                      </a:r>
                      <a:r>
                        <a:rPr sz="850" spc="-20" dirty="0">
                          <a:latin typeface="Arial"/>
                          <a:cs typeface="Arial"/>
                        </a:rPr>
                        <a:t> </a:t>
                      </a:r>
                      <a:r>
                        <a:rPr sz="850" spc="50" dirty="0">
                          <a:latin typeface="Arial"/>
                          <a:cs typeface="Arial"/>
                        </a:rPr>
                        <a:t>hizmet</a:t>
                      </a:r>
                      <a:r>
                        <a:rPr sz="850" spc="-15" dirty="0">
                          <a:latin typeface="Arial"/>
                          <a:cs typeface="Arial"/>
                        </a:rPr>
                        <a:t> </a:t>
                      </a:r>
                      <a:r>
                        <a:rPr sz="850" spc="25" dirty="0">
                          <a:latin typeface="Arial"/>
                          <a:cs typeface="Arial"/>
                        </a:rPr>
                        <a:t>belgesi</a:t>
                      </a:r>
                      <a:r>
                        <a:rPr sz="850" spc="-15" dirty="0">
                          <a:latin typeface="Arial"/>
                          <a:cs typeface="Arial"/>
                        </a:rPr>
                        <a:t> </a:t>
                      </a:r>
                      <a:r>
                        <a:rPr sz="850" spc="40" dirty="0">
                          <a:latin typeface="Arial"/>
                          <a:cs typeface="Arial"/>
                        </a:rPr>
                        <a:t>Kuruma</a:t>
                      </a:r>
                      <a:r>
                        <a:rPr sz="850" spc="-30" dirty="0">
                          <a:latin typeface="Arial"/>
                          <a:cs typeface="Arial"/>
                        </a:rPr>
                        <a:t> </a:t>
                      </a:r>
                      <a:r>
                        <a:rPr sz="850" spc="15" dirty="0">
                          <a:latin typeface="Arial"/>
                          <a:cs typeface="Arial"/>
                        </a:rPr>
                        <a:t>yasal</a:t>
                      </a:r>
                      <a:r>
                        <a:rPr sz="850" spc="-15" dirty="0">
                          <a:latin typeface="Arial"/>
                          <a:cs typeface="Arial"/>
                        </a:rPr>
                        <a:t> </a:t>
                      </a:r>
                      <a:r>
                        <a:rPr sz="850" spc="25" dirty="0">
                          <a:latin typeface="Arial"/>
                          <a:cs typeface="Arial"/>
                        </a:rPr>
                        <a:t>süresinde</a:t>
                      </a:r>
                      <a:r>
                        <a:rPr sz="850" spc="5" dirty="0">
                          <a:latin typeface="Arial"/>
                          <a:cs typeface="Arial"/>
                        </a:rPr>
                        <a:t> </a:t>
                      </a:r>
                      <a:r>
                        <a:rPr sz="850" spc="40" dirty="0">
                          <a:latin typeface="Arial"/>
                          <a:cs typeface="Arial"/>
                        </a:rPr>
                        <a:t>verilmiş</a:t>
                      </a:r>
                      <a:r>
                        <a:rPr sz="850" spc="-20" dirty="0">
                          <a:latin typeface="Arial"/>
                          <a:cs typeface="Arial"/>
                        </a:rPr>
                        <a:t> </a:t>
                      </a:r>
                      <a:r>
                        <a:rPr sz="850" spc="35" dirty="0">
                          <a:latin typeface="Arial"/>
                          <a:cs typeface="Arial"/>
                        </a:rPr>
                        <a:t>olmalı,</a:t>
                      </a:r>
                      <a:endParaRPr sz="85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84785">
                <a:tc>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9">
                  <a:txBody>
                    <a:bodyPr/>
                    <a:lstStyle/>
                    <a:p>
                      <a:pPr marL="78740">
                        <a:lnSpc>
                          <a:spcPts val="1005"/>
                        </a:lnSpc>
                      </a:pPr>
                      <a:r>
                        <a:rPr sz="850" spc="45" dirty="0">
                          <a:latin typeface="Arial"/>
                          <a:cs typeface="Arial"/>
                        </a:rPr>
                        <a:t>Primler</a:t>
                      </a:r>
                      <a:r>
                        <a:rPr sz="850" dirty="0">
                          <a:latin typeface="Arial"/>
                          <a:cs typeface="Arial"/>
                        </a:rPr>
                        <a:t> </a:t>
                      </a:r>
                      <a:r>
                        <a:rPr sz="850" spc="10" dirty="0">
                          <a:latin typeface="Arial"/>
                          <a:cs typeface="Arial"/>
                        </a:rPr>
                        <a:t>yasal</a:t>
                      </a:r>
                      <a:r>
                        <a:rPr sz="850" spc="-15" dirty="0">
                          <a:latin typeface="Arial"/>
                          <a:cs typeface="Arial"/>
                        </a:rPr>
                        <a:t> </a:t>
                      </a:r>
                      <a:r>
                        <a:rPr sz="850" spc="20" dirty="0">
                          <a:latin typeface="Arial"/>
                          <a:cs typeface="Arial"/>
                        </a:rPr>
                        <a:t>süresi</a:t>
                      </a:r>
                      <a:r>
                        <a:rPr sz="850" spc="-10" dirty="0">
                          <a:latin typeface="Arial"/>
                          <a:cs typeface="Arial"/>
                        </a:rPr>
                        <a:t> </a:t>
                      </a:r>
                      <a:r>
                        <a:rPr sz="850" spc="35" dirty="0">
                          <a:latin typeface="Arial"/>
                          <a:cs typeface="Arial"/>
                        </a:rPr>
                        <a:t>içinde</a:t>
                      </a:r>
                      <a:r>
                        <a:rPr sz="850" spc="5" dirty="0">
                          <a:latin typeface="Arial"/>
                          <a:cs typeface="Arial"/>
                        </a:rPr>
                        <a:t> </a:t>
                      </a:r>
                      <a:r>
                        <a:rPr sz="850" spc="45" dirty="0">
                          <a:latin typeface="Arial"/>
                          <a:cs typeface="Arial"/>
                        </a:rPr>
                        <a:t>ödenmeli,</a:t>
                      </a:r>
                      <a:r>
                        <a:rPr sz="850" spc="-35" dirty="0">
                          <a:latin typeface="Arial"/>
                          <a:cs typeface="Arial"/>
                        </a:rPr>
                        <a:t> </a:t>
                      </a:r>
                      <a:r>
                        <a:rPr sz="850" spc="35" dirty="0">
                          <a:latin typeface="Arial"/>
                          <a:cs typeface="Arial"/>
                        </a:rPr>
                        <a:t>Türkiye</a:t>
                      </a:r>
                      <a:r>
                        <a:rPr sz="850" spc="-15" dirty="0">
                          <a:latin typeface="Arial"/>
                          <a:cs typeface="Arial"/>
                        </a:rPr>
                        <a:t> </a:t>
                      </a:r>
                      <a:r>
                        <a:rPr sz="850" spc="35" dirty="0">
                          <a:latin typeface="Arial"/>
                          <a:cs typeface="Arial"/>
                        </a:rPr>
                        <a:t>genelinde</a:t>
                      </a:r>
                      <a:r>
                        <a:rPr sz="850" spc="-20" dirty="0">
                          <a:latin typeface="Arial"/>
                          <a:cs typeface="Arial"/>
                        </a:rPr>
                        <a:t> </a:t>
                      </a:r>
                      <a:r>
                        <a:rPr sz="850" spc="55" dirty="0">
                          <a:latin typeface="Arial"/>
                          <a:cs typeface="Arial"/>
                        </a:rPr>
                        <a:t>prim,</a:t>
                      </a:r>
                      <a:r>
                        <a:rPr sz="850" dirty="0">
                          <a:latin typeface="Arial"/>
                          <a:cs typeface="Arial"/>
                        </a:rPr>
                        <a:t> </a:t>
                      </a:r>
                      <a:r>
                        <a:rPr sz="850" spc="45" dirty="0">
                          <a:latin typeface="Arial"/>
                          <a:cs typeface="Arial"/>
                        </a:rPr>
                        <a:t>idari</a:t>
                      </a:r>
                      <a:r>
                        <a:rPr sz="850" spc="-35" dirty="0">
                          <a:latin typeface="Arial"/>
                          <a:cs typeface="Arial"/>
                        </a:rPr>
                        <a:t> </a:t>
                      </a:r>
                      <a:r>
                        <a:rPr sz="850" spc="40" dirty="0">
                          <a:latin typeface="Arial"/>
                          <a:cs typeface="Arial"/>
                        </a:rPr>
                        <a:t>para</a:t>
                      </a:r>
                      <a:r>
                        <a:rPr sz="850" dirty="0">
                          <a:latin typeface="Arial"/>
                          <a:cs typeface="Arial"/>
                        </a:rPr>
                        <a:t> </a:t>
                      </a:r>
                      <a:r>
                        <a:rPr sz="850" spc="-5" dirty="0">
                          <a:latin typeface="Arial"/>
                          <a:cs typeface="Arial"/>
                        </a:rPr>
                        <a:t>cezası</a:t>
                      </a:r>
                      <a:r>
                        <a:rPr sz="850" spc="-15" dirty="0">
                          <a:latin typeface="Arial"/>
                          <a:cs typeface="Arial"/>
                        </a:rPr>
                        <a:t> </a:t>
                      </a:r>
                      <a:r>
                        <a:rPr sz="850" spc="35" dirty="0">
                          <a:latin typeface="Arial"/>
                          <a:cs typeface="Arial"/>
                        </a:rPr>
                        <a:t>ve</a:t>
                      </a:r>
                      <a:r>
                        <a:rPr sz="850" spc="-15" dirty="0">
                          <a:latin typeface="Arial"/>
                          <a:cs typeface="Arial"/>
                        </a:rPr>
                        <a:t> </a:t>
                      </a:r>
                      <a:r>
                        <a:rPr sz="850" spc="40" dirty="0">
                          <a:latin typeface="Arial"/>
                          <a:cs typeface="Arial"/>
                        </a:rPr>
                        <a:t>bunlara</a:t>
                      </a:r>
                      <a:r>
                        <a:rPr sz="850" spc="-30" dirty="0">
                          <a:latin typeface="Arial"/>
                          <a:cs typeface="Arial"/>
                        </a:rPr>
                        <a:t> </a:t>
                      </a:r>
                      <a:r>
                        <a:rPr sz="850" spc="30" dirty="0">
                          <a:latin typeface="Arial"/>
                          <a:cs typeface="Arial"/>
                        </a:rPr>
                        <a:t>ilişkin</a:t>
                      </a:r>
                      <a:r>
                        <a:rPr sz="850" spc="-20" dirty="0">
                          <a:latin typeface="Arial"/>
                          <a:cs typeface="Arial"/>
                        </a:rPr>
                        <a:t> </a:t>
                      </a:r>
                      <a:r>
                        <a:rPr sz="850" spc="35" dirty="0">
                          <a:latin typeface="Arial"/>
                          <a:cs typeface="Arial"/>
                        </a:rPr>
                        <a:t>gecikme</a:t>
                      </a:r>
                      <a:r>
                        <a:rPr sz="850" spc="-15" dirty="0">
                          <a:latin typeface="Arial"/>
                          <a:cs typeface="Arial"/>
                        </a:rPr>
                        <a:t> </a:t>
                      </a:r>
                      <a:r>
                        <a:rPr sz="850" spc="35" dirty="0">
                          <a:latin typeface="Arial"/>
                          <a:cs typeface="Arial"/>
                        </a:rPr>
                        <a:t>zammı</a:t>
                      </a:r>
                      <a:r>
                        <a:rPr sz="850" spc="-15" dirty="0">
                          <a:latin typeface="Arial"/>
                          <a:cs typeface="Arial"/>
                        </a:rPr>
                        <a:t> </a:t>
                      </a:r>
                      <a:r>
                        <a:rPr sz="850" spc="35" dirty="0">
                          <a:latin typeface="Arial"/>
                          <a:cs typeface="Arial"/>
                        </a:rPr>
                        <a:t>ve</a:t>
                      </a:r>
                      <a:r>
                        <a:rPr sz="850" spc="-20" dirty="0">
                          <a:latin typeface="Arial"/>
                          <a:cs typeface="Arial"/>
                        </a:rPr>
                        <a:t> </a:t>
                      </a:r>
                      <a:r>
                        <a:rPr sz="850" spc="-5" dirty="0">
                          <a:latin typeface="Arial"/>
                          <a:cs typeface="Arial"/>
                        </a:rPr>
                        <a:t>cezası</a:t>
                      </a:r>
                      <a:r>
                        <a:rPr sz="850" spc="-10" dirty="0">
                          <a:latin typeface="Arial"/>
                          <a:cs typeface="Arial"/>
                        </a:rPr>
                        <a:t> </a:t>
                      </a:r>
                      <a:r>
                        <a:rPr sz="850" spc="50" dirty="0">
                          <a:latin typeface="Arial"/>
                          <a:cs typeface="Arial"/>
                        </a:rPr>
                        <a:t>borcunun</a:t>
                      </a:r>
                      <a:r>
                        <a:rPr sz="850" spc="-20" dirty="0">
                          <a:latin typeface="Arial"/>
                          <a:cs typeface="Arial"/>
                        </a:rPr>
                        <a:t> </a:t>
                      </a:r>
                      <a:r>
                        <a:rPr sz="850" spc="30" dirty="0">
                          <a:latin typeface="Arial"/>
                          <a:cs typeface="Arial"/>
                        </a:rPr>
                        <a:t>olmaması,</a:t>
                      </a:r>
                      <a:endParaRPr sz="850" dirty="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84785">
                <a:tc>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9">
                  <a:txBody>
                    <a:bodyPr/>
                    <a:lstStyle/>
                    <a:p>
                      <a:pPr marL="78740">
                        <a:lnSpc>
                          <a:spcPts val="1005"/>
                        </a:lnSpc>
                      </a:pPr>
                      <a:r>
                        <a:rPr sz="850" spc="40" dirty="0">
                          <a:latin typeface="Arial"/>
                          <a:cs typeface="Arial"/>
                        </a:rPr>
                        <a:t>Ekonomi</a:t>
                      </a:r>
                      <a:r>
                        <a:rPr sz="850" spc="-15" dirty="0">
                          <a:latin typeface="Arial"/>
                          <a:cs typeface="Arial"/>
                        </a:rPr>
                        <a:t> </a:t>
                      </a:r>
                      <a:r>
                        <a:rPr sz="850" spc="15" dirty="0">
                          <a:latin typeface="Arial"/>
                          <a:cs typeface="Arial"/>
                        </a:rPr>
                        <a:t>Bakanlığınca</a:t>
                      </a:r>
                      <a:r>
                        <a:rPr sz="850" spc="-30" dirty="0">
                          <a:latin typeface="Arial"/>
                          <a:cs typeface="Arial"/>
                        </a:rPr>
                        <a:t> </a:t>
                      </a:r>
                      <a:r>
                        <a:rPr sz="850" spc="40" dirty="0">
                          <a:latin typeface="Arial"/>
                          <a:cs typeface="Arial"/>
                        </a:rPr>
                        <a:t>düzenlenen</a:t>
                      </a:r>
                      <a:r>
                        <a:rPr sz="850" spc="-20" dirty="0">
                          <a:latin typeface="Arial"/>
                          <a:cs typeface="Arial"/>
                        </a:rPr>
                        <a:t> </a:t>
                      </a:r>
                      <a:r>
                        <a:rPr sz="850" spc="35" dirty="0">
                          <a:latin typeface="Arial"/>
                          <a:cs typeface="Arial"/>
                        </a:rPr>
                        <a:t>teşvik</a:t>
                      </a:r>
                      <a:r>
                        <a:rPr sz="850" spc="-30" dirty="0">
                          <a:latin typeface="Arial"/>
                          <a:cs typeface="Arial"/>
                        </a:rPr>
                        <a:t> </a:t>
                      </a:r>
                      <a:r>
                        <a:rPr sz="850" spc="25" dirty="0">
                          <a:latin typeface="Arial"/>
                          <a:cs typeface="Arial"/>
                        </a:rPr>
                        <a:t>belgesi</a:t>
                      </a:r>
                      <a:r>
                        <a:rPr sz="850" spc="-15" dirty="0">
                          <a:latin typeface="Arial"/>
                          <a:cs typeface="Arial"/>
                        </a:rPr>
                        <a:t> </a:t>
                      </a:r>
                      <a:r>
                        <a:rPr sz="850" spc="25" dirty="0">
                          <a:latin typeface="Arial"/>
                          <a:cs typeface="Arial"/>
                        </a:rPr>
                        <a:t>alınmış</a:t>
                      </a:r>
                      <a:r>
                        <a:rPr sz="850" spc="-20" dirty="0">
                          <a:latin typeface="Arial"/>
                          <a:cs typeface="Arial"/>
                        </a:rPr>
                        <a:t> </a:t>
                      </a:r>
                      <a:r>
                        <a:rPr sz="850" spc="35" dirty="0">
                          <a:latin typeface="Arial"/>
                          <a:cs typeface="Arial"/>
                        </a:rPr>
                        <a:t>olmalı,</a:t>
                      </a:r>
                      <a:endParaRPr sz="85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193675">
                <a:tc>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9">
                  <a:txBody>
                    <a:bodyPr/>
                    <a:lstStyle/>
                    <a:p>
                      <a:pPr marL="78740">
                        <a:lnSpc>
                          <a:spcPts val="1005"/>
                        </a:lnSpc>
                      </a:pPr>
                      <a:r>
                        <a:rPr sz="850" spc="40" dirty="0">
                          <a:latin typeface="Arial"/>
                          <a:cs typeface="Arial"/>
                        </a:rPr>
                        <a:t>Borcu</a:t>
                      </a:r>
                      <a:r>
                        <a:rPr sz="850" spc="-25" dirty="0">
                          <a:latin typeface="Arial"/>
                          <a:cs typeface="Arial"/>
                        </a:rPr>
                        <a:t> </a:t>
                      </a:r>
                      <a:r>
                        <a:rPr sz="850" spc="15" dirty="0">
                          <a:latin typeface="Arial"/>
                          <a:cs typeface="Arial"/>
                        </a:rPr>
                        <a:t>varsa,</a:t>
                      </a:r>
                      <a:r>
                        <a:rPr sz="850" spc="-35" dirty="0">
                          <a:latin typeface="Arial"/>
                          <a:cs typeface="Arial"/>
                        </a:rPr>
                        <a:t> </a:t>
                      </a:r>
                      <a:r>
                        <a:rPr sz="850" spc="65" dirty="0">
                          <a:latin typeface="Arial"/>
                          <a:cs typeface="Arial"/>
                        </a:rPr>
                        <a:t>bu</a:t>
                      </a:r>
                      <a:r>
                        <a:rPr sz="850" spc="-20" dirty="0">
                          <a:latin typeface="Arial"/>
                          <a:cs typeface="Arial"/>
                        </a:rPr>
                        <a:t> </a:t>
                      </a:r>
                      <a:r>
                        <a:rPr sz="850" spc="45" dirty="0">
                          <a:latin typeface="Arial"/>
                          <a:cs typeface="Arial"/>
                        </a:rPr>
                        <a:t>borçlar</a:t>
                      </a:r>
                      <a:r>
                        <a:rPr sz="850" spc="-30" dirty="0">
                          <a:latin typeface="Arial"/>
                          <a:cs typeface="Arial"/>
                        </a:rPr>
                        <a:t> </a:t>
                      </a:r>
                      <a:r>
                        <a:rPr sz="850" spc="25" dirty="0">
                          <a:latin typeface="Arial"/>
                          <a:cs typeface="Arial"/>
                        </a:rPr>
                        <a:t>yapılandırılmış</a:t>
                      </a:r>
                      <a:r>
                        <a:rPr sz="850" spc="10" dirty="0">
                          <a:latin typeface="Arial"/>
                          <a:cs typeface="Arial"/>
                        </a:rPr>
                        <a:t> </a:t>
                      </a:r>
                      <a:r>
                        <a:rPr sz="850" spc="20" dirty="0">
                          <a:latin typeface="Arial"/>
                          <a:cs typeface="Arial"/>
                        </a:rPr>
                        <a:t>veya</a:t>
                      </a:r>
                      <a:r>
                        <a:rPr sz="850" spc="-25" dirty="0">
                          <a:latin typeface="Arial"/>
                          <a:cs typeface="Arial"/>
                        </a:rPr>
                        <a:t> </a:t>
                      </a:r>
                      <a:r>
                        <a:rPr sz="850" spc="45" dirty="0">
                          <a:latin typeface="Arial"/>
                          <a:cs typeface="Arial"/>
                        </a:rPr>
                        <a:t>taksitlendirilmiş</a:t>
                      </a:r>
                      <a:r>
                        <a:rPr sz="850" spc="-20" dirty="0">
                          <a:latin typeface="Arial"/>
                          <a:cs typeface="Arial"/>
                        </a:rPr>
                        <a:t> </a:t>
                      </a:r>
                      <a:r>
                        <a:rPr sz="850" spc="40" dirty="0">
                          <a:latin typeface="Arial"/>
                          <a:cs typeface="Arial"/>
                        </a:rPr>
                        <a:t>olmalı</a:t>
                      </a:r>
                      <a:r>
                        <a:rPr sz="850" spc="-40" dirty="0">
                          <a:latin typeface="Arial"/>
                          <a:cs typeface="Arial"/>
                        </a:rPr>
                        <a:t> </a:t>
                      </a:r>
                      <a:r>
                        <a:rPr sz="850" spc="35" dirty="0">
                          <a:latin typeface="Arial"/>
                          <a:cs typeface="Arial"/>
                        </a:rPr>
                        <a:t>ve</a:t>
                      </a:r>
                      <a:r>
                        <a:rPr sz="850" spc="10" dirty="0">
                          <a:latin typeface="Arial"/>
                          <a:cs typeface="Arial"/>
                        </a:rPr>
                        <a:t> </a:t>
                      </a:r>
                      <a:r>
                        <a:rPr sz="850" spc="50" dirty="0">
                          <a:latin typeface="Arial"/>
                          <a:cs typeface="Arial"/>
                        </a:rPr>
                        <a:t>bu</a:t>
                      </a:r>
                      <a:r>
                        <a:rPr sz="850" spc="5" dirty="0">
                          <a:latin typeface="Arial"/>
                          <a:cs typeface="Arial"/>
                        </a:rPr>
                        <a:t> </a:t>
                      </a:r>
                      <a:r>
                        <a:rPr sz="850" spc="35" dirty="0">
                          <a:latin typeface="Arial"/>
                          <a:cs typeface="Arial"/>
                        </a:rPr>
                        <a:t>borçların</a:t>
                      </a:r>
                      <a:r>
                        <a:rPr sz="850" spc="5" dirty="0">
                          <a:latin typeface="Arial"/>
                          <a:cs typeface="Arial"/>
                        </a:rPr>
                        <a:t> </a:t>
                      </a:r>
                      <a:r>
                        <a:rPr sz="850" spc="25" dirty="0">
                          <a:latin typeface="Arial"/>
                          <a:cs typeface="Arial"/>
                        </a:rPr>
                        <a:t>zamanında</a:t>
                      </a:r>
                      <a:r>
                        <a:rPr sz="850" dirty="0">
                          <a:latin typeface="Arial"/>
                          <a:cs typeface="Arial"/>
                        </a:rPr>
                        <a:t> </a:t>
                      </a:r>
                      <a:r>
                        <a:rPr sz="850" spc="20" dirty="0">
                          <a:latin typeface="Arial"/>
                          <a:cs typeface="Arial"/>
                        </a:rPr>
                        <a:t>ve</a:t>
                      </a:r>
                      <a:r>
                        <a:rPr sz="850" spc="-15" dirty="0">
                          <a:latin typeface="Arial"/>
                          <a:cs typeface="Arial"/>
                        </a:rPr>
                        <a:t> </a:t>
                      </a:r>
                      <a:r>
                        <a:rPr sz="850" spc="35" dirty="0">
                          <a:latin typeface="Arial"/>
                          <a:cs typeface="Arial"/>
                        </a:rPr>
                        <a:t>düzenli</a:t>
                      </a:r>
                      <a:r>
                        <a:rPr sz="850" spc="60" dirty="0">
                          <a:latin typeface="Arial"/>
                          <a:cs typeface="Arial"/>
                        </a:rPr>
                        <a:t> </a:t>
                      </a:r>
                      <a:r>
                        <a:rPr sz="850" spc="55" dirty="0">
                          <a:latin typeface="Arial"/>
                          <a:cs typeface="Arial"/>
                        </a:rPr>
                        <a:t>bir</a:t>
                      </a:r>
                      <a:r>
                        <a:rPr sz="850" spc="-30" dirty="0">
                          <a:latin typeface="Arial"/>
                          <a:cs typeface="Arial"/>
                        </a:rPr>
                        <a:t> </a:t>
                      </a:r>
                      <a:r>
                        <a:rPr sz="850" spc="30" dirty="0">
                          <a:latin typeface="Arial"/>
                          <a:cs typeface="Arial"/>
                        </a:rPr>
                        <a:t>şekilde</a:t>
                      </a:r>
                      <a:r>
                        <a:rPr sz="850" spc="-20" dirty="0">
                          <a:latin typeface="Arial"/>
                          <a:cs typeface="Arial"/>
                        </a:rPr>
                        <a:t> </a:t>
                      </a:r>
                      <a:r>
                        <a:rPr sz="850" spc="40" dirty="0">
                          <a:latin typeface="Arial"/>
                          <a:cs typeface="Arial"/>
                        </a:rPr>
                        <a:t>ödenmesine</a:t>
                      </a:r>
                      <a:r>
                        <a:rPr sz="850" spc="-15" dirty="0">
                          <a:latin typeface="Arial"/>
                          <a:cs typeface="Arial"/>
                        </a:rPr>
                        <a:t> </a:t>
                      </a:r>
                      <a:r>
                        <a:rPr sz="850" spc="45" dirty="0">
                          <a:latin typeface="Arial"/>
                          <a:cs typeface="Arial"/>
                        </a:rPr>
                        <a:t>devam</a:t>
                      </a:r>
                      <a:r>
                        <a:rPr sz="850" spc="-5" dirty="0">
                          <a:latin typeface="Arial"/>
                          <a:cs typeface="Arial"/>
                        </a:rPr>
                        <a:t> </a:t>
                      </a:r>
                      <a:r>
                        <a:rPr sz="850" spc="45" dirty="0">
                          <a:latin typeface="Arial"/>
                          <a:cs typeface="Arial"/>
                        </a:rPr>
                        <a:t>edilmeli,</a:t>
                      </a:r>
                      <a:endParaRPr sz="85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184785">
                <a:tc>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9">
                  <a:txBody>
                    <a:bodyPr/>
                    <a:lstStyle/>
                    <a:p>
                      <a:pPr marL="78740">
                        <a:lnSpc>
                          <a:spcPts val="1005"/>
                        </a:lnSpc>
                      </a:pPr>
                      <a:r>
                        <a:rPr sz="850" spc="15" dirty="0">
                          <a:latin typeface="Arial"/>
                          <a:cs typeface="Arial"/>
                        </a:rPr>
                        <a:t>Teşvik</a:t>
                      </a:r>
                      <a:r>
                        <a:rPr sz="850" spc="-30" dirty="0">
                          <a:latin typeface="Arial"/>
                          <a:cs typeface="Arial"/>
                        </a:rPr>
                        <a:t> </a:t>
                      </a:r>
                      <a:r>
                        <a:rPr sz="850" spc="30" dirty="0">
                          <a:latin typeface="Arial"/>
                          <a:cs typeface="Arial"/>
                        </a:rPr>
                        <a:t>belgesinin</a:t>
                      </a:r>
                      <a:r>
                        <a:rPr sz="850" spc="-10" dirty="0">
                          <a:latin typeface="Arial"/>
                          <a:cs typeface="Arial"/>
                        </a:rPr>
                        <a:t> </a:t>
                      </a:r>
                      <a:r>
                        <a:rPr sz="850" spc="55" dirty="0">
                          <a:latin typeface="Arial"/>
                          <a:cs typeface="Arial"/>
                        </a:rPr>
                        <a:t>tamamlama</a:t>
                      </a:r>
                      <a:r>
                        <a:rPr sz="850" spc="-30" dirty="0">
                          <a:latin typeface="Arial"/>
                          <a:cs typeface="Arial"/>
                        </a:rPr>
                        <a:t> </a:t>
                      </a:r>
                      <a:r>
                        <a:rPr sz="850" spc="25" dirty="0">
                          <a:latin typeface="Arial"/>
                          <a:cs typeface="Arial"/>
                        </a:rPr>
                        <a:t>vizesinin</a:t>
                      </a:r>
                      <a:r>
                        <a:rPr sz="850" spc="5" dirty="0">
                          <a:latin typeface="Arial"/>
                          <a:cs typeface="Arial"/>
                        </a:rPr>
                        <a:t> </a:t>
                      </a:r>
                      <a:r>
                        <a:rPr sz="850" spc="20" dirty="0">
                          <a:latin typeface="Arial"/>
                          <a:cs typeface="Arial"/>
                        </a:rPr>
                        <a:t>yapılmış</a:t>
                      </a:r>
                      <a:r>
                        <a:rPr sz="850" dirty="0">
                          <a:latin typeface="Arial"/>
                          <a:cs typeface="Arial"/>
                        </a:rPr>
                        <a:t> </a:t>
                      </a:r>
                      <a:r>
                        <a:rPr sz="850" spc="25" dirty="0">
                          <a:latin typeface="Arial"/>
                          <a:cs typeface="Arial"/>
                        </a:rPr>
                        <a:t>olması</a:t>
                      </a:r>
                      <a:r>
                        <a:rPr sz="850" spc="-15" dirty="0">
                          <a:latin typeface="Arial"/>
                          <a:cs typeface="Arial"/>
                        </a:rPr>
                        <a:t> </a:t>
                      </a:r>
                      <a:r>
                        <a:rPr sz="850" spc="40" dirty="0">
                          <a:latin typeface="Arial"/>
                          <a:cs typeface="Arial"/>
                        </a:rPr>
                        <a:t>(gemi</a:t>
                      </a:r>
                      <a:r>
                        <a:rPr sz="850" spc="-15" dirty="0">
                          <a:latin typeface="Arial"/>
                          <a:cs typeface="Arial"/>
                        </a:rPr>
                        <a:t> </a:t>
                      </a:r>
                      <a:r>
                        <a:rPr sz="850" spc="35" dirty="0">
                          <a:latin typeface="Arial"/>
                          <a:cs typeface="Arial"/>
                        </a:rPr>
                        <a:t>yatırımları</a:t>
                      </a:r>
                      <a:r>
                        <a:rPr sz="850" spc="-15" dirty="0">
                          <a:latin typeface="Arial"/>
                          <a:cs typeface="Arial"/>
                        </a:rPr>
                        <a:t> </a:t>
                      </a:r>
                      <a:r>
                        <a:rPr sz="850" spc="30" dirty="0">
                          <a:latin typeface="Arial"/>
                          <a:cs typeface="Arial"/>
                        </a:rPr>
                        <a:t>hariç),</a:t>
                      </a:r>
                      <a:endParaRPr sz="85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184785">
                <a:tc>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9">
                  <a:txBody>
                    <a:bodyPr/>
                    <a:lstStyle/>
                    <a:p>
                      <a:pPr marL="78740">
                        <a:lnSpc>
                          <a:spcPts val="1005"/>
                        </a:lnSpc>
                      </a:pPr>
                      <a:r>
                        <a:rPr sz="850" spc="25" dirty="0">
                          <a:latin typeface="Arial"/>
                          <a:cs typeface="Arial"/>
                        </a:rPr>
                        <a:t>Kayıt</a:t>
                      </a:r>
                      <a:r>
                        <a:rPr sz="850" spc="-15" dirty="0">
                          <a:latin typeface="Arial"/>
                          <a:cs typeface="Arial"/>
                        </a:rPr>
                        <a:t> </a:t>
                      </a:r>
                      <a:r>
                        <a:rPr sz="850" dirty="0">
                          <a:latin typeface="Arial"/>
                          <a:cs typeface="Arial"/>
                        </a:rPr>
                        <a:t>dışı</a:t>
                      </a:r>
                      <a:r>
                        <a:rPr sz="850" spc="-15" dirty="0">
                          <a:latin typeface="Arial"/>
                          <a:cs typeface="Arial"/>
                        </a:rPr>
                        <a:t> </a:t>
                      </a:r>
                      <a:r>
                        <a:rPr sz="850" spc="30" dirty="0">
                          <a:latin typeface="Arial"/>
                          <a:cs typeface="Arial"/>
                        </a:rPr>
                        <a:t>sigortalı</a:t>
                      </a:r>
                      <a:r>
                        <a:rPr sz="850" spc="-15" dirty="0">
                          <a:latin typeface="Arial"/>
                          <a:cs typeface="Arial"/>
                        </a:rPr>
                        <a:t> </a:t>
                      </a:r>
                      <a:r>
                        <a:rPr sz="850" spc="25" dirty="0">
                          <a:latin typeface="Arial"/>
                          <a:cs typeface="Arial"/>
                        </a:rPr>
                        <a:t>çalıştırılmamalı,</a:t>
                      </a:r>
                      <a:r>
                        <a:rPr sz="850" spc="-10" dirty="0">
                          <a:latin typeface="Arial"/>
                          <a:cs typeface="Arial"/>
                        </a:rPr>
                        <a:t> </a:t>
                      </a:r>
                      <a:r>
                        <a:rPr sz="850" spc="35" dirty="0">
                          <a:latin typeface="Arial"/>
                          <a:cs typeface="Arial"/>
                        </a:rPr>
                        <a:t>sahte</a:t>
                      </a:r>
                      <a:r>
                        <a:rPr sz="850" spc="-20" dirty="0">
                          <a:latin typeface="Arial"/>
                          <a:cs typeface="Arial"/>
                        </a:rPr>
                        <a:t> </a:t>
                      </a:r>
                      <a:r>
                        <a:rPr sz="850" spc="30" dirty="0">
                          <a:latin typeface="Arial"/>
                          <a:cs typeface="Arial"/>
                        </a:rPr>
                        <a:t>sigortalı</a:t>
                      </a:r>
                      <a:r>
                        <a:rPr sz="850" spc="-15" dirty="0">
                          <a:latin typeface="Arial"/>
                          <a:cs typeface="Arial"/>
                        </a:rPr>
                        <a:t> </a:t>
                      </a:r>
                      <a:r>
                        <a:rPr sz="850" spc="50" dirty="0">
                          <a:latin typeface="Arial"/>
                          <a:cs typeface="Arial"/>
                        </a:rPr>
                        <a:t>bildiriminde</a:t>
                      </a:r>
                      <a:r>
                        <a:rPr sz="850" spc="-20" dirty="0">
                          <a:latin typeface="Arial"/>
                          <a:cs typeface="Arial"/>
                        </a:rPr>
                        <a:t> </a:t>
                      </a:r>
                      <a:r>
                        <a:rPr sz="850" spc="40" dirty="0">
                          <a:latin typeface="Arial"/>
                          <a:cs typeface="Arial"/>
                        </a:rPr>
                        <a:t>bulunulmamalı,</a:t>
                      </a:r>
                      <a:endParaRPr sz="85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191135">
                <a:tc gridSpan="10">
                  <a:txBody>
                    <a:bodyPr/>
                    <a:lstStyle/>
                    <a:p>
                      <a:pPr marL="81915">
                        <a:lnSpc>
                          <a:spcPts val="1005"/>
                        </a:lnSpc>
                      </a:pPr>
                      <a:r>
                        <a:rPr sz="850" b="1" spc="45" dirty="0">
                          <a:latin typeface="Trebuchet MS"/>
                          <a:cs typeface="Trebuchet MS"/>
                        </a:rPr>
                        <a:t>NOTLAR</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BCD5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193675">
                <a:tc>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9">
                  <a:txBody>
                    <a:bodyPr/>
                    <a:lstStyle/>
                    <a:p>
                      <a:pPr marL="78740">
                        <a:lnSpc>
                          <a:spcPct val="100000"/>
                        </a:lnSpc>
                        <a:spcBef>
                          <a:spcPts val="5"/>
                        </a:spcBef>
                      </a:pPr>
                      <a:r>
                        <a:rPr sz="850" spc="35" dirty="0">
                          <a:latin typeface="Arial"/>
                          <a:cs typeface="Arial"/>
                        </a:rPr>
                        <a:t>İşyerinin</a:t>
                      </a:r>
                      <a:r>
                        <a:rPr sz="850" spc="5" dirty="0">
                          <a:latin typeface="Arial"/>
                          <a:cs typeface="Arial"/>
                        </a:rPr>
                        <a:t> </a:t>
                      </a:r>
                      <a:r>
                        <a:rPr sz="850" spc="45" dirty="0">
                          <a:latin typeface="Arial"/>
                          <a:cs typeface="Arial"/>
                        </a:rPr>
                        <a:t>6</a:t>
                      </a:r>
                      <a:r>
                        <a:rPr sz="850" spc="-30" dirty="0">
                          <a:latin typeface="Arial"/>
                          <a:cs typeface="Arial"/>
                        </a:rPr>
                        <a:t> </a:t>
                      </a:r>
                      <a:r>
                        <a:rPr sz="850" spc="20" dirty="0">
                          <a:latin typeface="Arial"/>
                          <a:cs typeface="Arial"/>
                        </a:rPr>
                        <a:t>ncı</a:t>
                      </a:r>
                      <a:r>
                        <a:rPr sz="850" spc="-15" dirty="0">
                          <a:latin typeface="Arial"/>
                          <a:cs typeface="Arial"/>
                        </a:rPr>
                        <a:t> </a:t>
                      </a:r>
                      <a:r>
                        <a:rPr sz="850" spc="40" dirty="0">
                          <a:latin typeface="Arial"/>
                          <a:cs typeface="Arial"/>
                        </a:rPr>
                        <a:t>bölgede</a:t>
                      </a:r>
                      <a:r>
                        <a:rPr sz="850" spc="-20" dirty="0">
                          <a:latin typeface="Arial"/>
                          <a:cs typeface="Arial"/>
                        </a:rPr>
                        <a:t> </a:t>
                      </a:r>
                      <a:r>
                        <a:rPr sz="850" spc="50" dirty="0">
                          <a:latin typeface="Arial"/>
                          <a:cs typeface="Arial"/>
                        </a:rPr>
                        <a:t>kurulu</a:t>
                      </a:r>
                      <a:r>
                        <a:rPr sz="850" spc="-20" dirty="0">
                          <a:latin typeface="Arial"/>
                          <a:cs typeface="Arial"/>
                        </a:rPr>
                        <a:t> </a:t>
                      </a:r>
                      <a:r>
                        <a:rPr sz="850" spc="25" dirty="0">
                          <a:latin typeface="Arial"/>
                          <a:cs typeface="Arial"/>
                        </a:rPr>
                        <a:t>olması</a:t>
                      </a:r>
                      <a:r>
                        <a:rPr sz="850" spc="-15" dirty="0">
                          <a:latin typeface="Arial"/>
                          <a:cs typeface="Arial"/>
                        </a:rPr>
                        <a:t> </a:t>
                      </a:r>
                      <a:r>
                        <a:rPr sz="850" spc="40" dirty="0">
                          <a:latin typeface="Arial"/>
                          <a:cs typeface="Arial"/>
                        </a:rPr>
                        <a:t>halinde</a:t>
                      </a:r>
                      <a:r>
                        <a:rPr sz="850" spc="30" dirty="0">
                          <a:latin typeface="Arial"/>
                          <a:cs typeface="Arial"/>
                        </a:rPr>
                        <a:t> </a:t>
                      </a:r>
                      <a:r>
                        <a:rPr sz="850" b="1" spc="20" dirty="0">
                          <a:latin typeface="Trebuchet MS"/>
                          <a:cs typeface="Trebuchet MS"/>
                        </a:rPr>
                        <a:t>sigortalı</a:t>
                      </a:r>
                      <a:r>
                        <a:rPr sz="850" b="1" spc="-25" dirty="0">
                          <a:latin typeface="Trebuchet MS"/>
                          <a:cs typeface="Trebuchet MS"/>
                        </a:rPr>
                        <a:t> </a:t>
                      </a:r>
                      <a:r>
                        <a:rPr sz="850" b="1" spc="15" dirty="0">
                          <a:latin typeface="Trebuchet MS"/>
                          <a:cs typeface="Trebuchet MS"/>
                        </a:rPr>
                        <a:t>ve</a:t>
                      </a:r>
                      <a:r>
                        <a:rPr sz="850" b="1" spc="-20" dirty="0">
                          <a:latin typeface="Trebuchet MS"/>
                          <a:cs typeface="Trebuchet MS"/>
                        </a:rPr>
                        <a:t> </a:t>
                      </a:r>
                      <a:r>
                        <a:rPr sz="850" b="1" spc="20" dirty="0">
                          <a:latin typeface="Trebuchet MS"/>
                          <a:cs typeface="Trebuchet MS"/>
                        </a:rPr>
                        <a:t>işveren</a:t>
                      </a:r>
                      <a:r>
                        <a:rPr sz="850" b="1" spc="-55" dirty="0">
                          <a:latin typeface="Trebuchet MS"/>
                          <a:cs typeface="Trebuchet MS"/>
                        </a:rPr>
                        <a:t> </a:t>
                      </a:r>
                      <a:r>
                        <a:rPr sz="850" b="1" spc="20" dirty="0">
                          <a:latin typeface="Trebuchet MS"/>
                          <a:cs typeface="Trebuchet MS"/>
                        </a:rPr>
                        <a:t>hissesi</a:t>
                      </a:r>
                      <a:r>
                        <a:rPr sz="850" b="1" spc="-15" dirty="0">
                          <a:latin typeface="Trebuchet MS"/>
                          <a:cs typeface="Trebuchet MS"/>
                        </a:rPr>
                        <a:t> </a:t>
                      </a:r>
                      <a:r>
                        <a:rPr sz="850" spc="70" dirty="0">
                          <a:latin typeface="Arial"/>
                          <a:cs typeface="Arial"/>
                        </a:rPr>
                        <a:t>prim</a:t>
                      </a:r>
                      <a:r>
                        <a:rPr sz="850" spc="-35" dirty="0">
                          <a:latin typeface="Arial"/>
                          <a:cs typeface="Arial"/>
                        </a:rPr>
                        <a:t> </a:t>
                      </a:r>
                      <a:r>
                        <a:rPr sz="850" spc="50" dirty="0">
                          <a:latin typeface="Arial"/>
                          <a:cs typeface="Arial"/>
                        </a:rPr>
                        <a:t>tutarının</a:t>
                      </a:r>
                      <a:r>
                        <a:rPr sz="850" spc="-20" dirty="0">
                          <a:latin typeface="Arial"/>
                          <a:cs typeface="Arial"/>
                        </a:rPr>
                        <a:t> </a:t>
                      </a:r>
                      <a:r>
                        <a:rPr sz="850" spc="50" dirty="0">
                          <a:latin typeface="Arial"/>
                          <a:cs typeface="Arial"/>
                        </a:rPr>
                        <a:t>tamamı</a:t>
                      </a:r>
                      <a:r>
                        <a:rPr sz="850" spc="10" dirty="0">
                          <a:latin typeface="Arial"/>
                          <a:cs typeface="Arial"/>
                        </a:rPr>
                        <a:t> </a:t>
                      </a:r>
                      <a:r>
                        <a:rPr sz="850" spc="20" dirty="0">
                          <a:latin typeface="Arial"/>
                          <a:cs typeface="Arial"/>
                        </a:rPr>
                        <a:t>karşılanır.</a:t>
                      </a:r>
                      <a:endParaRPr sz="850">
                        <a:latin typeface="Arial"/>
                        <a:cs typeface="Arial"/>
                      </a:endParaRPr>
                    </a:p>
                  </a:txBody>
                  <a:tcPr marL="0" marR="0" marT="635"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273050">
                <a:tc>
                  <a:txBody>
                    <a:bodyPr/>
                    <a:lstStyle/>
                    <a:p>
                      <a:pPr>
                        <a:lnSpc>
                          <a:spcPct val="100000"/>
                        </a:lnSpc>
                      </a:pPr>
                      <a:endParaRPr sz="10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9">
                  <a:txBody>
                    <a:bodyPr/>
                    <a:lstStyle/>
                    <a:p>
                      <a:pPr marL="78740">
                        <a:lnSpc>
                          <a:spcPts val="1005"/>
                        </a:lnSpc>
                      </a:pPr>
                      <a:r>
                        <a:rPr sz="850" spc="40" dirty="0">
                          <a:latin typeface="Arial"/>
                          <a:cs typeface="Arial"/>
                        </a:rPr>
                        <a:t>5335 </a:t>
                      </a:r>
                      <a:r>
                        <a:rPr sz="850" spc="5" dirty="0">
                          <a:latin typeface="Arial"/>
                          <a:cs typeface="Arial"/>
                        </a:rPr>
                        <a:t>sayılı </a:t>
                      </a:r>
                      <a:r>
                        <a:rPr sz="850" spc="35" dirty="0">
                          <a:latin typeface="Arial"/>
                          <a:cs typeface="Arial"/>
                        </a:rPr>
                        <a:t>Kanunun </a:t>
                      </a:r>
                      <a:r>
                        <a:rPr sz="850" spc="40" dirty="0">
                          <a:latin typeface="Arial"/>
                          <a:cs typeface="Arial"/>
                        </a:rPr>
                        <a:t>30 uncu maddesinin </a:t>
                      </a:r>
                      <a:r>
                        <a:rPr sz="850" spc="35" dirty="0">
                          <a:latin typeface="Arial"/>
                          <a:cs typeface="Arial"/>
                        </a:rPr>
                        <a:t>ikinci </a:t>
                      </a:r>
                      <a:r>
                        <a:rPr sz="850" spc="20" dirty="0">
                          <a:latin typeface="Arial"/>
                          <a:cs typeface="Arial"/>
                        </a:rPr>
                        <a:t>fıkrası kapsamına </a:t>
                      </a:r>
                      <a:r>
                        <a:rPr sz="850" spc="40" dirty="0">
                          <a:latin typeface="Arial"/>
                          <a:cs typeface="Arial"/>
                        </a:rPr>
                        <a:t>giren </a:t>
                      </a:r>
                      <a:r>
                        <a:rPr sz="850" spc="60" dirty="0">
                          <a:latin typeface="Arial"/>
                          <a:cs typeface="Arial"/>
                        </a:rPr>
                        <a:t>kurum </a:t>
                      </a:r>
                      <a:r>
                        <a:rPr sz="850" spc="20" dirty="0">
                          <a:latin typeface="Arial"/>
                          <a:cs typeface="Arial"/>
                        </a:rPr>
                        <a:t>ve </a:t>
                      </a:r>
                      <a:r>
                        <a:rPr sz="850" spc="40" dirty="0">
                          <a:latin typeface="Arial"/>
                          <a:cs typeface="Arial"/>
                        </a:rPr>
                        <a:t>kuruluşlar </a:t>
                      </a:r>
                      <a:r>
                        <a:rPr sz="850" spc="45" dirty="0">
                          <a:latin typeface="Arial"/>
                          <a:cs typeface="Arial"/>
                        </a:rPr>
                        <a:t>teşvikten </a:t>
                      </a:r>
                      <a:r>
                        <a:rPr sz="850" spc="30" dirty="0">
                          <a:latin typeface="Arial"/>
                          <a:cs typeface="Arial"/>
                        </a:rPr>
                        <a:t>yararlanamaz. </a:t>
                      </a:r>
                      <a:r>
                        <a:rPr sz="850" dirty="0">
                          <a:latin typeface="Arial"/>
                          <a:cs typeface="Arial"/>
                        </a:rPr>
                        <a:t>Sosyal </a:t>
                      </a:r>
                      <a:r>
                        <a:rPr sz="850" spc="35" dirty="0">
                          <a:latin typeface="Arial"/>
                          <a:cs typeface="Arial"/>
                        </a:rPr>
                        <a:t>güvenlik destek </a:t>
                      </a:r>
                      <a:r>
                        <a:rPr sz="850" spc="60" dirty="0">
                          <a:latin typeface="Arial"/>
                          <a:cs typeface="Arial"/>
                        </a:rPr>
                        <a:t>primine </a:t>
                      </a:r>
                      <a:r>
                        <a:rPr sz="850" spc="50" dirty="0">
                          <a:latin typeface="Arial"/>
                          <a:cs typeface="Arial"/>
                        </a:rPr>
                        <a:t>tabi </a:t>
                      </a:r>
                      <a:r>
                        <a:rPr sz="850" spc="10" dirty="0">
                          <a:latin typeface="Arial"/>
                          <a:cs typeface="Arial"/>
                        </a:rPr>
                        <a:t>çalışan </a:t>
                      </a:r>
                      <a:r>
                        <a:rPr sz="850" spc="35" dirty="0">
                          <a:latin typeface="Arial"/>
                          <a:cs typeface="Arial"/>
                        </a:rPr>
                        <a:t>sigortalılardan ve</a:t>
                      </a:r>
                      <a:r>
                        <a:rPr sz="850" spc="-50" dirty="0">
                          <a:latin typeface="Arial"/>
                          <a:cs typeface="Arial"/>
                        </a:rPr>
                        <a:t> </a:t>
                      </a:r>
                      <a:r>
                        <a:rPr sz="850" spc="35" dirty="0">
                          <a:latin typeface="Arial"/>
                          <a:cs typeface="Arial"/>
                        </a:rPr>
                        <a:t>yurtdışında </a:t>
                      </a:r>
                      <a:r>
                        <a:rPr sz="850" spc="25" dirty="0">
                          <a:latin typeface="Arial"/>
                          <a:cs typeface="Arial"/>
                        </a:rPr>
                        <a:t>çalıştırılan</a:t>
                      </a:r>
                      <a:endParaRPr sz="850">
                        <a:latin typeface="Arial"/>
                        <a:cs typeface="Arial"/>
                      </a:endParaRPr>
                    </a:p>
                    <a:p>
                      <a:pPr marL="78740">
                        <a:lnSpc>
                          <a:spcPts val="1005"/>
                        </a:lnSpc>
                        <a:spcBef>
                          <a:spcPts val="45"/>
                        </a:spcBef>
                      </a:pPr>
                      <a:r>
                        <a:rPr sz="850" spc="35" dirty="0">
                          <a:latin typeface="Arial"/>
                          <a:cs typeface="Arial"/>
                        </a:rPr>
                        <a:t>sigortalılardan</a:t>
                      </a:r>
                      <a:r>
                        <a:rPr sz="850" spc="5" dirty="0">
                          <a:latin typeface="Arial"/>
                          <a:cs typeface="Arial"/>
                        </a:rPr>
                        <a:t> </a:t>
                      </a:r>
                      <a:r>
                        <a:rPr sz="850" spc="30" dirty="0">
                          <a:latin typeface="Arial"/>
                          <a:cs typeface="Arial"/>
                        </a:rPr>
                        <a:t>dolayı</a:t>
                      </a:r>
                      <a:r>
                        <a:rPr sz="850" spc="-15" dirty="0">
                          <a:latin typeface="Arial"/>
                          <a:cs typeface="Arial"/>
                        </a:rPr>
                        <a:t> </a:t>
                      </a:r>
                      <a:r>
                        <a:rPr sz="850" spc="40" dirty="0">
                          <a:latin typeface="Arial"/>
                          <a:cs typeface="Arial"/>
                        </a:rPr>
                        <a:t>da</a:t>
                      </a:r>
                      <a:r>
                        <a:rPr sz="850" spc="-25" dirty="0">
                          <a:latin typeface="Arial"/>
                          <a:cs typeface="Arial"/>
                        </a:rPr>
                        <a:t> </a:t>
                      </a:r>
                      <a:r>
                        <a:rPr sz="850" spc="65" dirty="0">
                          <a:latin typeface="Arial"/>
                          <a:cs typeface="Arial"/>
                        </a:rPr>
                        <a:t>bu</a:t>
                      </a:r>
                      <a:r>
                        <a:rPr sz="850" spc="-20" dirty="0">
                          <a:latin typeface="Arial"/>
                          <a:cs typeface="Arial"/>
                        </a:rPr>
                        <a:t> </a:t>
                      </a:r>
                      <a:r>
                        <a:rPr sz="850" spc="40" dirty="0">
                          <a:latin typeface="Arial"/>
                          <a:cs typeface="Arial"/>
                        </a:rPr>
                        <a:t>teşvikten</a:t>
                      </a:r>
                      <a:r>
                        <a:rPr sz="850" spc="5" dirty="0">
                          <a:latin typeface="Arial"/>
                          <a:cs typeface="Arial"/>
                        </a:rPr>
                        <a:t> </a:t>
                      </a:r>
                      <a:r>
                        <a:rPr sz="850" spc="30" dirty="0">
                          <a:latin typeface="Arial"/>
                          <a:cs typeface="Arial"/>
                        </a:rPr>
                        <a:t>yararlanılamayacaktır.</a:t>
                      </a:r>
                      <a:endParaRPr sz="850">
                        <a:latin typeface="Arial"/>
                        <a:cs typeface="Arial"/>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155575">
                <a:tc>
                  <a:txBody>
                    <a:bodyPr/>
                    <a:lstStyle/>
                    <a:p>
                      <a:pPr>
                        <a:lnSpc>
                          <a:spcPct val="100000"/>
                        </a:lnSpc>
                      </a:pPr>
                      <a:endParaRPr sz="800">
                        <a:latin typeface="Times New Roman"/>
                        <a:cs typeface="Times New Roman"/>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9">
                  <a:txBody>
                    <a:bodyPr/>
                    <a:lstStyle/>
                    <a:p>
                      <a:pPr marL="78740">
                        <a:lnSpc>
                          <a:spcPct val="100000"/>
                        </a:lnSpc>
                        <a:spcBef>
                          <a:spcPts val="5"/>
                        </a:spcBef>
                      </a:pPr>
                      <a:r>
                        <a:rPr sz="850" spc="30" dirty="0">
                          <a:latin typeface="Arial"/>
                          <a:cs typeface="Arial"/>
                        </a:rPr>
                        <a:t>İlave</a:t>
                      </a:r>
                      <a:r>
                        <a:rPr sz="850" spc="-20" dirty="0">
                          <a:latin typeface="Arial"/>
                          <a:cs typeface="Arial"/>
                        </a:rPr>
                        <a:t> </a:t>
                      </a:r>
                      <a:r>
                        <a:rPr sz="850" spc="45" dirty="0">
                          <a:latin typeface="Arial"/>
                          <a:cs typeface="Arial"/>
                        </a:rPr>
                        <a:t>6</a:t>
                      </a:r>
                      <a:r>
                        <a:rPr sz="850" spc="-30" dirty="0">
                          <a:latin typeface="Arial"/>
                          <a:cs typeface="Arial"/>
                        </a:rPr>
                        <a:t> </a:t>
                      </a:r>
                      <a:r>
                        <a:rPr sz="850" spc="35" dirty="0">
                          <a:latin typeface="Arial"/>
                          <a:cs typeface="Arial"/>
                        </a:rPr>
                        <a:t>puanlık</a:t>
                      </a:r>
                      <a:r>
                        <a:rPr sz="850" spc="-30" dirty="0">
                          <a:latin typeface="Arial"/>
                          <a:cs typeface="Arial"/>
                        </a:rPr>
                        <a:t> </a:t>
                      </a:r>
                      <a:r>
                        <a:rPr sz="850" spc="50" dirty="0">
                          <a:latin typeface="Arial"/>
                          <a:cs typeface="Arial"/>
                        </a:rPr>
                        <a:t>indirimle</a:t>
                      </a:r>
                      <a:r>
                        <a:rPr sz="850" spc="-20" dirty="0">
                          <a:latin typeface="Arial"/>
                          <a:cs typeface="Arial"/>
                        </a:rPr>
                        <a:t> </a:t>
                      </a:r>
                      <a:r>
                        <a:rPr sz="850" spc="25" dirty="0">
                          <a:latin typeface="Arial"/>
                          <a:cs typeface="Arial"/>
                        </a:rPr>
                        <a:t>aynı</a:t>
                      </a:r>
                      <a:r>
                        <a:rPr sz="850" spc="-15" dirty="0">
                          <a:latin typeface="Arial"/>
                          <a:cs typeface="Arial"/>
                        </a:rPr>
                        <a:t> </a:t>
                      </a:r>
                      <a:r>
                        <a:rPr sz="850" spc="60" dirty="0">
                          <a:latin typeface="Arial"/>
                          <a:cs typeface="Arial"/>
                        </a:rPr>
                        <a:t>dönem</a:t>
                      </a:r>
                      <a:r>
                        <a:rPr sz="850" spc="-30" dirty="0">
                          <a:latin typeface="Arial"/>
                          <a:cs typeface="Arial"/>
                        </a:rPr>
                        <a:t> </a:t>
                      </a:r>
                      <a:r>
                        <a:rPr sz="850" spc="35" dirty="0">
                          <a:latin typeface="Arial"/>
                          <a:cs typeface="Arial"/>
                        </a:rPr>
                        <a:t>için</a:t>
                      </a:r>
                      <a:r>
                        <a:rPr sz="850" spc="-20" dirty="0">
                          <a:latin typeface="Arial"/>
                          <a:cs typeface="Arial"/>
                        </a:rPr>
                        <a:t> </a:t>
                      </a:r>
                      <a:r>
                        <a:rPr sz="850" spc="30" dirty="0">
                          <a:latin typeface="Arial"/>
                          <a:cs typeface="Arial"/>
                        </a:rPr>
                        <a:t>uygulanmaz.</a:t>
                      </a:r>
                      <a:endParaRPr sz="850">
                        <a:latin typeface="Arial"/>
                        <a:cs typeface="Arial"/>
                      </a:endParaRPr>
                    </a:p>
                  </a:txBody>
                  <a:tcPr marL="0" marR="0" marT="635"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276225">
                <a:tc gridSpan="10">
                  <a:txBody>
                    <a:bodyPr/>
                    <a:lstStyle/>
                    <a:p>
                      <a:pPr algn="ctr">
                        <a:lnSpc>
                          <a:spcPct val="100000"/>
                        </a:lnSpc>
                        <a:spcBef>
                          <a:spcPts val="5"/>
                        </a:spcBef>
                      </a:pPr>
                      <a:r>
                        <a:rPr sz="850" b="1" spc="60" dirty="0">
                          <a:latin typeface="Trebuchet MS"/>
                          <a:cs typeface="Trebuchet MS"/>
                        </a:rPr>
                        <a:t>RAKAMLARLA </a:t>
                      </a:r>
                      <a:r>
                        <a:rPr sz="850" b="1" spc="25" dirty="0">
                          <a:latin typeface="Trebuchet MS"/>
                          <a:cs typeface="Trebuchet MS"/>
                        </a:rPr>
                        <a:t>TEŞVİK</a:t>
                      </a:r>
                      <a:r>
                        <a:rPr sz="850" b="1" spc="-145" dirty="0">
                          <a:latin typeface="Trebuchet MS"/>
                          <a:cs typeface="Trebuchet MS"/>
                        </a:rPr>
                        <a:t> </a:t>
                      </a:r>
                      <a:r>
                        <a:rPr sz="850" b="1" spc="35" dirty="0">
                          <a:latin typeface="Trebuchet MS"/>
                          <a:cs typeface="Trebuchet MS"/>
                        </a:rPr>
                        <a:t>ÖRNEKLERİ</a:t>
                      </a:r>
                      <a:endParaRPr sz="850">
                        <a:latin typeface="Trebuchet MS"/>
                        <a:cs typeface="Trebuchet MS"/>
                      </a:endParaRPr>
                    </a:p>
                    <a:p>
                      <a:pPr algn="ctr">
                        <a:lnSpc>
                          <a:spcPct val="100000"/>
                        </a:lnSpc>
                        <a:spcBef>
                          <a:spcPts val="20"/>
                        </a:spcBef>
                      </a:pPr>
                      <a:r>
                        <a:rPr sz="850" b="1" spc="10" dirty="0">
                          <a:latin typeface="Trebuchet MS"/>
                          <a:cs typeface="Trebuchet MS"/>
                        </a:rPr>
                        <a:t>(2017 </a:t>
                      </a:r>
                      <a:r>
                        <a:rPr sz="850" b="1" spc="30" dirty="0">
                          <a:latin typeface="Trebuchet MS"/>
                          <a:cs typeface="Trebuchet MS"/>
                        </a:rPr>
                        <a:t>Rakamlarına</a:t>
                      </a:r>
                      <a:r>
                        <a:rPr sz="850" b="1" spc="-75" dirty="0">
                          <a:latin typeface="Trebuchet MS"/>
                          <a:cs typeface="Trebuchet MS"/>
                        </a:rPr>
                        <a:t> </a:t>
                      </a:r>
                      <a:r>
                        <a:rPr sz="850" b="1" spc="30" dirty="0">
                          <a:latin typeface="Trebuchet MS"/>
                          <a:cs typeface="Trebuchet MS"/>
                        </a:rPr>
                        <a:t>Göre)</a:t>
                      </a:r>
                      <a:endParaRPr sz="850">
                        <a:latin typeface="Trebuchet MS"/>
                        <a:cs typeface="Trebuchet MS"/>
                      </a:endParaRPr>
                    </a:p>
                  </a:txBody>
                  <a:tcPr marL="0" marR="0" marT="635"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ACB8C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219710">
                <a:tc gridSpan="4">
                  <a:txBody>
                    <a:bodyPr/>
                    <a:lstStyle/>
                    <a:p>
                      <a:pPr marL="8255" algn="ctr">
                        <a:lnSpc>
                          <a:spcPts val="1005"/>
                        </a:lnSpc>
                      </a:pPr>
                      <a:r>
                        <a:rPr sz="850" b="1" spc="30" dirty="0">
                          <a:latin typeface="Trebuchet MS"/>
                          <a:cs typeface="Trebuchet MS"/>
                        </a:rPr>
                        <a:t>SPEK </a:t>
                      </a:r>
                      <a:r>
                        <a:rPr sz="850" b="1" dirty="0">
                          <a:latin typeface="Trebuchet MS"/>
                          <a:cs typeface="Trebuchet MS"/>
                        </a:rPr>
                        <a:t>ALT</a:t>
                      </a:r>
                      <a:r>
                        <a:rPr sz="850" b="1" spc="-85" dirty="0">
                          <a:latin typeface="Trebuchet MS"/>
                          <a:cs typeface="Trebuchet MS"/>
                        </a:rPr>
                        <a:t> </a:t>
                      </a:r>
                      <a:r>
                        <a:rPr sz="850" b="1" spc="65" dirty="0">
                          <a:latin typeface="Trebuchet MS"/>
                          <a:cs typeface="Trebuchet MS"/>
                        </a:rPr>
                        <a:t>SINIRINDAN</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FFF1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algn="ctr">
                        <a:lnSpc>
                          <a:spcPts val="1005"/>
                        </a:lnSpc>
                      </a:pPr>
                      <a:r>
                        <a:rPr sz="850" b="1" spc="30" dirty="0">
                          <a:latin typeface="Trebuchet MS"/>
                          <a:cs typeface="Trebuchet MS"/>
                        </a:rPr>
                        <a:t>SPEK </a:t>
                      </a:r>
                      <a:r>
                        <a:rPr sz="850" b="1" spc="45" dirty="0">
                          <a:latin typeface="Trebuchet MS"/>
                          <a:cs typeface="Trebuchet MS"/>
                        </a:rPr>
                        <a:t>ÜST</a:t>
                      </a:r>
                      <a:r>
                        <a:rPr sz="850" b="1" spc="-105" dirty="0">
                          <a:latin typeface="Trebuchet MS"/>
                          <a:cs typeface="Trebuchet MS"/>
                        </a:rPr>
                        <a:t> </a:t>
                      </a:r>
                      <a:r>
                        <a:rPr sz="850" b="1" spc="65" dirty="0">
                          <a:latin typeface="Trebuchet MS"/>
                          <a:cs typeface="Trebuchet MS"/>
                        </a:rPr>
                        <a:t>SINIRINDAN</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499745">
                <a:tc gridSpan="2">
                  <a:txBody>
                    <a:bodyPr/>
                    <a:lstStyle/>
                    <a:p>
                      <a:pPr marL="443230">
                        <a:lnSpc>
                          <a:spcPts val="1230"/>
                        </a:lnSpc>
                      </a:pPr>
                      <a:r>
                        <a:rPr sz="1050" b="1" spc="25" dirty="0">
                          <a:latin typeface="Trebuchet MS"/>
                          <a:cs typeface="Trebuchet MS"/>
                        </a:rPr>
                        <a:t>TEŞVİKSİZ</a:t>
                      </a:r>
                      <a:endParaRPr sz="1050">
                        <a:latin typeface="Trebuchet MS"/>
                        <a:cs typeface="Trebuchet MS"/>
                      </a:endParaRPr>
                    </a:p>
                    <a:p>
                      <a:pPr marL="171450" marR="159385" algn="ctr">
                        <a:lnSpc>
                          <a:spcPts val="1300"/>
                        </a:lnSpc>
                        <a:spcBef>
                          <a:spcPts val="45"/>
                        </a:spcBef>
                      </a:pPr>
                      <a:r>
                        <a:rPr sz="1050" b="1" spc="40" dirty="0">
                          <a:latin typeface="Trebuchet MS"/>
                          <a:cs typeface="Trebuchet MS"/>
                        </a:rPr>
                        <a:t>ÖDENECEK</a:t>
                      </a:r>
                      <a:r>
                        <a:rPr sz="1050" b="1" spc="-85" dirty="0">
                          <a:latin typeface="Trebuchet MS"/>
                          <a:cs typeface="Trebuchet MS"/>
                        </a:rPr>
                        <a:t> </a:t>
                      </a:r>
                      <a:r>
                        <a:rPr sz="1050" b="1" spc="35" dirty="0">
                          <a:latin typeface="Trebuchet MS"/>
                          <a:cs typeface="Trebuchet MS"/>
                        </a:rPr>
                        <a:t>TUTAR  </a:t>
                      </a:r>
                      <a:r>
                        <a:rPr sz="1050" b="1" spc="20" dirty="0">
                          <a:latin typeface="Trebuchet MS"/>
                          <a:cs typeface="Trebuchet MS"/>
                        </a:rPr>
                        <a:t>(%34,5)</a:t>
                      </a:r>
                      <a:endParaRPr sz="10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FFF1CC"/>
                    </a:solidFill>
                  </a:tcPr>
                </a:tc>
                <a:tc hMerge="1">
                  <a:txBody>
                    <a:bodyPr/>
                    <a:lstStyle/>
                    <a:p>
                      <a:endParaRPr/>
                    </a:p>
                  </a:txBody>
                  <a:tcPr marL="0" marR="0" marT="0" marB="0"/>
                </a:tc>
                <a:tc>
                  <a:txBody>
                    <a:bodyPr/>
                    <a:lstStyle/>
                    <a:p>
                      <a:pPr algn="ctr">
                        <a:lnSpc>
                          <a:spcPts val="1005"/>
                        </a:lnSpc>
                      </a:pPr>
                      <a:r>
                        <a:rPr sz="850" b="1" spc="25" dirty="0">
                          <a:latin typeface="Trebuchet MS"/>
                          <a:cs typeface="Trebuchet MS"/>
                        </a:rPr>
                        <a:t>TEŞVİK</a:t>
                      </a:r>
                      <a:endParaRPr sz="850">
                        <a:latin typeface="Trebuchet MS"/>
                        <a:cs typeface="Trebuchet MS"/>
                      </a:endParaRPr>
                    </a:p>
                    <a:p>
                      <a:pPr marL="5715" algn="ctr">
                        <a:lnSpc>
                          <a:spcPct val="100000"/>
                        </a:lnSpc>
                        <a:spcBef>
                          <a:spcPts val="45"/>
                        </a:spcBef>
                      </a:pPr>
                      <a:r>
                        <a:rPr sz="850" b="1" spc="35" dirty="0">
                          <a:latin typeface="Trebuchet MS"/>
                          <a:cs typeface="Trebuchet MS"/>
                        </a:rPr>
                        <a:t>TUTARI</a:t>
                      </a:r>
                      <a:endParaRPr sz="850">
                        <a:latin typeface="Trebuchet MS"/>
                        <a:cs typeface="Trebuchet MS"/>
                      </a:endParaRPr>
                    </a:p>
                    <a:p>
                      <a:pPr marL="635" algn="ctr">
                        <a:lnSpc>
                          <a:spcPct val="100000"/>
                        </a:lnSpc>
                        <a:spcBef>
                          <a:spcPts val="45"/>
                        </a:spcBef>
                      </a:pPr>
                      <a:r>
                        <a:rPr sz="850" b="1" spc="85" dirty="0">
                          <a:latin typeface="Trebuchet MS"/>
                          <a:cs typeface="Trebuchet MS"/>
                        </a:rPr>
                        <a:t>(%</a:t>
                      </a:r>
                      <a:r>
                        <a:rPr sz="850" b="1" spc="-40" dirty="0">
                          <a:latin typeface="Trebuchet MS"/>
                          <a:cs typeface="Trebuchet MS"/>
                        </a:rPr>
                        <a:t> </a:t>
                      </a:r>
                      <a:r>
                        <a:rPr sz="850" b="1" spc="20" dirty="0">
                          <a:latin typeface="Trebuchet MS"/>
                          <a:cs typeface="Trebuchet MS"/>
                        </a:rPr>
                        <a:t>5</a:t>
                      </a:r>
                      <a:r>
                        <a:rPr sz="850" b="1" spc="-30" dirty="0">
                          <a:latin typeface="Trebuchet MS"/>
                          <a:cs typeface="Trebuchet MS"/>
                        </a:rPr>
                        <a:t> </a:t>
                      </a:r>
                      <a:r>
                        <a:rPr sz="850" b="1" spc="10" dirty="0">
                          <a:latin typeface="Trebuchet MS"/>
                          <a:cs typeface="Trebuchet MS"/>
                        </a:rPr>
                        <a:t>+</a:t>
                      </a:r>
                      <a:r>
                        <a:rPr sz="850" b="1" spc="-70" dirty="0">
                          <a:latin typeface="Trebuchet MS"/>
                          <a:cs typeface="Trebuchet MS"/>
                        </a:rPr>
                        <a:t> </a:t>
                      </a:r>
                      <a:r>
                        <a:rPr sz="850" b="1" spc="165" dirty="0">
                          <a:latin typeface="Trebuchet MS"/>
                          <a:cs typeface="Trebuchet MS"/>
                        </a:rPr>
                        <a:t>%</a:t>
                      </a:r>
                      <a:r>
                        <a:rPr sz="850" b="1" spc="-15" dirty="0">
                          <a:latin typeface="Trebuchet MS"/>
                          <a:cs typeface="Trebuchet MS"/>
                        </a:rPr>
                        <a:t> </a:t>
                      </a:r>
                      <a:r>
                        <a:rPr sz="850" b="1" spc="-5" dirty="0">
                          <a:latin typeface="Trebuchet MS"/>
                          <a:cs typeface="Trebuchet MS"/>
                        </a:rPr>
                        <a:t>15,5)</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FFF1CC"/>
                    </a:solidFill>
                  </a:tcPr>
                </a:tc>
                <a:tc>
                  <a:txBody>
                    <a:bodyPr/>
                    <a:lstStyle/>
                    <a:p>
                      <a:pPr marL="119380">
                        <a:lnSpc>
                          <a:spcPts val="1005"/>
                        </a:lnSpc>
                      </a:pPr>
                      <a:r>
                        <a:rPr sz="850" b="1" spc="25" dirty="0">
                          <a:latin typeface="Trebuchet MS"/>
                          <a:cs typeface="Trebuchet MS"/>
                        </a:rPr>
                        <a:t>TEŞVİK </a:t>
                      </a:r>
                      <a:r>
                        <a:rPr sz="850" b="1" spc="65" dirty="0">
                          <a:latin typeface="Trebuchet MS"/>
                          <a:cs typeface="Trebuchet MS"/>
                        </a:rPr>
                        <a:t>SONRASI</a:t>
                      </a:r>
                      <a:r>
                        <a:rPr sz="850" b="1" spc="-120" dirty="0">
                          <a:latin typeface="Trebuchet MS"/>
                          <a:cs typeface="Trebuchet MS"/>
                        </a:rPr>
                        <a:t> </a:t>
                      </a:r>
                      <a:r>
                        <a:rPr sz="850" b="1" spc="40" dirty="0">
                          <a:latin typeface="Trebuchet MS"/>
                          <a:cs typeface="Trebuchet MS"/>
                        </a:rPr>
                        <a:t>ÖDENECEK</a:t>
                      </a:r>
                      <a:endParaRPr sz="850">
                        <a:latin typeface="Trebuchet MS"/>
                        <a:cs typeface="Trebuchet MS"/>
                      </a:endParaRPr>
                    </a:p>
                    <a:p>
                      <a:pPr marL="680085" marR="669290" indent="3175" algn="ctr">
                        <a:lnSpc>
                          <a:spcPts val="1070"/>
                        </a:lnSpc>
                        <a:spcBef>
                          <a:spcPts val="35"/>
                        </a:spcBef>
                      </a:pPr>
                      <a:r>
                        <a:rPr sz="850" b="1" dirty="0">
                          <a:latin typeface="Trebuchet MS"/>
                          <a:cs typeface="Trebuchet MS"/>
                        </a:rPr>
                        <a:t>TU</a:t>
                      </a:r>
                      <a:r>
                        <a:rPr sz="850" b="1" spc="-25" dirty="0">
                          <a:latin typeface="Trebuchet MS"/>
                          <a:cs typeface="Trebuchet MS"/>
                        </a:rPr>
                        <a:t>T</a:t>
                      </a:r>
                      <a:r>
                        <a:rPr sz="850" b="1" dirty="0">
                          <a:latin typeface="Trebuchet MS"/>
                          <a:cs typeface="Trebuchet MS"/>
                        </a:rPr>
                        <a:t>AR  </a:t>
                      </a:r>
                      <a:r>
                        <a:rPr sz="850" b="1" spc="5" dirty="0">
                          <a:latin typeface="Trebuchet MS"/>
                          <a:cs typeface="Trebuchet MS"/>
                        </a:rPr>
                        <a:t>( </a:t>
                      </a:r>
                      <a:r>
                        <a:rPr sz="850" b="1" spc="165" dirty="0">
                          <a:latin typeface="Trebuchet MS"/>
                          <a:cs typeface="Trebuchet MS"/>
                        </a:rPr>
                        <a:t>%</a:t>
                      </a:r>
                      <a:r>
                        <a:rPr sz="850" b="1" spc="-140" dirty="0">
                          <a:latin typeface="Trebuchet MS"/>
                          <a:cs typeface="Trebuchet MS"/>
                        </a:rPr>
                        <a:t> </a:t>
                      </a:r>
                      <a:r>
                        <a:rPr sz="850" b="1" spc="10" dirty="0">
                          <a:latin typeface="Trebuchet MS"/>
                          <a:cs typeface="Trebuchet MS"/>
                        </a:rPr>
                        <a:t>14)</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FFF1CC"/>
                    </a:solidFill>
                  </a:tcPr>
                </a:tc>
                <a:tc>
                  <a:txBody>
                    <a:bodyPr/>
                    <a:lstStyle/>
                    <a:p>
                      <a:pPr marL="3175" algn="ctr">
                        <a:lnSpc>
                          <a:spcPts val="1005"/>
                        </a:lnSpc>
                      </a:pPr>
                      <a:r>
                        <a:rPr sz="850" b="1" spc="30" dirty="0">
                          <a:latin typeface="Trebuchet MS"/>
                          <a:cs typeface="Trebuchet MS"/>
                        </a:rPr>
                        <a:t>TEŞVİKSİZ </a:t>
                      </a:r>
                      <a:r>
                        <a:rPr sz="850" b="1" spc="40" dirty="0">
                          <a:latin typeface="Trebuchet MS"/>
                          <a:cs typeface="Trebuchet MS"/>
                        </a:rPr>
                        <a:t>ÖDENECEK</a:t>
                      </a:r>
                      <a:r>
                        <a:rPr sz="850" b="1" spc="-130" dirty="0">
                          <a:latin typeface="Trebuchet MS"/>
                          <a:cs typeface="Trebuchet MS"/>
                        </a:rPr>
                        <a:t> </a:t>
                      </a:r>
                      <a:r>
                        <a:rPr sz="850" b="1" spc="35" dirty="0">
                          <a:latin typeface="Trebuchet MS"/>
                          <a:cs typeface="Trebuchet MS"/>
                        </a:rPr>
                        <a:t>TUTAR</a:t>
                      </a:r>
                      <a:endParaRPr sz="850">
                        <a:latin typeface="Trebuchet MS"/>
                        <a:cs typeface="Trebuchet MS"/>
                      </a:endParaRPr>
                    </a:p>
                    <a:p>
                      <a:pPr algn="ctr">
                        <a:lnSpc>
                          <a:spcPct val="100000"/>
                        </a:lnSpc>
                        <a:spcBef>
                          <a:spcPts val="45"/>
                        </a:spcBef>
                      </a:pPr>
                      <a:r>
                        <a:rPr sz="850" b="1" spc="20" dirty="0">
                          <a:latin typeface="Trebuchet MS"/>
                          <a:cs typeface="Trebuchet MS"/>
                        </a:rPr>
                        <a:t>(%34,5)</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DEEAF6"/>
                    </a:solidFill>
                  </a:tcPr>
                </a:tc>
                <a:tc gridSpan="2">
                  <a:txBody>
                    <a:bodyPr/>
                    <a:lstStyle/>
                    <a:p>
                      <a:pPr algn="ctr">
                        <a:lnSpc>
                          <a:spcPts val="1005"/>
                        </a:lnSpc>
                      </a:pPr>
                      <a:r>
                        <a:rPr sz="850" b="1" spc="25" dirty="0">
                          <a:latin typeface="Trebuchet MS"/>
                          <a:cs typeface="Trebuchet MS"/>
                        </a:rPr>
                        <a:t>TEŞVİK</a:t>
                      </a:r>
                      <a:endParaRPr sz="850">
                        <a:latin typeface="Trebuchet MS"/>
                        <a:cs typeface="Trebuchet MS"/>
                      </a:endParaRPr>
                    </a:p>
                    <a:p>
                      <a:pPr marL="635" algn="ctr">
                        <a:lnSpc>
                          <a:spcPct val="100000"/>
                        </a:lnSpc>
                        <a:spcBef>
                          <a:spcPts val="45"/>
                        </a:spcBef>
                      </a:pPr>
                      <a:r>
                        <a:rPr sz="850" b="1" spc="35" dirty="0">
                          <a:latin typeface="Trebuchet MS"/>
                          <a:cs typeface="Trebuchet MS"/>
                        </a:rPr>
                        <a:t>TUTARI</a:t>
                      </a:r>
                      <a:endParaRPr sz="850">
                        <a:latin typeface="Trebuchet MS"/>
                        <a:cs typeface="Trebuchet MS"/>
                      </a:endParaRPr>
                    </a:p>
                    <a:p>
                      <a:pPr algn="ctr">
                        <a:lnSpc>
                          <a:spcPct val="100000"/>
                        </a:lnSpc>
                        <a:spcBef>
                          <a:spcPts val="45"/>
                        </a:spcBef>
                      </a:pPr>
                      <a:r>
                        <a:rPr sz="850" b="1" spc="30" dirty="0">
                          <a:latin typeface="Trebuchet MS"/>
                          <a:cs typeface="Trebuchet MS"/>
                        </a:rPr>
                        <a:t>(%5xSPEK) </a:t>
                      </a:r>
                      <a:r>
                        <a:rPr sz="850" b="1" spc="10" dirty="0">
                          <a:latin typeface="Trebuchet MS"/>
                          <a:cs typeface="Trebuchet MS"/>
                        </a:rPr>
                        <a:t>+</a:t>
                      </a:r>
                      <a:r>
                        <a:rPr sz="850" b="1" spc="-85" dirty="0">
                          <a:latin typeface="Trebuchet MS"/>
                          <a:cs typeface="Trebuchet MS"/>
                        </a:rPr>
                        <a:t> </a:t>
                      </a:r>
                      <a:r>
                        <a:rPr sz="850" b="1" spc="25" dirty="0">
                          <a:latin typeface="Trebuchet MS"/>
                          <a:cs typeface="Trebuchet MS"/>
                        </a:rPr>
                        <a:t>(%15,5xAÜ)</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DEEAF6"/>
                    </a:solidFill>
                  </a:tcPr>
                </a:tc>
                <a:tc hMerge="1">
                  <a:txBody>
                    <a:bodyPr/>
                    <a:lstStyle/>
                    <a:p>
                      <a:endParaRPr/>
                    </a:p>
                  </a:txBody>
                  <a:tcPr marL="0" marR="0" marT="0" marB="0"/>
                </a:tc>
                <a:tc gridSpan="3">
                  <a:txBody>
                    <a:bodyPr/>
                    <a:lstStyle/>
                    <a:p>
                      <a:pPr marL="263525">
                        <a:lnSpc>
                          <a:spcPts val="1005"/>
                        </a:lnSpc>
                      </a:pPr>
                      <a:r>
                        <a:rPr sz="850" b="1" spc="25" dirty="0">
                          <a:latin typeface="Trebuchet MS"/>
                          <a:cs typeface="Trebuchet MS"/>
                        </a:rPr>
                        <a:t>TEŞVİK</a:t>
                      </a:r>
                      <a:r>
                        <a:rPr sz="850" b="1" spc="-45" dirty="0">
                          <a:latin typeface="Trebuchet MS"/>
                          <a:cs typeface="Trebuchet MS"/>
                        </a:rPr>
                        <a:t> </a:t>
                      </a:r>
                      <a:r>
                        <a:rPr sz="850" b="1" spc="65" dirty="0">
                          <a:latin typeface="Trebuchet MS"/>
                          <a:cs typeface="Trebuchet MS"/>
                        </a:rPr>
                        <a:t>SONRASI</a:t>
                      </a:r>
                      <a:r>
                        <a:rPr sz="850" b="1" spc="-55" dirty="0">
                          <a:latin typeface="Trebuchet MS"/>
                          <a:cs typeface="Trebuchet MS"/>
                        </a:rPr>
                        <a:t> </a:t>
                      </a:r>
                      <a:r>
                        <a:rPr sz="850" b="1" spc="40" dirty="0">
                          <a:latin typeface="Trebuchet MS"/>
                          <a:cs typeface="Trebuchet MS"/>
                        </a:rPr>
                        <a:t>ÖDENECEK</a:t>
                      </a:r>
                      <a:r>
                        <a:rPr sz="850" b="1" spc="-45" dirty="0">
                          <a:latin typeface="Trebuchet MS"/>
                          <a:cs typeface="Trebuchet MS"/>
                        </a:rPr>
                        <a:t> </a:t>
                      </a:r>
                      <a:r>
                        <a:rPr sz="850" b="1" spc="35" dirty="0">
                          <a:latin typeface="Trebuchet MS"/>
                          <a:cs typeface="Trebuchet MS"/>
                        </a:rPr>
                        <a:t>TUTAR</a:t>
                      </a:r>
                      <a:endParaRPr sz="850">
                        <a:latin typeface="Trebuchet MS"/>
                        <a:cs typeface="Trebuchet MS"/>
                      </a:endParaRPr>
                    </a:p>
                    <a:p>
                      <a:pPr marL="284480">
                        <a:lnSpc>
                          <a:spcPct val="100000"/>
                        </a:lnSpc>
                        <a:spcBef>
                          <a:spcPts val="45"/>
                        </a:spcBef>
                      </a:pPr>
                      <a:r>
                        <a:rPr sz="850" b="1" spc="35" dirty="0">
                          <a:latin typeface="Trebuchet MS"/>
                          <a:cs typeface="Trebuchet MS"/>
                        </a:rPr>
                        <a:t>%34,5</a:t>
                      </a:r>
                      <a:r>
                        <a:rPr sz="850" b="1" spc="-60" dirty="0">
                          <a:latin typeface="Trebuchet MS"/>
                          <a:cs typeface="Trebuchet MS"/>
                        </a:rPr>
                        <a:t> </a:t>
                      </a:r>
                      <a:r>
                        <a:rPr sz="850" b="1" spc="200" dirty="0">
                          <a:latin typeface="Trebuchet MS"/>
                          <a:cs typeface="Trebuchet MS"/>
                        </a:rPr>
                        <a:t>–</a:t>
                      </a:r>
                      <a:r>
                        <a:rPr sz="850" b="1" spc="-50" dirty="0">
                          <a:latin typeface="Trebuchet MS"/>
                          <a:cs typeface="Trebuchet MS"/>
                        </a:rPr>
                        <a:t> </a:t>
                      </a:r>
                      <a:r>
                        <a:rPr sz="850" b="1" spc="30" dirty="0">
                          <a:latin typeface="Trebuchet MS"/>
                          <a:cs typeface="Trebuchet MS"/>
                        </a:rPr>
                        <a:t>((%5xSPEK)</a:t>
                      </a:r>
                      <a:r>
                        <a:rPr sz="850" b="1" spc="-55" dirty="0">
                          <a:latin typeface="Trebuchet MS"/>
                          <a:cs typeface="Trebuchet MS"/>
                        </a:rPr>
                        <a:t> </a:t>
                      </a:r>
                      <a:r>
                        <a:rPr sz="850" b="1" spc="10" dirty="0">
                          <a:latin typeface="Trebuchet MS"/>
                          <a:cs typeface="Trebuchet MS"/>
                        </a:rPr>
                        <a:t>+</a:t>
                      </a:r>
                      <a:r>
                        <a:rPr sz="850" b="1" spc="-55" dirty="0">
                          <a:latin typeface="Trebuchet MS"/>
                          <a:cs typeface="Trebuchet MS"/>
                        </a:rPr>
                        <a:t> </a:t>
                      </a:r>
                      <a:r>
                        <a:rPr sz="850" b="1" spc="25" dirty="0">
                          <a:latin typeface="Trebuchet MS"/>
                          <a:cs typeface="Trebuchet MS"/>
                        </a:rPr>
                        <a:t>(%15,5xAÜ))</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solidFill>
                      <a:srgbClr val="DEEAF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155575">
                <a:tc gridSpan="2">
                  <a:txBody>
                    <a:bodyPr/>
                    <a:lstStyle/>
                    <a:p>
                      <a:pPr marL="5080" algn="ctr">
                        <a:lnSpc>
                          <a:spcPts val="1115"/>
                        </a:lnSpc>
                      </a:pPr>
                      <a:r>
                        <a:rPr sz="950" b="1" spc="10" dirty="0">
                          <a:latin typeface="Trebuchet MS"/>
                          <a:cs typeface="Trebuchet MS"/>
                        </a:rPr>
                        <a:t>613</a:t>
                      </a:r>
                      <a:r>
                        <a:rPr sz="950" b="1" spc="-30" dirty="0">
                          <a:latin typeface="Trebuchet MS"/>
                          <a:cs typeface="Trebuchet MS"/>
                        </a:rPr>
                        <a:t> </a:t>
                      </a:r>
                      <a:r>
                        <a:rPr sz="950" b="1" spc="-35" dirty="0">
                          <a:latin typeface="Trebuchet MS"/>
                          <a:cs typeface="Trebuchet MS"/>
                        </a:rPr>
                        <a:t>TL</a:t>
                      </a:r>
                      <a:endParaRPr sz="9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a:txBody>
                    <a:bodyPr/>
                    <a:lstStyle/>
                    <a:p>
                      <a:pPr marL="1905" algn="ctr">
                        <a:lnSpc>
                          <a:spcPct val="100000"/>
                        </a:lnSpc>
                        <a:spcBef>
                          <a:spcPts val="50"/>
                        </a:spcBef>
                      </a:pPr>
                      <a:r>
                        <a:rPr sz="850" b="1" spc="15" dirty="0">
                          <a:latin typeface="Trebuchet MS"/>
                          <a:cs typeface="Trebuchet MS"/>
                        </a:rPr>
                        <a:t>364</a:t>
                      </a:r>
                      <a:r>
                        <a:rPr sz="850" b="1" spc="-30" dirty="0">
                          <a:latin typeface="Trebuchet MS"/>
                          <a:cs typeface="Trebuchet MS"/>
                        </a:rPr>
                        <a:t> </a:t>
                      </a:r>
                      <a:r>
                        <a:rPr sz="850" b="1" spc="-25" dirty="0">
                          <a:latin typeface="Trebuchet MS"/>
                          <a:cs typeface="Trebuchet MS"/>
                        </a:rPr>
                        <a:t>TL</a:t>
                      </a:r>
                      <a:endParaRPr sz="850">
                        <a:latin typeface="Trebuchet MS"/>
                        <a:cs typeface="Trebuchet MS"/>
                      </a:endParaRPr>
                    </a:p>
                  </a:txBody>
                  <a:tcPr marL="0" marR="0" marT="635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a:txBody>
                    <a:bodyPr/>
                    <a:lstStyle/>
                    <a:p>
                      <a:pPr marL="1270" algn="ctr">
                        <a:lnSpc>
                          <a:spcPct val="100000"/>
                        </a:lnSpc>
                        <a:spcBef>
                          <a:spcPts val="50"/>
                        </a:spcBef>
                      </a:pPr>
                      <a:r>
                        <a:rPr sz="850" b="1" spc="15" dirty="0">
                          <a:latin typeface="Trebuchet MS"/>
                          <a:cs typeface="Trebuchet MS"/>
                        </a:rPr>
                        <a:t>249</a:t>
                      </a:r>
                      <a:r>
                        <a:rPr sz="850" b="1" spc="-30" dirty="0">
                          <a:latin typeface="Trebuchet MS"/>
                          <a:cs typeface="Trebuchet MS"/>
                        </a:rPr>
                        <a:t> </a:t>
                      </a:r>
                      <a:r>
                        <a:rPr sz="850" b="1" spc="-25" dirty="0">
                          <a:latin typeface="Trebuchet MS"/>
                          <a:cs typeface="Trebuchet MS"/>
                        </a:rPr>
                        <a:t>TL</a:t>
                      </a:r>
                      <a:endParaRPr sz="850">
                        <a:latin typeface="Trebuchet MS"/>
                        <a:cs typeface="Trebuchet MS"/>
                      </a:endParaRPr>
                    </a:p>
                  </a:txBody>
                  <a:tcPr marL="0" marR="0" marT="635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a:txBody>
                    <a:bodyPr/>
                    <a:lstStyle/>
                    <a:p>
                      <a:pPr algn="ctr">
                        <a:lnSpc>
                          <a:spcPct val="100000"/>
                        </a:lnSpc>
                        <a:spcBef>
                          <a:spcPts val="50"/>
                        </a:spcBef>
                      </a:pPr>
                      <a:r>
                        <a:rPr sz="850" b="1" spc="15" dirty="0">
                          <a:latin typeface="Trebuchet MS"/>
                          <a:cs typeface="Trebuchet MS"/>
                        </a:rPr>
                        <a:t>4599</a:t>
                      </a:r>
                      <a:r>
                        <a:rPr sz="850" b="1" spc="-30" dirty="0">
                          <a:latin typeface="Trebuchet MS"/>
                          <a:cs typeface="Trebuchet MS"/>
                        </a:rPr>
                        <a:t> </a:t>
                      </a:r>
                      <a:r>
                        <a:rPr sz="850" b="1" spc="-25" dirty="0">
                          <a:latin typeface="Trebuchet MS"/>
                          <a:cs typeface="Trebuchet MS"/>
                        </a:rPr>
                        <a:t>TL</a:t>
                      </a:r>
                      <a:endParaRPr sz="850">
                        <a:latin typeface="Trebuchet MS"/>
                        <a:cs typeface="Trebuchet MS"/>
                      </a:endParaRPr>
                    </a:p>
                  </a:txBody>
                  <a:tcPr marL="0" marR="0" marT="635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2">
                  <a:txBody>
                    <a:bodyPr/>
                    <a:lstStyle/>
                    <a:p>
                      <a:pPr algn="ctr">
                        <a:lnSpc>
                          <a:spcPct val="100000"/>
                        </a:lnSpc>
                        <a:spcBef>
                          <a:spcPts val="50"/>
                        </a:spcBef>
                      </a:pPr>
                      <a:r>
                        <a:rPr sz="850" b="1" spc="15" dirty="0">
                          <a:latin typeface="Trebuchet MS"/>
                          <a:cs typeface="Trebuchet MS"/>
                        </a:rPr>
                        <a:t>943</a:t>
                      </a:r>
                      <a:r>
                        <a:rPr sz="850" b="1" spc="-30" dirty="0">
                          <a:latin typeface="Trebuchet MS"/>
                          <a:cs typeface="Trebuchet MS"/>
                        </a:rPr>
                        <a:t> </a:t>
                      </a:r>
                      <a:r>
                        <a:rPr sz="850" b="1" spc="-25" dirty="0">
                          <a:latin typeface="Trebuchet MS"/>
                          <a:cs typeface="Trebuchet MS"/>
                        </a:rPr>
                        <a:t>TL</a:t>
                      </a:r>
                      <a:endParaRPr sz="850">
                        <a:latin typeface="Trebuchet MS"/>
                        <a:cs typeface="Trebuchet MS"/>
                      </a:endParaRPr>
                    </a:p>
                  </a:txBody>
                  <a:tcPr marL="0" marR="0" marT="635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gridSpan="3">
                  <a:txBody>
                    <a:bodyPr/>
                    <a:lstStyle/>
                    <a:p>
                      <a:pPr algn="ctr">
                        <a:lnSpc>
                          <a:spcPct val="100000"/>
                        </a:lnSpc>
                        <a:spcBef>
                          <a:spcPts val="50"/>
                        </a:spcBef>
                      </a:pPr>
                      <a:r>
                        <a:rPr sz="850" b="1" spc="15" dirty="0">
                          <a:latin typeface="Trebuchet MS"/>
                          <a:cs typeface="Trebuchet MS"/>
                        </a:rPr>
                        <a:t>3656</a:t>
                      </a:r>
                      <a:r>
                        <a:rPr sz="850" b="1" spc="-30" dirty="0">
                          <a:latin typeface="Trebuchet MS"/>
                          <a:cs typeface="Trebuchet MS"/>
                        </a:rPr>
                        <a:t> </a:t>
                      </a:r>
                      <a:r>
                        <a:rPr sz="850" b="1" spc="-25" dirty="0">
                          <a:latin typeface="Trebuchet MS"/>
                          <a:cs typeface="Trebuchet MS"/>
                        </a:rPr>
                        <a:t>TL</a:t>
                      </a:r>
                      <a:endParaRPr sz="850">
                        <a:latin typeface="Trebuchet MS"/>
                        <a:cs typeface="Trebuchet MS"/>
                      </a:endParaRPr>
                    </a:p>
                  </a:txBody>
                  <a:tcPr marL="0" marR="0" marT="635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0"/>
                  </a:ext>
                </a:extLst>
              </a:tr>
              <a:tr h="396240">
                <a:tc gridSpan="2">
                  <a:txBody>
                    <a:bodyPr/>
                    <a:lstStyle/>
                    <a:p>
                      <a:pPr marL="306070">
                        <a:lnSpc>
                          <a:spcPct val="100000"/>
                        </a:lnSpc>
                        <a:spcBef>
                          <a:spcPts val="560"/>
                        </a:spcBef>
                      </a:pPr>
                      <a:r>
                        <a:rPr sz="850" b="1" spc="-15" dirty="0">
                          <a:latin typeface="Trebuchet MS"/>
                          <a:cs typeface="Trebuchet MS"/>
                        </a:rPr>
                        <a:t>6. </a:t>
                      </a:r>
                      <a:r>
                        <a:rPr sz="850" b="1" spc="35" dirty="0">
                          <a:latin typeface="Trebuchet MS"/>
                          <a:cs typeface="Trebuchet MS"/>
                        </a:rPr>
                        <a:t>BÖLGE</a:t>
                      </a:r>
                      <a:r>
                        <a:rPr sz="850" b="1" spc="-45" dirty="0">
                          <a:latin typeface="Trebuchet MS"/>
                          <a:cs typeface="Trebuchet MS"/>
                        </a:rPr>
                        <a:t> </a:t>
                      </a:r>
                      <a:r>
                        <a:rPr sz="850" b="1" spc="20" dirty="0">
                          <a:latin typeface="Trebuchet MS"/>
                          <a:cs typeface="Trebuchet MS"/>
                        </a:rPr>
                        <a:t>(%34,5)</a:t>
                      </a:r>
                      <a:endParaRPr sz="850">
                        <a:latin typeface="Trebuchet MS"/>
                        <a:cs typeface="Trebuchet MS"/>
                      </a:endParaRPr>
                    </a:p>
                  </a:txBody>
                  <a:tcPr marL="0" marR="0" marT="7112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a:txBody>
                    <a:bodyPr/>
                    <a:lstStyle/>
                    <a:p>
                      <a:pPr marL="3175" algn="ctr">
                        <a:lnSpc>
                          <a:spcPct val="100000"/>
                        </a:lnSpc>
                        <a:spcBef>
                          <a:spcPts val="560"/>
                        </a:spcBef>
                      </a:pPr>
                      <a:r>
                        <a:rPr sz="850" b="1" spc="-15" dirty="0">
                          <a:latin typeface="Trebuchet MS"/>
                          <a:cs typeface="Trebuchet MS"/>
                        </a:rPr>
                        <a:t>6.</a:t>
                      </a:r>
                      <a:r>
                        <a:rPr sz="850" b="1" spc="-25" dirty="0">
                          <a:latin typeface="Trebuchet MS"/>
                          <a:cs typeface="Trebuchet MS"/>
                        </a:rPr>
                        <a:t> </a:t>
                      </a:r>
                      <a:r>
                        <a:rPr sz="850" b="1" spc="35" dirty="0">
                          <a:latin typeface="Trebuchet MS"/>
                          <a:cs typeface="Trebuchet MS"/>
                        </a:rPr>
                        <a:t>BÖLGE</a:t>
                      </a:r>
                      <a:r>
                        <a:rPr sz="850" b="1" spc="-35" dirty="0">
                          <a:latin typeface="Trebuchet MS"/>
                          <a:cs typeface="Trebuchet MS"/>
                        </a:rPr>
                        <a:t> </a:t>
                      </a:r>
                      <a:r>
                        <a:rPr sz="850" b="1" spc="75" dirty="0">
                          <a:latin typeface="Trebuchet MS"/>
                          <a:cs typeface="Trebuchet MS"/>
                        </a:rPr>
                        <a:t>(%</a:t>
                      </a:r>
                      <a:r>
                        <a:rPr sz="850" b="1" spc="-15" dirty="0">
                          <a:latin typeface="Trebuchet MS"/>
                          <a:cs typeface="Trebuchet MS"/>
                        </a:rPr>
                        <a:t> </a:t>
                      </a:r>
                      <a:r>
                        <a:rPr sz="850" b="1" spc="20" dirty="0">
                          <a:latin typeface="Trebuchet MS"/>
                          <a:cs typeface="Trebuchet MS"/>
                        </a:rPr>
                        <a:t>5</a:t>
                      </a:r>
                      <a:r>
                        <a:rPr sz="850" b="1" spc="-55" dirty="0">
                          <a:latin typeface="Trebuchet MS"/>
                          <a:cs typeface="Trebuchet MS"/>
                        </a:rPr>
                        <a:t> </a:t>
                      </a:r>
                      <a:r>
                        <a:rPr sz="850" b="1" spc="10" dirty="0">
                          <a:latin typeface="Trebuchet MS"/>
                          <a:cs typeface="Trebuchet MS"/>
                        </a:rPr>
                        <a:t>+</a:t>
                      </a:r>
                      <a:r>
                        <a:rPr sz="850" b="1" spc="-45" dirty="0">
                          <a:latin typeface="Trebuchet MS"/>
                          <a:cs typeface="Trebuchet MS"/>
                        </a:rPr>
                        <a:t> </a:t>
                      </a:r>
                      <a:r>
                        <a:rPr sz="850" b="1" spc="165" dirty="0">
                          <a:latin typeface="Trebuchet MS"/>
                          <a:cs typeface="Trebuchet MS"/>
                        </a:rPr>
                        <a:t>%</a:t>
                      </a:r>
                      <a:r>
                        <a:rPr sz="850" b="1" spc="-40" dirty="0">
                          <a:latin typeface="Trebuchet MS"/>
                          <a:cs typeface="Trebuchet MS"/>
                        </a:rPr>
                        <a:t> </a:t>
                      </a:r>
                      <a:r>
                        <a:rPr sz="850" b="1" dirty="0">
                          <a:latin typeface="Trebuchet MS"/>
                          <a:cs typeface="Trebuchet MS"/>
                        </a:rPr>
                        <a:t>29,5)</a:t>
                      </a:r>
                      <a:endParaRPr sz="850">
                        <a:latin typeface="Trebuchet MS"/>
                        <a:cs typeface="Trebuchet MS"/>
                      </a:endParaRPr>
                    </a:p>
                  </a:txBody>
                  <a:tcPr marL="0" marR="0" marT="7112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a:txBody>
                    <a:bodyPr/>
                    <a:lstStyle/>
                    <a:p>
                      <a:pPr marL="456565">
                        <a:lnSpc>
                          <a:spcPct val="100000"/>
                        </a:lnSpc>
                        <a:spcBef>
                          <a:spcPts val="560"/>
                        </a:spcBef>
                      </a:pPr>
                      <a:r>
                        <a:rPr sz="850" b="1" spc="-15" dirty="0">
                          <a:latin typeface="Trebuchet MS"/>
                          <a:cs typeface="Trebuchet MS"/>
                        </a:rPr>
                        <a:t>6. </a:t>
                      </a:r>
                      <a:r>
                        <a:rPr sz="850" b="1" spc="35" dirty="0">
                          <a:latin typeface="Trebuchet MS"/>
                          <a:cs typeface="Trebuchet MS"/>
                        </a:rPr>
                        <a:t>BÖLGE </a:t>
                      </a:r>
                      <a:r>
                        <a:rPr sz="850" b="1" spc="5" dirty="0">
                          <a:latin typeface="Trebuchet MS"/>
                          <a:cs typeface="Trebuchet MS"/>
                        </a:rPr>
                        <a:t>( </a:t>
                      </a:r>
                      <a:r>
                        <a:rPr sz="850" b="1" spc="165" dirty="0">
                          <a:latin typeface="Trebuchet MS"/>
                          <a:cs typeface="Trebuchet MS"/>
                        </a:rPr>
                        <a:t>%</a:t>
                      </a:r>
                      <a:r>
                        <a:rPr sz="850" b="1" spc="-165" dirty="0">
                          <a:latin typeface="Trebuchet MS"/>
                          <a:cs typeface="Trebuchet MS"/>
                        </a:rPr>
                        <a:t> </a:t>
                      </a:r>
                      <a:r>
                        <a:rPr sz="850" b="1" spc="10" dirty="0">
                          <a:latin typeface="Trebuchet MS"/>
                          <a:cs typeface="Trebuchet MS"/>
                        </a:rPr>
                        <a:t>0)</a:t>
                      </a:r>
                      <a:endParaRPr sz="850">
                        <a:latin typeface="Trebuchet MS"/>
                        <a:cs typeface="Trebuchet MS"/>
                      </a:endParaRPr>
                    </a:p>
                  </a:txBody>
                  <a:tcPr marL="0" marR="0" marT="7112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a:txBody>
                    <a:bodyPr/>
                    <a:lstStyle/>
                    <a:p>
                      <a:pPr marL="2540" algn="ctr">
                        <a:lnSpc>
                          <a:spcPct val="100000"/>
                        </a:lnSpc>
                        <a:spcBef>
                          <a:spcPts val="560"/>
                        </a:spcBef>
                      </a:pPr>
                      <a:r>
                        <a:rPr sz="850" b="1" spc="-15" dirty="0">
                          <a:latin typeface="Trebuchet MS"/>
                          <a:cs typeface="Trebuchet MS"/>
                        </a:rPr>
                        <a:t>6. </a:t>
                      </a:r>
                      <a:r>
                        <a:rPr sz="850" b="1" spc="35" dirty="0">
                          <a:latin typeface="Trebuchet MS"/>
                          <a:cs typeface="Trebuchet MS"/>
                        </a:rPr>
                        <a:t>BÖLGE</a:t>
                      </a:r>
                      <a:r>
                        <a:rPr sz="850" b="1" spc="-45" dirty="0">
                          <a:latin typeface="Trebuchet MS"/>
                          <a:cs typeface="Trebuchet MS"/>
                        </a:rPr>
                        <a:t> </a:t>
                      </a:r>
                      <a:r>
                        <a:rPr sz="850" b="1" spc="20" dirty="0">
                          <a:latin typeface="Trebuchet MS"/>
                          <a:cs typeface="Trebuchet MS"/>
                        </a:rPr>
                        <a:t>(%34,5)</a:t>
                      </a:r>
                      <a:endParaRPr sz="850">
                        <a:latin typeface="Trebuchet MS"/>
                        <a:cs typeface="Trebuchet MS"/>
                      </a:endParaRPr>
                    </a:p>
                  </a:txBody>
                  <a:tcPr marL="0" marR="0" marT="7112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2">
                  <a:txBody>
                    <a:bodyPr/>
                    <a:lstStyle/>
                    <a:p>
                      <a:pPr marL="153035">
                        <a:lnSpc>
                          <a:spcPct val="100000"/>
                        </a:lnSpc>
                        <a:spcBef>
                          <a:spcPts val="560"/>
                        </a:spcBef>
                      </a:pPr>
                      <a:r>
                        <a:rPr sz="850" b="1" spc="-15" dirty="0">
                          <a:latin typeface="Trebuchet MS"/>
                          <a:cs typeface="Trebuchet MS"/>
                        </a:rPr>
                        <a:t>6. </a:t>
                      </a:r>
                      <a:r>
                        <a:rPr sz="850" b="1" spc="35" dirty="0">
                          <a:latin typeface="Trebuchet MS"/>
                          <a:cs typeface="Trebuchet MS"/>
                        </a:rPr>
                        <a:t>BÖLGE </a:t>
                      </a:r>
                      <a:r>
                        <a:rPr sz="850" b="1" spc="30" dirty="0">
                          <a:latin typeface="Trebuchet MS"/>
                          <a:cs typeface="Trebuchet MS"/>
                        </a:rPr>
                        <a:t>(%5xSPEK)</a:t>
                      </a:r>
                      <a:r>
                        <a:rPr sz="850" b="1" spc="-175" dirty="0">
                          <a:latin typeface="Trebuchet MS"/>
                          <a:cs typeface="Trebuchet MS"/>
                        </a:rPr>
                        <a:t> </a:t>
                      </a:r>
                      <a:r>
                        <a:rPr sz="850" b="1" spc="10" dirty="0">
                          <a:latin typeface="Trebuchet MS"/>
                          <a:cs typeface="Trebuchet MS"/>
                        </a:rPr>
                        <a:t>+ </a:t>
                      </a:r>
                      <a:r>
                        <a:rPr sz="850" b="1" spc="30" dirty="0">
                          <a:latin typeface="Trebuchet MS"/>
                          <a:cs typeface="Trebuchet MS"/>
                        </a:rPr>
                        <a:t>(%29,5xAÜ)</a:t>
                      </a:r>
                      <a:endParaRPr sz="850">
                        <a:latin typeface="Trebuchet MS"/>
                        <a:cs typeface="Trebuchet MS"/>
                      </a:endParaRPr>
                    </a:p>
                  </a:txBody>
                  <a:tcPr marL="0" marR="0" marT="7112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gridSpan="3">
                  <a:txBody>
                    <a:bodyPr/>
                    <a:lstStyle/>
                    <a:p>
                      <a:pPr marL="54610" algn="ctr">
                        <a:lnSpc>
                          <a:spcPts val="1005"/>
                        </a:lnSpc>
                      </a:pPr>
                      <a:r>
                        <a:rPr sz="850" b="1" spc="-15" dirty="0">
                          <a:latin typeface="Trebuchet MS"/>
                          <a:cs typeface="Trebuchet MS"/>
                        </a:rPr>
                        <a:t>6.</a:t>
                      </a:r>
                      <a:r>
                        <a:rPr sz="850" b="1" spc="-50" dirty="0">
                          <a:latin typeface="Trebuchet MS"/>
                          <a:cs typeface="Trebuchet MS"/>
                        </a:rPr>
                        <a:t> </a:t>
                      </a:r>
                      <a:r>
                        <a:rPr sz="850" b="1" spc="35" dirty="0">
                          <a:latin typeface="Trebuchet MS"/>
                          <a:cs typeface="Trebuchet MS"/>
                        </a:rPr>
                        <a:t>BÖLGE%34,5</a:t>
                      </a:r>
                      <a:r>
                        <a:rPr sz="850" b="1" spc="-45" dirty="0">
                          <a:latin typeface="Trebuchet MS"/>
                          <a:cs typeface="Trebuchet MS"/>
                        </a:rPr>
                        <a:t> </a:t>
                      </a:r>
                      <a:r>
                        <a:rPr sz="850" b="1" spc="200" dirty="0">
                          <a:latin typeface="Trebuchet MS"/>
                          <a:cs typeface="Trebuchet MS"/>
                        </a:rPr>
                        <a:t>–</a:t>
                      </a:r>
                      <a:r>
                        <a:rPr sz="850" b="1" spc="-45" dirty="0">
                          <a:latin typeface="Trebuchet MS"/>
                          <a:cs typeface="Trebuchet MS"/>
                        </a:rPr>
                        <a:t> </a:t>
                      </a:r>
                      <a:r>
                        <a:rPr sz="850" b="1" spc="30" dirty="0">
                          <a:latin typeface="Trebuchet MS"/>
                          <a:cs typeface="Trebuchet MS"/>
                        </a:rPr>
                        <a:t>((%5xSPEK)</a:t>
                      </a:r>
                      <a:r>
                        <a:rPr sz="850" b="1" spc="-45" dirty="0">
                          <a:latin typeface="Trebuchet MS"/>
                          <a:cs typeface="Trebuchet MS"/>
                        </a:rPr>
                        <a:t> </a:t>
                      </a:r>
                      <a:r>
                        <a:rPr sz="850" b="1" spc="10" dirty="0">
                          <a:latin typeface="Trebuchet MS"/>
                          <a:cs typeface="Trebuchet MS"/>
                        </a:rPr>
                        <a:t>+</a:t>
                      </a:r>
                      <a:endParaRPr sz="850">
                        <a:latin typeface="Trebuchet MS"/>
                        <a:cs typeface="Trebuchet MS"/>
                      </a:endParaRPr>
                    </a:p>
                    <a:p>
                      <a:pPr algn="ctr">
                        <a:lnSpc>
                          <a:spcPct val="100000"/>
                        </a:lnSpc>
                        <a:spcBef>
                          <a:spcPts val="135"/>
                        </a:spcBef>
                      </a:pPr>
                      <a:r>
                        <a:rPr sz="850" b="1" spc="25" dirty="0">
                          <a:latin typeface="Trebuchet MS"/>
                          <a:cs typeface="Trebuchet MS"/>
                        </a:rPr>
                        <a:t>(%29,5xAÜ))</a:t>
                      </a:r>
                      <a:endParaRPr sz="8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1"/>
                  </a:ext>
                </a:extLst>
              </a:tr>
              <a:tr h="264160">
                <a:tc gridSpan="2">
                  <a:txBody>
                    <a:bodyPr/>
                    <a:lstStyle/>
                    <a:p>
                      <a:pPr marL="6350" algn="ctr">
                        <a:lnSpc>
                          <a:spcPts val="1140"/>
                        </a:lnSpc>
                      </a:pPr>
                      <a:r>
                        <a:rPr sz="950" b="1" spc="10" dirty="0">
                          <a:latin typeface="Trebuchet MS"/>
                          <a:cs typeface="Trebuchet MS"/>
                        </a:rPr>
                        <a:t>761</a:t>
                      </a:r>
                      <a:r>
                        <a:rPr sz="950" b="1" spc="-30" dirty="0">
                          <a:latin typeface="Trebuchet MS"/>
                          <a:cs typeface="Trebuchet MS"/>
                        </a:rPr>
                        <a:t> TL</a:t>
                      </a:r>
                      <a:endParaRPr sz="9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a:txBody>
                    <a:bodyPr/>
                    <a:lstStyle/>
                    <a:p>
                      <a:pPr marL="5080" algn="ctr">
                        <a:lnSpc>
                          <a:spcPts val="1140"/>
                        </a:lnSpc>
                      </a:pPr>
                      <a:r>
                        <a:rPr sz="950" b="1" spc="10" dirty="0">
                          <a:latin typeface="Trebuchet MS"/>
                          <a:cs typeface="Trebuchet MS"/>
                        </a:rPr>
                        <a:t>700</a:t>
                      </a:r>
                      <a:r>
                        <a:rPr sz="950" b="1" spc="-30" dirty="0">
                          <a:latin typeface="Trebuchet MS"/>
                          <a:cs typeface="Trebuchet MS"/>
                        </a:rPr>
                        <a:t> TL</a:t>
                      </a:r>
                      <a:endParaRPr sz="9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a:txBody>
                    <a:bodyPr/>
                    <a:lstStyle/>
                    <a:p>
                      <a:pPr marL="1270" algn="ctr">
                        <a:lnSpc>
                          <a:spcPts val="1140"/>
                        </a:lnSpc>
                      </a:pPr>
                      <a:r>
                        <a:rPr sz="950" b="1" spc="10" dirty="0">
                          <a:latin typeface="Trebuchet MS"/>
                          <a:cs typeface="Trebuchet MS"/>
                        </a:rPr>
                        <a:t>61</a:t>
                      </a:r>
                      <a:r>
                        <a:rPr sz="950" b="1" spc="-30" dirty="0">
                          <a:latin typeface="Trebuchet MS"/>
                          <a:cs typeface="Trebuchet MS"/>
                        </a:rPr>
                        <a:t> TL</a:t>
                      </a:r>
                      <a:endParaRPr sz="9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a:txBody>
                    <a:bodyPr/>
                    <a:lstStyle/>
                    <a:p>
                      <a:pPr algn="ctr">
                        <a:lnSpc>
                          <a:spcPts val="1140"/>
                        </a:lnSpc>
                      </a:pPr>
                      <a:r>
                        <a:rPr sz="950" b="1" spc="10" dirty="0">
                          <a:latin typeface="Trebuchet MS"/>
                          <a:cs typeface="Trebuchet MS"/>
                        </a:rPr>
                        <a:t>5708</a:t>
                      </a:r>
                      <a:r>
                        <a:rPr sz="950" b="1" spc="-30" dirty="0">
                          <a:latin typeface="Trebuchet MS"/>
                          <a:cs typeface="Trebuchet MS"/>
                        </a:rPr>
                        <a:t> TL</a:t>
                      </a:r>
                      <a:endParaRPr sz="9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gridSpan="2">
                  <a:txBody>
                    <a:bodyPr/>
                    <a:lstStyle/>
                    <a:p>
                      <a:pPr algn="ctr">
                        <a:lnSpc>
                          <a:spcPts val="1140"/>
                        </a:lnSpc>
                      </a:pPr>
                      <a:r>
                        <a:rPr sz="950" b="1" spc="10" dirty="0">
                          <a:latin typeface="Trebuchet MS"/>
                          <a:cs typeface="Trebuchet MS"/>
                        </a:rPr>
                        <a:t>1360</a:t>
                      </a:r>
                      <a:r>
                        <a:rPr sz="950" b="1" spc="-30" dirty="0">
                          <a:latin typeface="Trebuchet MS"/>
                          <a:cs typeface="Trebuchet MS"/>
                        </a:rPr>
                        <a:t> TL</a:t>
                      </a:r>
                      <a:endParaRPr sz="95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gridSpan="3">
                  <a:txBody>
                    <a:bodyPr/>
                    <a:lstStyle/>
                    <a:p>
                      <a:pPr marR="1270" algn="ctr">
                        <a:lnSpc>
                          <a:spcPts val="1140"/>
                        </a:lnSpc>
                      </a:pPr>
                      <a:r>
                        <a:rPr sz="950" b="1" spc="10" dirty="0">
                          <a:latin typeface="Trebuchet MS"/>
                          <a:cs typeface="Trebuchet MS"/>
                        </a:rPr>
                        <a:t>4348</a:t>
                      </a:r>
                      <a:r>
                        <a:rPr sz="950" b="1" spc="-30" dirty="0">
                          <a:latin typeface="Trebuchet MS"/>
                          <a:cs typeface="Trebuchet MS"/>
                        </a:rPr>
                        <a:t> TL</a:t>
                      </a:r>
                      <a:endParaRPr sz="950" dirty="0">
                        <a:latin typeface="Trebuchet MS"/>
                        <a:cs typeface="Trebuchet MS"/>
                      </a:endParaRPr>
                    </a:p>
                  </a:txBody>
                  <a:tcPr marL="0" marR="0" marT="0" marB="0">
                    <a:lnL w="9525">
                      <a:solidFill>
                        <a:srgbClr val="B4C5E7"/>
                      </a:solidFill>
                      <a:prstDash val="solid"/>
                    </a:lnL>
                    <a:lnR w="9525">
                      <a:solidFill>
                        <a:srgbClr val="B4C5E7"/>
                      </a:solidFill>
                      <a:prstDash val="solid"/>
                    </a:lnR>
                    <a:lnT w="6350">
                      <a:solidFill>
                        <a:srgbClr val="B4C5E7"/>
                      </a:solidFill>
                      <a:prstDash val="solid"/>
                    </a:lnT>
                    <a:lnB w="6350">
                      <a:solidFill>
                        <a:srgbClr val="B4C5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792544189"/>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63</TotalTime>
  <Words>4063</Words>
  <Application>Microsoft Office PowerPoint</Application>
  <PresentationFormat>Geniş ekran</PresentationFormat>
  <Paragraphs>574</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Calibri</vt:lpstr>
      <vt:lpstr>Calibri Light</vt:lpstr>
      <vt:lpstr>Times New Roman</vt:lpstr>
      <vt:lpstr>Trebuchet MS</vt:lpstr>
      <vt:lpstr>Geçmişe bakış</vt:lpstr>
      <vt:lpstr>Yürürlülükte Bulunan  Güncel  SGK+İŞKUR TEŞVİKLERİ </vt:lpstr>
      <vt:lpstr>SİGORTA PRİM TEŞVİKLERİ</vt:lpstr>
      <vt:lpstr>PowerPoint Sunusu</vt:lpstr>
      <vt:lpstr> İLAVE İSTİHDAM TEŞVİKİ</vt:lpstr>
      <vt:lpstr>İlave İstihdam Teşviki  Destek Tutarı</vt:lpstr>
      <vt:lpstr>ASGARİ ÜCRET DESTEĞİ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Teşviklerden Geriye Dönük Yararlanma</vt:lpstr>
      <vt:lpstr>Geriye Yönelik Yararlanılacak Teşvik, Destek Ve İndirimlere İlişkin Verilecek Aylık Prim Hizmet Belgeleri</vt:lpstr>
      <vt:lpstr>TEŞEKKÜRLER…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Yürürlülükte Bulunan  Güncel  SGK+İŞKUR TEŞVİKLERİ</dc:title>
  <dc:creator>serdar</dc:creator>
  <cp:lastModifiedBy>serdar</cp:lastModifiedBy>
  <cp:revision>17</cp:revision>
  <cp:lastPrinted>2018-05-08T12:22:17Z</cp:lastPrinted>
  <dcterms:created xsi:type="dcterms:W3CDTF">2018-05-08T11:41:56Z</dcterms:created>
  <dcterms:modified xsi:type="dcterms:W3CDTF">2018-05-08T13:14:44Z</dcterms:modified>
</cp:coreProperties>
</file>