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3" r:id="rId6"/>
    <p:sldId id="262" r:id="rId7"/>
    <p:sldId id="261" r:id="rId8"/>
    <p:sldId id="266" r:id="rId9"/>
    <p:sldId id="265" r:id="rId10"/>
    <p:sldId id="264" r:id="rId11"/>
    <p:sldId id="260" r:id="rId12"/>
    <p:sldId id="271" r:id="rId13"/>
    <p:sldId id="267" r:id="rId14"/>
    <p:sldId id="270" r:id="rId15"/>
    <p:sldId id="272" r:id="rId16"/>
    <p:sldId id="269" r:id="rId17"/>
    <p:sldId id="268"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176017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D75FD9C-8478-4F38-8DA5-4BFC6332CBBF}"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265765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2825728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593040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1582235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4071461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3899880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2741114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387845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161865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75FD9C-8478-4F38-8DA5-4BFC6332CBBF}"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3247581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D75FD9C-8478-4F38-8DA5-4BFC6332CBBF}"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204152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D75FD9C-8478-4F38-8DA5-4BFC6332CBBF}" type="datetimeFigureOut">
              <a:rPr lang="tr-TR" smtClean="0"/>
              <a:t>8.05.2018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58199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D75FD9C-8478-4F38-8DA5-4BFC6332CBBF}" type="datetimeFigureOut">
              <a:rPr lang="tr-TR" smtClean="0"/>
              <a:t>8.05.2018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345314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5FD9C-8478-4F38-8DA5-4BFC6332CBBF}" type="datetimeFigureOut">
              <a:rPr lang="tr-TR" smtClean="0"/>
              <a:t>8.05.2018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90475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D75FD9C-8478-4F38-8DA5-4BFC6332CBBF}"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389513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D75FD9C-8478-4F38-8DA5-4BFC6332CBBF}"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A609B6-EF77-47DF-A04D-28700FB47E1B}" type="slidenum">
              <a:rPr lang="tr-TR" smtClean="0"/>
              <a:t>‹#›</a:t>
            </a:fld>
            <a:endParaRPr lang="tr-TR"/>
          </a:p>
        </p:txBody>
      </p:sp>
    </p:spTree>
    <p:extLst>
      <p:ext uri="{BB962C8B-B14F-4D97-AF65-F5344CB8AC3E}">
        <p14:creationId xmlns:p14="http://schemas.microsoft.com/office/powerpoint/2010/main" val="22252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D75FD9C-8478-4F38-8DA5-4BFC6332CBBF}" type="datetimeFigureOut">
              <a:rPr lang="tr-TR" smtClean="0"/>
              <a:t>8.05.2018</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A609B6-EF77-47DF-A04D-28700FB47E1B}" type="slidenum">
              <a:rPr lang="tr-TR" smtClean="0"/>
              <a:t>‹#›</a:t>
            </a:fld>
            <a:endParaRPr lang="tr-TR"/>
          </a:p>
        </p:txBody>
      </p:sp>
    </p:spTree>
    <p:extLst>
      <p:ext uri="{BB962C8B-B14F-4D97-AF65-F5344CB8AC3E}">
        <p14:creationId xmlns:p14="http://schemas.microsoft.com/office/powerpoint/2010/main" val="146688651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verginet.net/Dokumanlar/2018/gvkteb303taslak.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verginet.net/Dokumanlar/2018/4-serno-otv-II-tebtaslak.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verginet.net/Dokumanlar/2018/gvkteb304taslak.pdf" TargetMode="External"/><Relationship Id="rId3" Type="http://schemas.openxmlformats.org/officeDocument/2006/relationships/hyperlink" Target="https://www.verginet.net/Dokumanlar/2018/kurumlarteb15taslak.pdf" TargetMode="External"/><Relationship Id="rId7" Type="http://schemas.openxmlformats.org/officeDocument/2006/relationships/hyperlink" Target="https://www.verginet.net/Dokumanlar/2018/vukteb494taslak.pdf" TargetMode="External"/><Relationship Id="rId2" Type="http://schemas.openxmlformats.org/officeDocument/2006/relationships/hyperlink" Target="https://www.verginet.net/Dokumanlar/2018/kdvteb18taslak.pdf" TargetMode="External"/><Relationship Id="rId1" Type="http://schemas.openxmlformats.org/officeDocument/2006/relationships/slideLayout" Target="../slideLayouts/slideLayout2.xml"/><Relationship Id="rId6" Type="http://schemas.openxmlformats.org/officeDocument/2006/relationships/hyperlink" Target="https://www.verginet.net/Dokumanlar/2018/vukteb495taslak.pdf" TargetMode="External"/><Relationship Id="rId5" Type="http://schemas.openxmlformats.org/officeDocument/2006/relationships/hyperlink" Target="https://www.verginet.net/Dokumanlar/2018/vukteb496taslak.pdf" TargetMode="External"/><Relationship Id="rId10" Type="http://schemas.openxmlformats.org/officeDocument/2006/relationships/hyperlink" Target="https://www.verginet.net/Dokumanlar/2018/4-serno-otv-II-tebtaslak.pdf" TargetMode="External"/><Relationship Id="rId4" Type="http://schemas.openxmlformats.org/officeDocument/2006/relationships/hyperlink" Target="https://www.verginet.net/Dokumanlar/2018/vukteb497taslak.pdf" TargetMode="External"/><Relationship Id="rId9" Type="http://schemas.openxmlformats.org/officeDocument/2006/relationships/hyperlink" Target="https://www.verginet.net/Dokumanlar/2018/gvkteb303taslak.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verginet.net/Dokumanlar/2018/kdvteb18taslak.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verginet.net/Dokumanlar/2018/kurumlarteb15taslak.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verginet.net/Dokumanlar/2018/vukteb497taslak.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verginet.net/Dokumanlar/2018/vukteb496taslak.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verginet.net/Dokumanlar/2018/vukteb495taslak.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verginet.net/Dokumanlar/2018/vukteb494taslak.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erginet.net/Dokumanlar/2018/gvkteb304taslak.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030000" y="2682395"/>
            <a:ext cx="8574622" cy="3542914"/>
          </a:xfrm>
        </p:spPr>
        <p:txBody>
          <a:bodyPr>
            <a:normAutofit fontScale="90000"/>
          </a:bodyPr>
          <a:lstStyle/>
          <a:p>
            <a:pPr algn="ctr"/>
            <a:r>
              <a:rPr lang="tr-TR" b="1" dirty="0" smtClean="0"/>
              <a:t>7103 </a:t>
            </a:r>
            <a:r>
              <a:rPr lang="tr-TR" b="1" dirty="0"/>
              <a:t>ve 7104 sayılı Kanunlara </a:t>
            </a:r>
            <a:r>
              <a:rPr lang="tr-TR" b="1" dirty="0" smtClean="0"/>
              <a:t>İlişkin GİB Tarafından Yayınlanan </a:t>
            </a:r>
            <a:r>
              <a:rPr lang="tr-TR" b="1" dirty="0" smtClean="0">
                <a:solidFill>
                  <a:schemeClr val="tx2"/>
                </a:solidFill>
              </a:rPr>
              <a:t>TASLAK TEBLİĞLER</a:t>
            </a:r>
            <a:br>
              <a:rPr lang="tr-TR" b="1" dirty="0" smtClean="0">
                <a:solidFill>
                  <a:schemeClr val="tx2"/>
                </a:solidFill>
              </a:rPr>
            </a:br>
            <a:r>
              <a:rPr lang="tr-TR" b="1" dirty="0" smtClean="0">
                <a:solidFill>
                  <a:schemeClr val="tx2"/>
                </a:solidFill>
              </a:rPr>
              <a:t>ile</a:t>
            </a:r>
            <a:br>
              <a:rPr lang="tr-TR" b="1" dirty="0" smtClean="0">
                <a:solidFill>
                  <a:schemeClr val="tx2"/>
                </a:solidFill>
              </a:rPr>
            </a:br>
            <a:r>
              <a:rPr lang="tr-TR" sz="5300" b="1" dirty="0" err="1" smtClean="0">
                <a:solidFill>
                  <a:srgbClr val="FF0000"/>
                </a:solidFill>
              </a:rPr>
              <a:t>E-Fatura+E-Arşiv</a:t>
            </a:r>
            <a:r>
              <a:rPr lang="tr-TR" sz="5300" b="1" dirty="0" smtClean="0">
                <a:solidFill>
                  <a:srgbClr val="FF0000"/>
                </a:solidFill>
              </a:rPr>
              <a:t> Taslakları</a:t>
            </a:r>
            <a:endParaRPr lang="tr-TR" sz="5300" b="1" dirty="0">
              <a:solidFill>
                <a:srgbClr val="FF0000"/>
              </a:solidFill>
            </a:endParaRPr>
          </a:p>
        </p:txBody>
      </p:sp>
    </p:spTree>
    <p:extLst>
      <p:ext uri="{BB962C8B-B14F-4D97-AF65-F5344CB8AC3E}">
        <p14:creationId xmlns:p14="http://schemas.microsoft.com/office/powerpoint/2010/main" val="2879858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hlinkClick r:id="rId2"/>
              </a:rPr>
              <a:t>8) 303 Seri No.lu Gelir Vergisi Genel Tebliğ Taslağı.</a:t>
            </a:r>
            <a:endParaRPr lang="tr-TR" dirty="0"/>
          </a:p>
        </p:txBody>
      </p:sp>
      <p:sp>
        <p:nvSpPr>
          <p:cNvPr id="3" name="İçerik Yer Tutucusu 2"/>
          <p:cNvSpPr>
            <a:spLocks noGrp="1"/>
          </p:cNvSpPr>
          <p:nvPr>
            <p:ph idx="1"/>
          </p:nvPr>
        </p:nvSpPr>
        <p:spPr>
          <a:xfrm>
            <a:off x="1484311" y="2666999"/>
            <a:ext cx="10018712" cy="3493656"/>
          </a:xfrm>
        </p:spPr>
        <p:txBody>
          <a:bodyPr>
            <a:normAutofit fontScale="92500" lnSpcReduction="20000"/>
          </a:bodyPr>
          <a:lstStyle/>
          <a:p>
            <a:r>
              <a:rPr lang="tr-TR" dirty="0"/>
              <a:t>303 Seri No.lu Gelir Vergisi Genel Tebliğ Taslağında, 193 sayılı Gelir Vergisi Kanunu’nun 9, 23, 25, 32 ve 61 inci maddelerinde, 7103 sayılı Kanunla yapılan;</a:t>
            </a:r>
          </a:p>
          <a:p>
            <a:pPr lvl="0"/>
            <a:r>
              <a:rPr lang="tr-TR" dirty="0"/>
              <a:t>İhtiyaç fazlası elektrik enerjisinin satışında esnaf muaflığı,</a:t>
            </a:r>
          </a:p>
          <a:p>
            <a:pPr lvl="0"/>
            <a:r>
              <a:rPr lang="tr-TR" dirty="0"/>
              <a:t>Kadın hizmet erbabına sağlanan kreş ve gündüz bakımevi yardımında gelir vergisi istisnası,</a:t>
            </a:r>
          </a:p>
          <a:p>
            <a:pPr lvl="0"/>
            <a:r>
              <a:rPr lang="tr-TR" dirty="0"/>
              <a:t>Hizmet erbabına ödenen tazminatların vergilendirilmesi ile istisna uygulaması,</a:t>
            </a:r>
          </a:p>
          <a:p>
            <a:pPr lvl="0"/>
            <a:r>
              <a:rPr lang="tr-TR" b="1" dirty="0">
                <a:solidFill>
                  <a:srgbClr val="FF0000"/>
                </a:solidFill>
              </a:rPr>
              <a:t>İlave asgari geçim indirimi uygulaması</a:t>
            </a:r>
          </a:p>
          <a:p>
            <a:r>
              <a:rPr lang="tr-TR" dirty="0"/>
              <a:t>konularında açıklamalar yapılmıştır.</a:t>
            </a:r>
          </a:p>
          <a:p>
            <a:endParaRPr lang="tr-TR" dirty="0"/>
          </a:p>
        </p:txBody>
      </p:sp>
    </p:spTree>
    <p:extLst>
      <p:ext uri="{BB962C8B-B14F-4D97-AF65-F5344CB8AC3E}">
        <p14:creationId xmlns:p14="http://schemas.microsoft.com/office/powerpoint/2010/main" val="978741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hlinkClick r:id="rId2"/>
              </a:rPr>
              <a:t>9) Özel Tüketim Vergisi (II) Sayılı Liste Uygulama Genel Tebliğinde Değişiklik Yapılmasına Dair Tebliğ (Seri No:4) Taslağı.</a:t>
            </a:r>
            <a:endParaRPr lang="tr-TR" dirty="0"/>
          </a:p>
        </p:txBody>
      </p:sp>
      <p:sp>
        <p:nvSpPr>
          <p:cNvPr id="3" name="İçerik Yer Tutucusu 2"/>
          <p:cNvSpPr>
            <a:spLocks noGrp="1"/>
          </p:cNvSpPr>
          <p:nvPr>
            <p:ph idx="1"/>
          </p:nvPr>
        </p:nvSpPr>
        <p:spPr/>
        <p:txBody>
          <a:bodyPr/>
          <a:lstStyle/>
          <a:p>
            <a:r>
              <a:rPr lang="tr-TR" dirty="0"/>
              <a:t>Özel Tüketim Vergisi (II) sayılı Liste Uygulama Genel Tebliğinde Değişiklik Yapılmasına Dair Taslak Tebliğde (Seri No:4); ihraç kayıtlı teslimlerde ihracatçılara ek süre verilmesi ile bazı taşıtların imalinde kullanılan (IV) sayılı listedeki mallar için ödenen ÖTV’nin iadesine ilişkin usul ve esaslar belirlenmektedir.</a:t>
            </a:r>
          </a:p>
        </p:txBody>
      </p:sp>
    </p:spTree>
    <p:extLst>
      <p:ext uri="{BB962C8B-B14F-4D97-AF65-F5344CB8AC3E}">
        <p14:creationId xmlns:p14="http://schemas.microsoft.com/office/powerpoint/2010/main" val="3792524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928401" y="1380068"/>
            <a:ext cx="8574622" cy="3542914"/>
          </a:xfrm>
        </p:spPr>
        <p:txBody>
          <a:bodyPr>
            <a:normAutofit fontScale="90000"/>
          </a:bodyPr>
          <a:lstStyle/>
          <a:p>
            <a:pPr algn="ctr"/>
            <a:r>
              <a:rPr lang="tr-TR" b="1" dirty="0" smtClean="0"/>
              <a:t>E-Fatura ve E-İrsaliye Uygulamasına İlişkin Hazırlanan </a:t>
            </a:r>
            <a:br>
              <a:rPr lang="tr-TR" b="1" dirty="0" smtClean="0"/>
            </a:br>
            <a:r>
              <a:rPr lang="tr-TR" b="1" dirty="0" smtClean="0"/>
              <a:t>TASLAK TEBLİĞLER</a:t>
            </a:r>
            <a:endParaRPr lang="tr-TR" b="1" dirty="0"/>
          </a:p>
        </p:txBody>
      </p:sp>
    </p:spTree>
    <p:extLst>
      <p:ext uri="{BB962C8B-B14F-4D97-AF65-F5344CB8AC3E}">
        <p14:creationId xmlns:p14="http://schemas.microsoft.com/office/powerpoint/2010/main" val="3602578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smtClean="0"/>
              <a:t>498 VUK Tebliğ Taslağı</a:t>
            </a:r>
            <a:br>
              <a:rPr lang="tr-TR" sz="4800" b="1" dirty="0" smtClean="0"/>
            </a:br>
            <a:r>
              <a:rPr lang="tr-TR" sz="4800" b="1" dirty="0" smtClean="0"/>
              <a:t>E-İrsaliye Bu Sefer Zorunlu…</a:t>
            </a:r>
            <a:endParaRPr lang="tr-TR" sz="4800" b="1" dirty="0"/>
          </a:p>
        </p:txBody>
      </p:sp>
      <p:sp>
        <p:nvSpPr>
          <p:cNvPr id="3" name="İçerik Yer Tutucusu 2"/>
          <p:cNvSpPr>
            <a:spLocks noGrp="1"/>
          </p:cNvSpPr>
          <p:nvPr>
            <p:ph idx="1"/>
          </p:nvPr>
        </p:nvSpPr>
        <p:spPr/>
        <p:txBody>
          <a:bodyPr>
            <a:normAutofit/>
          </a:bodyPr>
          <a:lstStyle/>
          <a:p>
            <a:pPr lvl="0"/>
            <a:r>
              <a:rPr lang="tr-TR" dirty="0" smtClean="0"/>
              <a:t>Geçen sene sonunda isteğe bağlı bırakılan e-irsaliye,</a:t>
            </a:r>
          </a:p>
          <a:p>
            <a:pPr lvl="0"/>
            <a:r>
              <a:rPr lang="tr-TR" dirty="0" smtClean="0"/>
              <a:t>487 </a:t>
            </a:r>
            <a:r>
              <a:rPr lang="tr-TR" dirty="0"/>
              <a:t>sıra </a:t>
            </a:r>
            <a:r>
              <a:rPr lang="tr-TR" dirty="0" err="1"/>
              <a:t>nolu</a:t>
            </a:r>
            <a:r>
              <a:rPr lang="tr-TR" dirty="0"/>
              <a:t> Vergi Usul Kanunu Genel Tebliği’nde değişiklik yapılmasına dair hazırlanan tebliğ taslağına göre</a:t>
            </a:r>
            <a:r>
              <a:rPr lang="tr-TR" dirty="0" smtClean="0"/>
              <a:t>;</a:t>
            </a:r>
          </a:p>
          <a:p>
            <a:pPr lvl="0"/>
            <a:r>
              <a:rPr lang="tr-TR" dirty="0" smtClean="0"/>
              <a:t> </a:t>
            </a:r>
            <a:r>
              <a:rPr lang="tr-TR" b="1" u="sng" dirty="0"/>
              <a:t>e-Fatura uygulamasına kayıtlı kullanıcılara </a:t>
            </a:r>
            <a:r>
              <a:rPr lang="tr-TR" sz="3200" b="1" u="sng" dirty="0" smtClean="0"/>
              <a:t>01.01.2019 </a:t>
            </a:r>
            <a:r>
              <a:rPr lang="tr-TR" b="1" u="sng" dirty="0"/>
              <a:t>tarihinden itibaren e-İrsaliye uygulamasına geçiş zorunluluğu </a:t>
            </a:r>
            <a:r>
              <a:rPr lang="tr-TR" b="1" u="sng" dirty="0" smtClean="0"/>
              <a:t>getirilmektedir.</a:t>
            </a:r>
            <a:endParaRPr lang="tr-TR" dirty="0"/>
          </a:p>
        </p:txBody>
      </p:sp>
    </p:spTree>
    <p:extLst>
      <p:ext uri="{BB962C8B-B14F-4D97-AF65-F5344CB8AC3E}">
        <p14:creationId xmlns:p14="http://schemas.microsoft.com/office/powerpoint/2010/main" val="3598550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499 </a:t>
            </a:r>
            <a:r>
              <a:rPr lang="tr-TR" b="1" dirty="0"/>
              <a:t>VUK Tebliğ Taslağı</a:t>
            </a:r>
            <a:br>
              <a:rPr lang="tr-TR" b="1" dirty="0"/>
            </a:br>
            <a:r>
              <a:rPr lang="tr-TR" b="1" dirty="0" smtClean="0"/>
              <a:t>Tüm e-Fatura Mükellefleri </a:t>
            </a:r>
            <a:r>
              <a:rPr lang="tr-TR" b="1" dirty="0" smtClean="0">
                <a:solidFill>
                  <a:srgbClr val="FF0000"/>
                </a:solidFill>
              </a:rPr>
              <a:t>E-</a:t>
            </a:r>
            <a:r>
              <a:rPr lang="tr-TR" b="1" dirty="0" err="1" smtClean="0">
                <a:solidFill>
                  <a:srgbClr val="FF0000"/>
                </a:solidFill>
              </a:rPr>
              <a:t>Arşiv’e</a:t>
            </a:r>
            <a:r>
              <a:rPr lang="tr-TR" b="1" dirty="0" smtClean="0">
                <a:solidFill>
                  <a:srgbClr val="FF0000"/>
                </a:solidFill>
              </a:rPr>
              <a:t> Geçmek  Zorunda..</a:t>
            </a:r>
            <a:endParaRPr lang="tr-TR" dirty="0">
              <a:solidFill>
                <a:srgbClr val="FF0000"/>
              </a:solidFill>
            </a:endParaRPr>
          </a:p>
        </p:txBody>
      </p:sp>
      <p:sp>
        <p:nvSpPr>
          <p:cNvPr id="3" name="İçerik Yer Tutucusu 2"/>
          <p:cNvSpPr>
            <a:spLocks noGrp="1"/>
          </p:cNvSpPr>
          <p:nvPr>
            <p:ph idx="1"/>
          </p:nvPr>
        </p:nvSpPr>
        <p:spPr>
          <a:xfrm>
            <a:off x="1219201" y="2678544"/>
            <a:ext cx="10357714" cy="3879274"/>
          </a:xfrm>
        </p:spPr>
        <p:txBody>
          <a:bodyPr>
            <a:normAutofit/>
          </a:bodyPr>
          <a:lstStyle/>
          <a:p>
            <a:pPr lvl="0"/>
            <a:r>
              <a:rPr lang="tr-TR" dirty="0" smtClean="0"/>
              <a:t>06.04.2018 Hazırlanan </a:t>
            </a:r>
            <a:r>
              <a:rPr lang="tr-TR" dirty="0"/>
              <a:t>tebliğ taslağına göre, daha önce sadece internet üzerinden satış yapan ve 5 milyon TL üzeri ciroya sahip mükelleflere zorunlu </a:t>
            </a:r>
            <a:r>
              <a:rPr lang="tr-TR" dirty="0" smtClean="0"/>
              <a:t>olan</a:t>
            </a:r>
          </a:p>
          <a:p>
            <a:pPr lvl="0"/>
            <a:r>
              <a:rPr lang="tr-TR" dirty="0"/>
              <a:t>e-Arşiv Fatura uygulaması, </a:t>
            </a:r>
            <a:r>
              <a:rPr lang="tr-TR" b="1" u="sng" dirty="0" smtClean="0"/>
              <a:t>Bu defa Tüm </a:t>
            </a:r>
            <a:r>
              <a:rPr lang="tr-TR" b="1" u="sng" dirty="0"/>
              <a:t>e-Fatura ve e-Defter mükelleflerine zorunlu oluyor</a:t>
            </a:r>
            <a:r>
              <a:rPr lang="tr-TR" dirty="0" smtClean="0"/>
              <a:t>.</a:t>
            </a:r>
          </a:p>
          <a:p>
            <a:pPr lvl="0"/>
            <a:r>
              <a:rPr lang="tr-TR" dirty="0" smtClean="0"/>
              <a:t>e-Arşiv </a:t>
            </a:r>
            <a:r>
              <a:rPr lang="tr-TR" dirty="0"/>
              <a:t>uygulamasına dahil olmak için son tarih </a:t>
            </a:r>
            <a:r>
              <a:rPr lang="tr-TR" b="1" u="sng" dirty="0"/>
              <a:t>1 Ocak 2019</a:t>
            </a:r>
            <a:r>
              <a:rPr lang="tr-TR" dirty="0"/>
              <a:t> olacak.</a:t>
            </a:r>
          </a:p>
          <a:p>
            <a:endParaRPr lang="tr-TR" dirty="0"/>
          </a:p>
        </p:txBody>
      </p:sp>
    </p:spTree>
    <p:extLst>
      <p:ext uri="{BB962C8B-B14F-4D97-AF65-F5344CB8AC3E}">
        <p14:creationId xmlns:p14="http://schemas.microsoft.com/office/powerpoint/2010/main" val="2792484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499 VUK Tebliğ Taslağı</a:t>
            </a:r>
            <a:r>
              <a:rPr lang="tr-TR" b="1" dirty="0" smtClean="0"/>
              <a:t/>
            </a:r>
            <a:br>
              <a:rPr lang="tr-TR" b="1" dirty="0" smtClean="0"/>
            </a:br>
            <a:r>
              <a:rPr lang="tr-TR" b="1" dirty="0" smtClean="0"/>
              <a:t>E-fatura/E-Arşiv/E-Defter Uygulamasına </a:t>
            </a:r>
            <a:r>
              <a:rPr lang="tr-TR" b="1" u="sng" dirty="0" smtClean="0">
                <a:solidFill>
                  <a:srgbClr val="FF0000"/>
                </a:solidFill>
              </a:rPr>
              <a:t>Geçiş  için Sınır Artık 5 Milyon TL</a:t>
            </a:r>
            <a:endParaRPr lang="tr-TR" b="1" u="sng" dirty="0">
              <a:solidFill>
                <a:srgbClr val="FF0000"/>
              </a:solidFill>
            </a:endParaRPr>
          </a:p>
        </p:txBody>
      </p:sp>
      <p:sp>
        <p:nvSpPr>
          <p:cNvPr id="3" name="İçerik Yer Tutucusu 2"/>
          <p:cNvSpPr>
            <a:spLocks noGrp="1"/>
          </p:cNvSpPr>
          <p:nvPr>
            <p:ph idx="1"/>
          </p:nvPr>
        </p:nvSpPr>
        <p:spPr/>
        <p:txBody>
          <a:bodyPr>
            <a:normAutofit/>
          </a:bodyPr>
          <a:lstStyle/>
          <a:p>
            <a:r>
              <a:rPr lang="tr-TR" sz="2000" dirty="0" smtClean="0"/>
              <a:t>06.04.2018 tarihinde GİB sitesinde yayınlanan Taslak Tebliğe göre </a:t>
            </a:r>
            <a:r>
              <a:rPr lang="tr-TR" b="1" dirty="0" smtClean="0"/>
              <a:t>2017 </a:t>
            </a:r>
            <a:r>
              <a:rPr lang="tr-TR" b="1" dirty="0"/>
              <a:t>veya müteakip hesap dönemleri brüt satış hasılatı ( veya satışları ile gayrisafi iş hasılatı) 5 Milyon TL ve üzeri olan mükellefler</a:t>
            </a:r>
            <a:r>
              <a:rPr lang="tr-TR" dirty="0"/>
              <a:t>, ilgili hesap dönemine ilişkin gelir/kurumlar vergisi beyannamesinin verileceği hesap döneminin sonuna kadar başvurularını ve fiili geçiş hazırlıklarını tamamlayarak </a:t>
            </a:r>
            <a:r>
              <a:rPr lang="tr-TR" b="1" dirty="0"/>
              <a:t>e-Arşiv ve e-Fatura uygulamalarına geçmek</a:t>
            </a:r>
            <a:r>
              <a:rPr lang="tr-TR" dirty="0"/>
              <a:t> ve bu tarihlerden itibaren düzenleyecekleri </a:t>
            </a:r>
            <a:r>
              <a:rPr lang="tr-TR" u="sng" dirty="0"/>
              <a:t>faturaları e-Fatura veya e-Arşiv Fatura olarak düzenlemeleri</a:t>
            </a:r>
            <a:r>
              <a:rPr lang="tr-TR" dirty="0"/>
              <a:t> zorunludur.</a:t>
            </a:r>
          </a:p>
        </p:txBody>
      </p:sp>
    </p:spTree>
    <p:extLst>
      <p:ext uri="{BB962C8B-B14F-4D97-AF65-F5344CB8AC3E}">
        <p14:creationId xmlns:p14="http://schemas.microsoft.com/office/powerpoint/2010/main" val="2601491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499 VUK Tebliğ Taslağı</a:t>
            </a:r>
            <a:br>
              <a:rPr lang="tr-TR" b="1" dirty="0"/>
            </a:br>
            <a:r>
              <a:rPr lang="tr-TR" b="1" dirty="0" smtClean="0"/>
              <a:t>50.000 TL Üzeri Faturaların</a:t>
            </a:r>
            <a:br>
              <a:rPr lang="tr-TR" b="1" dirty="0" smtClean="0"/>
            </a:br>
            <a:r>
              <a:rPr lang="tr-TR" b="1" dirty="0" smtClean="0">
                <a:solidFill>
                  <a:srgbClr val="FF0000"/>
                </a:solidFill>
              </a:rPr>
              <a:t>E-Arşiv Olarak Kesilmesi Gerekiyor…</a:t>
            </a:r>
            <a:endParaRPr lang="tr-TR" dirty="0"/>
          </a:p>
        </p:txBody>
      </p:sp>
      <p:sp>
        <p:nvSpPr>
          <p:cNvPr id="3" name="İçerik Yer Tutucusu 2"/>
          <p:cNvSpPr>
            <a:spLocks noGrp="1"/>
          </p:cNvSpPr>
          <p:nvPr>
            <p:ph idx="1"/>
          </p:nvPr>
        </p:nvSpPr>
        <p:spPr>
          <a:xfrm>
            <a:off x="1182255" y="2724727"/>
            <a:ext cx="10741889" cy="3731491"/>
          </a:xfrm>
        </p:spPr>
        <p:txBody>
          <a:bodyPr>
            <a:normAutofit lnSpcReduction="10000"/>
          </a:bodyPr>
          <a:lstStyle/>
          <a:p>
            <a:r>
              <a:rPr lang="tr-TR" dirty="0"/>
              <a:t>06.04.2018 tarihinde GİB sitesinde yayınlanan Taslak Tebliğe göre</a:t>
            </a:r>
            <a:endParaRPr lang="tr-TR" dirty="0" smtClean="0"/>
          </a:p>
          <a:p>
            <a:r>
              <a:rPr lang="tr-TR" dirty="0" smtClean="0"/>
              <a:t>Elektronik Arşiv </a:t>
            </a:r>
            <a:r>
              <a:rPr lang="tr-TR" dirty="0"/>
              <a:t>fatura uygulamasına </a:t>
            </a:r>
            <a:r>
              <a:rPr lang="tr-TR" b="1" dirty="0"/>
              <a:t>dahil olmayan mükelleflerce </a:t>
            </a:r>
            <a:r>
              <a:rPr lang="tr-TR" dirty="0" smtClean="0"/>
              <a:t>01/01/2019 </a:t>
            </a:r>
            <a:r>
              <a:rPr lang="tr-TR" dirty="0"/>
              <a:t>tarihinden itibaren düzenlenecek faturaların vergiler dahil toplam tutarının 50.000 TL ve üzerinde olması halinde, söz konusu faturaların e-Arşiv uygulaması kapsamında “e-Arşiv Fatura” olarak düzenlenmesi zorunlu olup</a:t>
            </a:r>
            <a:r>
              <a:rPr lang="tr-TR" dirty="0" smtClean="0"/>
              <a:t>,</a:t>
            </a:r>
          </a:p>
          <a:p>
            <a:r>
              <a:rPr lang="tr-TR" dirty="0" smtClean="0"/>
              <a:t> </a:t>
            </a:r>
            <a:r>
              <a:rPr lang="tr-TR" dirty="0"/>
              <a:t>e-Arşiv Faturası yerine matbu (kağıt) fatura düzenlenmesi veya alınması halinde, faturayı düzenleyen ve nihai tüketici dışındaki vergi mükellefiyeti bulunan alıcı hakkında Vergi Usul Kanununda öngörülen cezai hükümler uygulanacaktır.</a:t>
            </a:r>
          </a:p>
        </p:txBody>
      </p:sp>
    </p:spTree>
    <p:extLst>
      <p:ext uri="{BB962C8B-B14F-4D97-AF65-F5344CB8AC3E}">
        <p14:creationId xmlns:p14="http://schemas.microsoft.com/office/powerpoint/2010/main" val="1597102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42930" y="3355109"/>
            <a:ext cx="10018713" cy="1752599"/>
          </a:xfrm>
        </p:spPr>
        <p:txBody>
          <a:bodyPr>
            <a:normAutofit/>
          </a:bodyPr>
          <a:lstStyle/>
          <a:p>
            <a:r>
              <a:rPr lang="tr-TR" sz="6000" b="1" dirty="0" smtClean="0">
                <a:effectLst>
                  <a:outerShdw blurRad="38100" dist="38100" dir="2700000" algn="tl">
                    <a:srgbClr val="000000">
                      <a:alpha val="43137"/>
                    </a:srgbClr>
                  </a:outerShdw>
                </a:effectLst>
              </a:rPr>
              <a:t>TEŞEKKÜRLER….</a:t>
            </a:r>
            <a:endParaRPr lang="tr-TR"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952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58202" y="251691"/>
            <a:ext cx="10018713" cy="1752599"/>
          </a:xfrm>
        </p:spPr>
        <p:txBody>
          <a:bodyPr>
            <a:normAutofit fontScale="90000"/>
          </a:bodyPr>
          <a:lstStyle/>
          <a:p>
            <a:r>
              <a:rPr lang="tr-TR" b="1" dirty="0"/>
              <a:t>7103 ve 7104 sayılı Kanunlara İlişkin Tebliğ Taslakları Yayınlanmaya </a:t>
            </a:r>
            <a:r>
              <a:rPr lang="tr-TR" b="1" dirty="0" smtClean="0"/>
              <a:t>Başlanmıştır.</a:t>
            </a:r>
            <a:endParaRPr lang="tr-TR" dirty="0"/>
          </a:p>
        </p:txBody>
      </p:sp>
      <p:sp>
        <p:nvSpPr>
          <p:cNvPr id="3" name="İçerik Yer Tutucusu 2"/>
          <p:cNvSpPr>
            <a:spLocks noGrp="1"/>
          </p:cNvSpPr>
          <p:nvPr>
            <p:ph idx="1"/>
          </p:nvPr>
        </p:nvSpPr>
        <p:spPr>
          <a:xfrm>
            <a:off x="1484310" y="2068945"/>
            <a:ext cx="10513726" cy="4405746"/>
          </a:xfrm>
        </p:spPr>
        <p:txBody>
          <a:bodyPr>
            <a:normAutofit fontScale="85000" lnSpcReduction="20000"/>
          </a:bodyPr>
          <a:lstStyle/>
          <a:p>
            <a:r>
              <a:rPr lang="tr-TR" b="1" dirty="0" smtClean="0">
                <a:hlinkClick r:id="rId2"/>
              </a:rPr>
              <a:t>1</a:t>
            </a:r>
            <a:r>
              <a:rPr lang="tr-TR" b="1" dirty="0">
                <a:hlinkClick r:id="rId2"/>
              </a:rPr>
              <a:t>) </a:t>
            </a:r>
            <a:r>
              <a:rPr lang="tr-TR" b="1" dirty="0" smtClean="0">
                <a:hlinkClick r:id="rId2"/>
              </a:rPr>
              <a:t>KDV Genel </a:t>
            </a:r>
            <a:r>
              <a:rPr lang="tr-TR" b="1" dirty="0">
                <a:hlinkClick r:id="rId2"/>
              </a:rPr>
              <a:t>Uygulama Tebliğinde Değişiklik Yapılmasına Dair 18 Seri No.lu Tebliğ Taslağı. </a:t>
            </a:r>
            <a:endParaRPr lang="tr-TR" b="1" dirty="0" smtClean="0"/>
          </a:p>
          <a:p>
            <a:r>
              <a:rPr lang="tr-TR" b="1" dirty="0">
                <a:hlinkClick r:id="rId3"/>
              </a:rPr>
              <a:t>2) Kurumlar Vergisi Genel Tebliği (Seri No:1)’</a:t>
            </a:r>
            <a:r>
              <a:rPr lang="tr-TR" b="1" dirty="0" err="1">
                <a:hlinkClick r:id="rId3"/>
              </a:rPr>
              <a:t>nde</a:t>
            </a:r>
            <a:r>
              <a:rPr lang="tr-TR" b="1" dirty="0">
                <a:hlinkClick r:id="rId3"/>
              </a:rPr>
              <a:t> Değişiklik Yapılmasına Dair Tebliğ Taslağı (Seri No:15</a:t>
            </a:r>
            <a:r>
              <a:rPr lang="tr-TR" b="1" dirty="0" smtClean="0">
                <a:hlinkClick r:id="rId3"/>
              </a:rPr>
              <a:t>).</a:t>
            </a:r>
            <a:endParaRPr lang="tr-TR" b="1" dirty="0" smtClean="0"/>
          </a:p>
          <a:p>
            <a:r>
              <a:rPr lang="tr-TR" b="1" dirty="0">
                <a:hlinkClick r:id="rId4"/>
              </a:rPr>
              <a:t>3) 497 Sıra </a:t>
            </a:r>
            <a:r>
              <a:rPr lang="tr-TR" b="1" dirty="0" err="1">
                <a:hlinkClick r:id="rId4"/>
              </a:rPr>
              <a:t>No’lu</a:t>
            </a:r>
            <a:r>
              <a:rPr lang="tr-TR" b="1" dirty="0">
                <a:hlinkClick r:id="rId4"/>
              </a:rPr>
              <a:t> Vergi Usul Kanunu Genel Tebliğ Taslağı</a:t>
            </a:r>
            <a:r>
              <a:rPr lang="tr-TR" b="1" dirty="0" smtClean="0">
                <a:hlinkClick r:id="rId4"/>
              </a:rPr>
              <a:t>.</a:t>
            </a:r>
            <a:endParaRPr lang="tr-TR" b="1" dirty="0" smtClean="0"/>
          </a:p>
          <a:p>
            <a:r>
              <a:rPr lang="tr-TR" b="1" dirty="0">
                <a:hlinkClick r:id="rId5"/>
              </a:rPr>
              <a:t>4) 496 Sıra </a:t>
            </a:r>
            <a:r>
              <a:rPr lang="tr-TR" b="1" dirty="0" err="1">
                <a:hlinkClick r:id="rId5"/>
              </a:rPr>
              <a:t>No’lu</a:t>
            </a:r>
            <a:r>
              <a:rPr lang="tr-TR" b="1" dirty="0">
                <a:hlinkClick r:id="rId5"/>
              </a:rPr>
              <a:t> Vergi Usul Kanunu Genel Tebliğ Taslağı</a:t>
            </a:r>
            <a:r>
              <a:rPr lang="tr-TR" b="1" dirty="0" smtClean="0">
                <a:hlinkClick r:id="rId5"/>
              </a:rPr>
              <a:t>.</a:t>
            </a:r>
            <a:endParaRPr lang="tr-TR" b="1" dirty="0" smtClean="0"/>
          </a:p>
          <a:p>
            <a:r>
              <a:rPr lang="tr-TR" b="1" dirty="0">
                <a:hlinkClick r:id="rId6"/>
              </a:rPr>
              <a:t>5) 495 Sıra </a:t>
            </a:r>
            <a:r>
              <a:rPr lang="tr-TR" b="1" dirty="0" err="1">
                <a:hlinkClick r:id="rId6"/>
              </a:rPr>
              <a:t>No’lu</a:t>
            </a:r>
            <a:r>
              <a:rPr lang="tr-TR" b="1" dirty="0">
                <a:hlinkClick r:id="rId6"/>
              </a:rPr>
              <a:t> Vergi Usul Kanunu Genel Tebliğ Taslağı</a:t>
            </a:r>
            <a:r>
              <a:rPr lang="tr-TR" b="1" dirty="0" smtClean="0">
                <a:hlinkClick r:id="rId6"/>
              </a:rPr>
              <a:t>.</a:t>
            </a:r>
            <a:endParaRPr lang="tr-TR" b="1" dirty="0" smtClean="0"/>
          </a:p>
          <a:p>
            <a:r>
              <a:rPr lang="tr-TR" b="1" dirty="0">
                <a:hlinkClick r:id="rId7"/>
              </a:rPr>
              <a:t>6) 494 Sıra </a:t>
            </a:r>
            <a:r>
              <a:rPr lang="tr-TR" b="1" dirty="0" err="1">
                <a:hlinkClick r:id="rId7"/>
              </a:rPr>
              <a:t>No’lu</a:t>
            </a:r>
            <a:r>
              <a:rPr lang="tr-TR" b="1" dirty="0">
                <a:hlinkClick r:id="rId7"/>
              </a:rPr>
              <a:t> Vergi Usul Kanunu Genel Tebliğ Taslağı</a:t>
            </a:r>
            <a:r>
              <a:rPr lang="tr-TR" b="1" dirty="0" smtClean="0">
                <a:hlinkClick r:id="rId7"/>
              </a:rPr>
              <a:t>.</a:t>
            </a:r>
            <a:endParaRPr lang="tr-TR" b="1" dirty="0" smtClean="0"/>
          </a:p>
          <a:p>
            <a:r>
              <a:rPr lang="tr-TR" b="1" dirty="0">
                <a:hlinkClick r:id="rId8"/>
              </a:rPr>
              <a:t>7) 304 Seri No.lu Gelir Vergisi Genel Tebliğ Taslağı</a:t>
            </a:r>
            <a:r>
              <a:rPr lang="tr-TR" b="1" dirty="0" smtClean="0">
                <a:hlinkClick r:id="rId8"/>
              </a:rPr>
              <a:t>.</a:t>
            </a:r>
            <a:endParaRPr lang="tr-TR" b="1" dirty="0" smtClean="0"/>
          </a:p>
          <a:p>
            <a:r>
              <a:rPr lang="tr-TR" b="1" dirty="0">
                <a:hlinkClick r:id="rId9"/>
              </a:rPr>
              <a:t>8) 303 Seri No.lu Gelir Vergisi Genel Tebliğ Taslağı</a:t>
            </a:r>
            <a:r>
              <a:rPr lang="tr-TR" b="1" dirty="0" smtClean="0">
                <a:hlinkClick r:id="rId9"/>
              </a:rPr>
              <a:t>.</a:t>
            </a:r>
            <a:r>
              <a:rPr lang="tr-TR" b="1" dirty="0">
                <a:hlinkClick r:id="rId10"/>
              </a:rPr>
              <a:t> </a:t>
            </a:r>
            <a:endParaRPr lang="tr-TR" b="1" dirty="0" smtClean="0">
              <a:hlinkClick r:id="rId10"/>
            </a:endParaRPr>
          </a:p>
          <a:p>
            <a:r>
              <a:rPr lang="tr-TR" b="1" dirty="0" smtClean="0">
                <a:hlinkClick r:id="rId10"/>
              </a:rPr>
              <a:t>9</a:t>
            </a:r>
            <a:r>
              <a:rPr lang="tr-TR" b="1" dirty="0">
                <a:hlinkClick r:id="rId10"/>
              </a:rPr>
              <a:t>) Özel Tüketim Vergisi (II) Sayılı Liste Uygulama Genel Tebliğinde Değişiklik Yapılmasına Dair Tebliğ (Seri No:4) Taslağı.</a:t>
            </a:r>
            <a:endParaRPr lang="tr-TR" dirty="0"/>
          </a:p>
        </p:txBody>
      </p:sp>
    </p:spTree>
    <p:extLst>
      <p:ext uri="{BB962C8B-B14F-4D97-AF65-F5344CB8AC3E}">
        <p14:creationId xmlns:p14="http://schemas.microsoft.com/office/powerpoint/2010/main" val="531742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hlinkClick r:id="rId2"/>
              </a:rPr>
              <a:t>1) </a:t>
            </a:r>
            <a:r>
              <a:rPr lang="tr-TR" b="1" dirty="0" smtClean="0">
                <a:hlinkClick r:id="rId2"/>
              </a:rPr>
              <a:t>KDV Genel </a:t>
            </a:r>
            <a:r>
              <a:rPr lang="tr-TR" b="1" dirty="0">
                <a:hlinkClick r:id="rId2"/>
              </a:rPr>
              <a:t>Uygulama Tebliğinde Değişiklik Yapılmasına </a:t>
            </a:r>
            <a:r>
              <a:rPr lang="tr-TR" b="1" dirty="0" smtClean="0">
                <a:hlinkClick r:id="rId2"/>
              </a:rPr>
              <a:t>Dair</a:t>
            </a:r>
            <a:br>
              <a:rPr lang="tr-TR" b="1" dirty="0" smtClean="0">
                <a:hlinkClick r:id="rId2"/>
              </a:rPr>
            </a:br>
            <a:r>
              <a:rPr lang="tr-TR" b="1" dirty="0" smtClean="0">
                <a:hlinkClick r:id="rId2"/>
              </a:rPr>
              <a:t> </a:t>
            </a:r>
            <a:r>
              <a:rPr lang="tr-TR" b="1" dirty="0">
                <a:hlinkClick r:id="rId2"/>
              </a:rPr>
              <a:t>18 Seri No.lu Tebliğ Taslağı. </a:t>
            </a:r>
            <a:r>
              <a:rPr lang="tr-TR" dirty="0"/>
              <a:t/>
            </a:r>
            <a:br>
              <a:rPr lang="tr-TR" dirty="0"/>
            </a:br>
            <a:endParaRPr lang="tr-TR" dirty="0"/>
          </a:p>
        </p:txBody>
      </p:sp>
      <p:sp>
        <p:nvSpPr>
          <p:cNvPr id="3" name="İçerik Yer Tutucusu 2"/>
          <p:cNvSpPr>
            <a:spLocks noGrp="1"/>
          </p:cNvSpPr>
          <p:nvPr>
            <p:ph idx="1"/>
          </p:nvPr>
        </p:nvSpPr>
        <p:spPr>
          <a:xfrm>
            <a:off x="1256145" y="2253673"/>
            <a:ext cx="10372437" cy="4378036"/>
          </a:xfrm>
        </p:spPr>
        <p:txBody>
          <a:bodyPr>
            <a:normAutofit fontScale="62500" lnSpcReduction="20000"/>
          </a:bodyPr>
          <a:lstStyle/>
          <a:p>
            <a:r>
              <a:rPr lang="tr-TR" dirty="0" smtClean="0"/>
              <a:t>Katma </a:t>
            </a:r>
            <a:r>
              <a:rPr lang="tr-TR" dirty="0"/>
              <a:t>Değer Vergisi Genel Uygulama Tebliğinde Değişiklik Yapılmasına Dair 18 Seri No.lu Tebliğ Taslağında; 7103 sayılı Kanun ve 7104 sayılı Kanun ile KDV Kanununda değişiklik yapılan aşağıdaki </a:t>
            </a:r>
            <a:r>
              <a:rPr lang="tr-TR" dirty="0" smtClean="0"/>
              <a:t>hususlara </a:t>
            </a:r>
            <a:r>
              <a:rPr lang="tr-TR" dirty="0"/>
              <a:t>ilişkin açıklamalara yer verilmiştir:</a:t>
            </a:r>
          </a:p>
          <a:p>
            <a:pPr lvl="0"/>
            <a:r>
              <a:rPr lang="tr-TR" dirty="0">
                <a:solidFill>
                  <a:srgbClr val="FF0000"/>
                </a:solidFill>
              </a:rPr>
              <a:t>Arsa karşılığı inşaat işlerinde “teslim” konusu</a:t>
            </a:r>
            <a:r>
              <a:rPr lang="tr-TR" dirty="0"/>
              <a:t>,</a:t>
            </a:r>
          </a:p>
          <a:p>
            <a:pPr lvl="0"/>
            <a:r>
              <a:rPr lang="tr-TR" dirty="0"/>
              <a:t>Organize Sanayi Bölgeleri ile küçük sanayi sitelerinin altyapı yatırımlarına KDV istisnası,</a:t>
            </a:r>
          </a:p>
          <a:p>
            <a:pPr lvl="0"/>
            <a:r>
              <a:rPr lang="tr-TR" dirty="0"/>
              <a:t>Ar-Ge, yenilik ve tasarım faaliyetlerinde kullanılmak üzere yapılan yeni makina ve teçhizat teslimlerinde istisna uygulaması,</a:t>
            </a:r>
          </a:p>
          <a:p>
            <a:pPr lvl="0"/>
            <a:r>
              <a:rPr lang="tr-TR" dirty="0"/>
              <a:t>İmalat sanayiinde kullanılmak üzere yapılan yeni makina ve teçhizat teslimlerinde istisna uygulaması,</a:t>
            </a:r>
          </a:p>
          <a:p>
            <a:pPr lvl="0"/>
            <a:r>
              <a:rPr lang="tr-TR" dirty="0">
                <a:solidFill>
                  <a:srgbClr val="FF0000"/>
                </a:solidFill>
              </a:rPr>
              <a:t>İndirimli orana tabi işlemin gerçekleşmesinden sonra yapılan alımlar ve </a:t>
            </a:r>
            <a:r>
              <a:rPr lang="tr-TR" dirty="0" err="1">
                <a:solidFill>
                  <a:srgbClr val="FF0000"/>
                </a:solidFill>
              </a:rPr>
              <a:t>iskontolarda</a:t>
            </a:r>
            <a:r>
              <a:rPr lang="tr-TR" dirty="0">
                <a:solidFill>
                  <a:srgbClr val="FF0000"/>
                </a:solidFill>
              </a:rPr>
              <a:t> KDV hesaplanması, </a:t>
            </a:r>
          </a:p>
          <a:p>
            <a:pPr lvl="0"/>
            <a:r>
              <a:rPr lang="tr-TR" dirty="0" err="1"/>
              <a:t>ATİK’lere</a:t>
            </a:r>
            <a:r>
              <a:rPr lang="tr-TR" dirty="0"/>
              <a:t> ilişkin yüklenilen KDV’nin kullanılan süreye isabet eden kısmının indirim konusu yapılması,</a:t>
            </a:r>
          </a:p>
          <a:p>
            <a:pPr lvl="0"/>
            <a:r>
              <a:rPr lang="tr-TR" dirty="0"/>
              <a:t>Transfer fiyatlandırması yoluyla örtülü olarak dağıtılan kazançlara ilişkin yurtdışından temin edilen hizmetler dolayısıyla sorumlu sıfatıyla ödenmiş KDV’ler,</a:t>
            </a:r>
          </a:p>
          <a:p>
            <a:pPr lvl="0"/>
            <a:r>
              <a:rPr lang="tr-TR" dirty="0"/>
              <a:t>Vergisel uyum seviyeleri ve bu uyum seviyelerine göre farklı iade yöntemlerinin tespit edilmesi,</a:t>
            </a:r>
          </a:p>
          <a:p>
            <a:pPr lvl="0"/>
            <a:r>
              <a:rPr lang="tr-TR" dirty="0"/>
              <a:t>Yapılan izahın izaha davet komisyonlarınca yeterli bulunmaması ve mükellef tarafından öngörülen işlemlerin gerçekleştirilmemesi durumunda incelemeye veya takdire sevk işlemleri yapılan mükelleflerin de aynı şekilde özel esaslara alınması.</a:t>
            </a:r>
          </a:p>
          <a:p>
            <a:endParaRPr lang="tr-TR" dirty="0"/>
          </a:p>
        </p:txBody>
      </p:sp>
    </p:spTree>
    <p:extLst>
      <p:ext uri="{BB962C8B-B14F-4D97-AF65-F5344CB8AC3E}">
        <p14:creationId xmlns:p14="http://schemas.microsoft.com/office/powerpoint/2010/main" val="131087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hlinkClick r:id="rId2"/>
              </a:rPr>
              <a:t>2) Kurumlar Vergisi Genel Tebliği (Seri No:1)’</a:t>
            </a:r>
            <a:r>
              <a:rPr lang="tr-TR" b="1" dirty="0" err="1">
                <a:hlinkClick r:id="rId2"/>
              </a:rPr>
              <a:t>nde</a:t>
            </a:r>
            <a:r>
              <a:rPr lang="tr-TR" b="1" dirty="0">
                <a:hlinkClick r:id="rId2"/>
              </a:rPr>
              <a:t> Değişiklik Yapılmasına Dair Tebliğ Taslağı (Seri No:15).</a:t>
            </a:r>
            <a:endParaRPr lang="tr-TR" dirty="0"/>
          </a:p>
        </p:txBody>
      </p:sp>
      <p:sp>
        <p:nvSpPr>
          <p:cNvPr id="3" name="İçerik Yer Tutucusu 2"/>
          <p:cNvSpPr>
            <a:spLocks noGrp="1"/>
          </p:cNvSpPr>
          <p:nvPr>
            <p:ph idx="1"/>
          </p:nvPr>
        </p:nvSpPr>
        <p:spPr/>
        <p:txBody>
          <a:bodyPr>
            <a:normAutofit lnSpcReduction="10000"/>
          </a:bodyPr>
          <a:lstStyle/>
          <a:p>
            <a:r>
              <a:rPr lang="tr-TR" dirty="0"/>
              <a:t>Kurumlar Vergisi Genel Tebliği Taslağında; 7103 sayılı Kanunla, 5520 sayılı Kurumlar Vergisi Kanunu’nda yapılan;</a:t>
            </a:r>
          </a:p>
          <a:p>
            <a:pPr lvl="0"/>
            <a:r>
              <a:rPr lang="tr-TR" dirty="0"/>
              <a:t>Bölgesel yönetim merkezlerine tanınan kurumlar vergisi muafiyetinin kaldırılmasına,</a:t>
            </a:r>
          </a:p>
          <a:p>
            <a:pPr lvl="0"/>
            <a:r>
              <a:rPr lang="tr-TR" dirty="0"/>
              <a:t>Tasfiye öncesi ve tasfiye döneminde vergi tarhiyatı ve ceza kesme işleminin yapılacağı kişiler hakkında hükümlerin </a:t>
            </a:r>
            <a:r>
              <a:rPr lang="tr-TR" dirty="0" smtClean="0"/>
              <a:t>taşınması,</a:t>
            </a:r>
            <a:endParaRPr lang="tr-TR" dirty="0"/>
          </a:p>
          <a:p>
            <a:r>
              <a:rPr lang="tr-TR" dirty="0"/>
              <a:t>konularında açıklamalara yer verilmektedir.</a:t>
            </a:r>
          </a:p>
          <a:p>
            <a:endParaRPr lang="tr-TR" dirty="0"/>
          </a:p>
        </p:txBody>
      </p:sp>
    </p:spTree>
    <p:extLst>
      <p:ext uri="{BB962C8B-B14F-4D97-AF65-F5344CB8AC3E}">
        <p14:creationId xmlns:p14="http://schemas.microsoft.com/office/powerpoint/2010/main" val="1042245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hlinkClick r:id="rId2"/>
              </a:rPr>
              <a:t>3) 497 Sıra </a:t>
            </a:r>
            <a:r>
              <a:rPr lang="tr-TR" b="1" dirty="0" err="1">
                <a:hlinkClick r:id="rId2"/>
              </a:rPr>
              <a:t>No’lu</a:t>
            </a:r>
            <a:r>
              <a:rPr lang="tr-TR" b="1" dirty="0">
                <a:hlinkClick r:id="rId2"/>
              </a:rPr>
              <a:t> Vergi Usul Kanunu Genel Tebliğ Taslağı.</a:t>
            </a:r>
            <a:endParaRPr lang="tr-TR" dirty="0"/>
          </a:p>
        </p:txBody>
      </p:sp>
      <p:sp>
        <p:nvSpPr>
          <p:cNvPr id="3" name="İçerik Yer Tutucusu 2"/>
          <p:cNvSpPr>
            <a:spLocks noGrp="1"/>
          </p:cNvSpPr>
          <p:nvPr>
            <p:ph idx="1"/>
          </p:nvPr>
        </p:nvSpPr>
        <p:spPr>
          <a:xfrm>
            <a:off x="1484310" y="2666999"/>
            <a:ext cx="10245872" cy="3595256"/>
          </a:xfrm>
        </p:spPr>
        <p:txBody>
          <a:bodyPr>
            <a:normAutofit lnSpcReduction="10000"/>
          </a:bodyPr>
          <a:lstStyle/>
          <a:p>
            <a:r>
              <a:rPr lang="tr-TR" dirty="0"/>
              <a:t>Vergi Usul Kanunu Tebliğ Taslağında; 7103 sayılı Kanun'un 16 </a:t>
            </a:r>
            <a:r>
              <a:rPr lang="tr-TR" dirty="0" err="1"/>
              <a:t>ncı</a:t>
            </a:r>
            <a:r>
              <a:rPr lang="tr-TR" dirty="0"/>
              <a:t> maddesi ile 213 sayılı Vergi Usul Kanunu'na eklenen Geçici 30 uncu maddesiyle, </a:t>
            </a:r>
            <a:endParaRPr lang="tr-TR" dirty="0" smtClean="0"/>
          </a:p>
          <a:p>
            <a:r>
              <a:rPr lang="tr-TR" dirty="0" smtClean="0"/>
              <a:t>Madde </a:t>
            </a:r>
            <a:r>
              <a:rPr lang="tr-TR" dirty="0"/>
              <a:t>kapsamına giren mükelleflerce maddede belirtilen şartlar kapsamında iktisap edilen yeni makina ve teçhizat için uygulanacak amortisman oran ve sürelerinin, Maliye Bakanlığınca 213 sayılı Kanunun 315 inci maddesine göre tespit ve ilan edilen faydalı ömür sürelerinin yarısı dikkate alınmak suretiyle hesaplanabilmesine olanağı getirilmiş ve madde uygulamasına ilişkin usul ve esasların belirlenmesine ilişkin açıklamalara yer verilmektedir.</a:t>
            </a:r>
          </a:p>
        </p:txBody>
      </p:sp>
    </p:spTree>
    <p:extLst>
      <p:ext uri="{BB962C8B-B14F-4D97-AF65-F5344CB8AC3E}">
        <p14:creationId xmlns:p14="http://schemas.microsoft.com/office/powerpoint/2010/main" val="616058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hlinkClick r:id="rId2"/>
              </a:rPr>
              <a:t>4) 496 Sıra </a:t>
            </a:r>
            <a:r>
              <a:rPr lang="tr-TR" b="1" dirty="0" err="1">
                <a:hlinkClick r:id="rId2"/>
              </a:rPr>
              <a:t>No’lu</a:t>
            </a:r>
            <a:r>
              <a:rPr lang="tr-TR" b="1" dirty="0">
                <a:hlinkClick r:id="rId2"/>
              </a:rPr>
              <a:t> Vergi Usul Kanunu Genel Tebliğ Taslağı.</a:t>
            </a:r>
            <a:endParaRPr lang="tr-TR" dirty="0"/>
          </a:p>
        </p:txBody>
      </p:sp>
      <p:sp>
        <p:nvSpPr>
          <p:cNvPr id="3" name="İçerik Yer Tutucusu 2"/>
          <p:cNvSpPr>
            <a:spLocks noGrp="1"/>
          </p:cNvSpPr>
          <p:nvPr>
            <p:ph idx="1"/>
          </p:nvPr>
        </p:nvSpPr>
        <p:spPr/>
        <p:txBody>
          <a:bodyPr>
            <a:normAutofit fontScale="92500"/>
          </a:bodyPr>
          <a:lstStyle/>
          <a:p>
            <a:r>
              <a:rPr lang="tr-TR" dirty="0"/>
              <a:t>Vergi Usul Kanunu Tebliğ Taslağında;  213 sayılı Kanun’un 267 ve 278 inci maddeleri uyarınca, yangın, deprem ve su basması gibi doğal afetler nedeniyle veya bozulmak, çürümek, kırılmak, çatlamak, paslanmak gibi nedenlerle imha edilmesi gereken malların değerlenmesinde bu kıymetlerdeki değer düşüklüğünün takdir komisyonu marifetiyle tespit edilmesine ilişkin genel uygulamaya ilişkin açıklamalar ile imha edilmesi gereken emtianın emsal bedelinin, takdir komisyonu kararı olmaksızın mükelleflerce değerlemesinin yapılabilmesine yönelik düzenleme uygulamasına ilişkin açıklamalara yer verilmektedir.</a:t>
            </a:r>
          </a:p>
        </p:txBody>
      </p:sp>
    </p:spTree>
    <p:extLst>
      <p:ext uri="{BB962C8B-B14F-4D97-AF65-F5344CB8AC3E}">
        <p14:creationId xmlns:p14="http://schemas.microsoft.com/office/powerpoint/2010/main" val="2055741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hlinkClick r:id="rId2"/>
              </a:rPr>
              <a:t>5) 495 Sıra </a:t>
            </a:r>
            <a:r>
              <a:rPr lang="tr-TR" b="1" dirty="0" err="1">
                <a:hlinkClick r:id="rId2"/>
              </a:rPr>
              <a:t>No’lu</a:t>
            </a:r>
            <a:r>
              <a:rPr lang="tr-TR" b="1" dirty="0">
                <a:hlinkClick r:id="rId2"/>
              </a:rPr>
              <a:t> Vergi Usul Kanunu Genel Tebliğ Taslağı.</a:t>
            </a:r>
            <a:endParaRPr lang="tr-TR" dirty="0"/>
          </a:p>
        </p:txBody>
      </p:sp>
      <p:sp>
        <p:nvSpPr>
          <p:cNvPr id="3" name="İçerik Yer Tutucusu 2"/>
          <p:cNvSpPr>
            <a:spLocks noGrp="1"/>
          </p:cNvSpPr>
          <p:nvPr>
            <p:ph idx="1"/>
          </p:nvPr>
        </p:nvSpPr>
        <p:spPr/>
        <p:txBody>
          <a:bodyPr/>
          <a:lstStyle/>
          <a:p>
            <a:r>
              <a:rPr lang="tr-TR" dirty="0"/>
              <a:t>Vergi Usul Kanunu Tebliğ Taslağında; 7103 sayılı Kanunun yayımı tarihinden sonra ticaret siciline tescil edilen mükelleflerden yatırım teşvik belgesi kapsamında yatırım yapacak tam mükellef sermaye şirketlerine, işe başladıkları hesap dönemini takip eden hesap dönemi sonuna kadar yurt dışından getirilerek sermaye olarak konulan yabancı paraların değerlemesine ilişkin açıklamalara yer verilmektedir.</a:t>
            </a:r>
          </a:p>
        </p:txBody>
      </p:sp>
    </p:spTree>
    <p:extLst>
      <p:ext uri="{BB962C8B-B14F-4D97-AF65-F5344CB8AC3E}">
        <p14:creationId xmlns:p14="http://schemas.microsoft.com/office/powerpoint/2010/main" val="1123567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hlinkClick r:id="rId2"/>
              </a:rPr>
              <a:t>6) 494 Sıra </a:t>
            </a:r>
            <a:r>
              <a:rPr lang="tr-TR" b="1" dirty="0" err="1">
                <a:hlinkClick r:id="rId2"/>
              </a:rPr>
              <a:t>No’lu</a:t>
            </a:r>
            <a:r>
              <a:rPr lang="tr-TR" b="1" dirty="0">
                <a:hlinkClick r:id="rId2"/>
              </a:rPr>
              <a:t> Vergi Usul Kanunu Genel Tebliğ Taslağı.</a:t>
            </a:r>
            <a:endParaRPr lang="tr-TR" dirty="0"/>
          </a:p>
        </p:txBody>
      </p:sp>
      <p:sp>
        <p:nvSpPr>
          <p:cNvPr id="3" name="İçerik Yer Tutucusu 2"/>
          <p:cNvSpPr>
            <a:spLocks noGrp="1"/>
          </p:cNvSpPr>
          <p:nvPr>
            <p:ph idx="1"/>
          </p:nvPr>
        </p:nvSpPr>
        <p:spPr/>
        <p:txBody>
          <a:bodyPr>
            <a:normAutofit lnSpcReduction="10000"/>
          </a:bodyPr>
          <a:lstStyle/>
          <a:p>
            <a:r>
              <a:rPr lang="tr-TR" dirty="0"/>
              <a:t>494 Sıra </a:t>
            </a:r>
            <a:r>
              <a:rPr lang="tr-TR" dirty="0" err="1"/>
              <a:t>No’lu</a:t>
            </a:r>
            <a:r>
              <a:rPr lang="tr-TR" dirty="0"/>
              <a:t> Vergi Usul Kanunu Tebliğ Taslağında; 21/3/2018 tarihli ve 7103 sayılı Vergi Kanunları ile Bazı Kanun ve Kanun Hükmünde Kararnamelerde Değişiklik Yapılması Hakkında Kanunun 12 </a:t>
            </a:r>
            <a:r>
              <a:rPr lang="tr-TR" dirty="0" err="1"/>
              <a:t>nci</a:t>
            </a:r>
            <a:r>
              <a:rPr lang="tr-TR" dirty="0"/>
              <a:t> maddesi ile 4/1/1961 tarihli ve 213 sayılı Vergi Usul Kanununun 353 üncü maddesinde yapılan değişikliğe istinaden, </a:t>
            </a:r>
            <a:endParaRPr lang="tr-TR" dirty="0" smtClean="0"/>
          </a:p>
          <a:p>
            <a:r>
              <a:rPr lang="tr-TR" dirty="0" smtClean="0"/>
              <a:t>Elektronik fatura/belge </a:t>
            </a:r>
            <a:r>
              <a:rPr lang="tr-TR" dirty="0"/>
              <a:t>olarak düzenlenmesi gereken </a:t>
            </a:r>
            <a:r>
              <a:rPr lang="tr-TR" dirty="0" smtClean="0"/>
              <a:t>fatura/belgelerin </a:t>
            </a:r>
            <a:r>
              <a:rPr lang="tr-TR" dirty="0"/>
              <a:t>kağıt olarak düzenlenebileceği zorunlu hallerin belirlenmesiyle ilgili açıklamalar yer almaktadır</a:t>
            </a:r>
          </a:p>
        </p:txBody>
      </p:sp>
    </p:spTree>
    <p:extLst>
      <p:ext uri="{BB962C8B-B14F-4D97-AF65-F5344CB8AC3E}">
        <p14:creationId xmlns:p14="http://schemas.microsoft.com/office/powerpoint/2010/main" val="468047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hlinkClick r:id="rId2"/>
              </a:rPr>
              <a:t>7) 304 Seri No.lu Gelir Vergisi Genel Tebliğ Taslağı.</a:t>
            </a:r>
            <a:endParaRPr lang="tr-TR" dirty="0"/>
          </a:p>
        </p:txBody>
      </p:sp>
      <p:sp>
        <p:nvSpPr>
          <p:cNvPr id="3" name="İçerik Yer Tutucusu 2"/>
          <p:cNvSpPr>
            <a:spLocks noGrp="1"/>
          </p:cNvSpPr>
          <p:nvPr>
            <p:ph idx="1"/>
          </p:nvPr>
        </p:nvSpPr>
        <p:spPr/>
        <p:txBody>
          <a:bodyPr>
            <a:normAutofit lnSpcReduction="10000"/>
          </a:bodyPr>
          <a:lstStyle/>
          <a:p>
            <a:r>
              <a:rPr lang="tr-TR" dirty="0"/>
              <a:t>304 Seri No.lu Gelir Vergisi Genel Tebliğ Taslağında; 4447 sayılı Kanun’un Geçici 21 inci maddesiyle, aynı Kanunun Geçici 19 ve Geçici 20 </a:t>
            </a:r>
            <a:r>
              <a:rPr lang="tr-TR" dirty="0" err="1"/>
              <a:t>nci</a:t>
            </a:r>
            <a:r>
              <a:rPr lang="tr-TR" dirty="0"/>
              <a:t> maddeleri kapsamında işe alınan ve bu maddelerde yazılı şartları taşıyan ücretliler için asgari ücretin prim ödeme gün sayısına isabet eden tutarı üzerinden hesaplanan gelir vergisinin, asgari geçim indirimi uygulandıktan sonra kalan kısmının verilecek muhtasar beyanname üzerinden tahakkuk eden vergiden terkin edilmesi suretiyle sağlanan gelir vergisi stopaj teşvikinin uygulamasına yönelik açıklamalar yapılmıştır.</a:t>
            </a:r>
          </a:p>
        </p:txBody>
      </p:sp>
    </p:spTree>
    <p:extLst>
      <p:ext uri="{BB962C8B-B14F-4D97-AF65-F5344CB8AC3E}">
        <p14:creationId xmlns:p14="http://schemas.microsoft.com/office/powerpoint/2010/main" val="3834372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tahoma">
      <a:majorFont>
        <a:latin typeface="Tahoma"/>
        <a:ea typeface=""/>
        <a:cs typeface=""/>
      </a:majorFont>
      <a:minorFont>
        <a:latin typeface="Tahoma"/>
        <a:ea typeface=""/>
        <a:cs typeface=""/>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emplate>Paralaks</Template>
  <TotalTime>176</TotalTime>
  <Words>1181</Words>
  <Application>Microsoft Office PowerPoint</Application>
  <PresentationFormat>Geniş ekran</PresentationFormat>
  <Paragraphs>64</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Tahoma</vt:lpstr>
      <vt:lpstr>Paralaks</vt:lpstr>
      <vt:lpstr>7103 ve 7104 sayılı Kanunlara İlişkin GİB Tarafından Yayınlanan TASLAK TEBLİĞLER ile E-Fatura+E-Arşiv Taslakları</vt:lpstr>
      <vt:lpstr>7103 ve 7104 sayılı Kanunlara İlişkin Tebliğ Taslakları Yayınlanmaya Başlanmıştır.</vt:lpstr>
      <vt:lpstr>1) KDV Genel Uygulama Tebliğinde Değişiklik Yapılmasına Dair  18 Seri No.lu Tebliğ Taslağı.  </vt:lpstr>
      <vt:lpstr>2) Kurumlar Vergisi Genel Tebliği (Seri No:1)’nde Değişiklik Yapılmasına Dair Tebliğ Taslağı (Seri No:15).</vt:lpstr>
      <vt:lpstr>3) 497 Sıra No’lu Vergi Usul Kanunu Genel Tebliğ Taslağı.</vt:lpstr>
      <vt:lpstr>4) 496 Sıra No’lu Vergi Usul Kanunu Genel Tebliğ Taslağı.</vt:lpstr>
      <vt:lpstr>5) 495 Sıra No’lu Vergi Usul Kanunu Genel Tebliğ Taslağı.</vt:lpstr>
      <vt:lpstr>6) 494 Sıra No’lu Vergi Usul Kanunu Genel Tebliğ Taslağı.</vt:lpstr>
      <vt:lpstr>7) 304 Seri No.lu Gelir Vergisi Genel Tebliğ Taslağı.</vt:lpstr>
      <vt:lpstr>8) 303 Seri No.lu Gelir Vergisi Genel Tebliğ Taslağı.</vt:lpstr>
      <vt:lpstr>9) Özel Tüketim Vergisi (II) Sayılı Liste Uygulama Genel Tebliğinde Değişiklik Yapılmasına Dair Tebliğ (Seri No:4) Taslağı.</vt:lpstr>
      <vt:lpstr>E-Fatura ve E-İrsaliye Uygulamasına İlişkin Hazırlanan  TASLAK TEBLİĞLER</vt:lpstr>
      <vt:lpstr>498 VUK Tebliğ Taslağı E-İrsaliye Bu Sefer Zorunlu…</vt:lpstr>
      <vt:lpstr>499 VUK Tebliğ Taslağı Tüm e-Fatura Mükellefleri E-Arşiv’e Geçmek  Zorunda..</vt:lpstr>
      <vt:lpstr>499 VUK Tebliğ Taslağı E-fatura/E-Arşiv/E-Defter Uygulamasına Geçiş  için Sınır Artık 5 Milyon TL</vt:lpstr>
      <vt:lpstr>499 VUK Tebliğ Taslağı 50.000 TL Üzeri Faturaların E-Arşiv Olarak Kesilmesi Gerekiyor…</vt:lpstr>
      <vt:lpstr>TEŞEKKÜRLER….</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TASLAK TEBLİĞLER</dc:title>
  <dc:creator>serdar</dc:creator>
  <cp:lastModifiedBy>serdar</cp:lastModifiedBy>
  <cp:revision>13</cp:revision>
  <dcterms:created xsi:type="dcterms:W3CDTF">2018-05-08T08:17:49Z</dcterms:created>
  <dcterms:modified xsi:type="dcterms:W3CDTF">2018-05-08T12:54:26Z</dcterms:modified>
</cp:coreProperties>
</file>