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6" r:id="rId5"/>
    <p:sldId id="265" r:id="rId6"/>
    <p:sldId id="267" r:id="rId7"/>
    <p:sldId id="283" r:id="rId8"/>
    <p:sldId id="262" r:id="rId9"/>
    <p:sldId id="263" r:id="rId10"/>
    <p:sldId id="261" r:id="rId11"/>
    <p:sldId id="282" r:id="rId12"/>
    <p:sldId id="260" r:id="rId13"/>
    <p:sldId id="259" r:id="rId14"/>
    <p:sldId id="273" r:id="rId15"/>
    <p:sldId id="272" r:id="rId16"/>
    <p:sldId id="271" r:id="rId17"/>
    <p:sldId id="270" r:id="rId18"/>
    <p:sldId id="269" r:id="rId19"/>
    <p:sldId id="268" r:id="rId20"/>
    <p:sldId id="279" r:id="rId21"/>
    <p:sldId id="284" r:id="rId22"/>
    <p:sldId id="278" r:id="rId23"/>
    <p:sldId id="277" r:id="rId24"/>
    <p:sldId id="276" r:id="rId25"/>
    <p:sldId id="281" r:id="rId26"/>
    <p:sldId id="275" r:id="rId27"/>
    <p:sldId id="264" r:id="rId28"/>
    <p:sldId id="285" r:id="rId29"/>
    <p:sldId id="286" r:id="rId30"/>
    <p:sldId id="274"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5ACE6C4-F1AB-42EF-9B00-5A67AB762711}" type="datetimeFigureOut">
              <a:rPr lang="tr-TR" smtClean="0"/>
              <a:t>5.12.2018</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668891A-02C2-48B6-82E5-A6646A00A24B}"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975267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5057545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10869175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ACE6C4-F1AB-42EF-9B00-5A67AB762711}" type="datetimeFigureOut">
              <a:rPr lang="tr-TR" smtClean="0"/>
              <a:t>5.12.2018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9952017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5ACE6C4-F1AB-42EF-9B00-5A67AB762711}" type="datetimeFigureOut">
              <a:rPr lang="tr-TR" smtClean="0"/>
              <a:t>5.12.2018</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8313995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5ACE6C4-F1AB-42EF-9B00-5A67AB762711}" type="datetimeFigureOut">
              <a:rPr lang="tr-TR" smtClean="0"/>
              <a:t>5.12.2018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4758528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5ACE6C4-F1AB-42EF-9B00-5A67AB762711}" type="datetimeFigureOut">
              <a:rPr lang="tr-TR" smtClean="0"/>
              <a:t>5.12.2018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67919576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5ACE6C4-F1AB-42EF-9B00-5A67AB762711}" type="datetimeFigureOut">
              <a:rPr lang="tr-TR" smtClean="0"/>
              <a:t>5.12.2018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0223078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ACE6C4-F1AB-42EF-9B00-5A67AB762711}" type="datetimeFigureOut">
              <a:rPr lang="tr-TR" smtClean="0"/>
              <a:t>5.12.2018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68891A-02C2-48B6-82E5-A6646A00A24B}" type="slidenum">
              <a:rPr lang="tr-TR" smtClean="0"/>
              <a:t>‹#›</a:t>
            </a:fld>
            <a:endParaRPr lang="tr-TR"/>
          </a:p>
        </p:txBody>
      </p:sp>
    </p:spTree>
    <p:extLst>
      <p:ext uri="{BB962C8B-B14F-4D97-AF65-F5344CB8AC3E}">
        <p14:creationId xmlns:p14="http://schemas.microsoft.com/office/powerpoint/2010/main" val="399802542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5ACE6C4-F1AB-42EF-9B00-5A67AB762711}" type="datetimeFigureOut">
              <a:rPr lang="tr-TR" smtClean="0"/>
              <a:t>5.12.2018</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20886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5ACE6C4-F1AB-42EF-9B00-5A67AB762711}" type="datetimeFigureOut">
              <a:rPr lang="tr-TR" smtClean="0"/>
              <a:t>5.12.2018</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891A-02C2-48B6-82E5-A6646A00A24B}"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303549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5ACE6C4-F1AB-42EF-9B00-5A67AB762711}" type="datetimeFigureOut">
              <a:rPr lang="tr-TR" smtClean="0"/>
              <a:t>5.12.2018</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668891A-02C2-48B6-82E5-A6646A00A24B}"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944736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lhan@islevymm.com.t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65381" y="1588655"/>
            <a:ext cx="9531928" cy="4248727"/>
          </a:xfrm>
        </p:spPr>
        <p:txBody>
          <a:bodyPr/>
          <a:lstStyle/>
          <a:p>
            <a:r>
              <a:rPr lang="tr-TR" sz="4000" b="1" spc="300" dirty="0" smtClean="0">
                <a:effectLst>
                  <a:outerShdw blurRad="38100" dist="38100" dir="2700000" algn="tl">
                    <a:srgbClr val="000000">
                      <a:alpha val="43137"/>
                    </a:srgbClr>
                  </a:outerShdw>
                </a:effectLst>
              </a:rPr>
              <a:t>KDV </a:t>
            </a:r>
            <a:r>
              <a:rPr lang="tr-TR" sz="4000" b="1" cap="none" spc="300" dirty="0" smtClean="0">
                <a:effectLst>
                  <a:outerShdw blurRad="38100" dist="38100" dir="2700000" algn="tl">
                    <a:srgbClr val="000000">
                      <a:alpha val="43137"/>
                    </a:srgbClr>
                  </a:outerShdw>
                </a:effectLst>
              </a:rPr>
              <a:t>Kanununda</a:t>
            </a:r>
            <a:br>
              <a:rPr lang="tr-TR" sz="4000" b="1" cap="none" spc="300" dirty="0" smtClean="0">
                <a:effectLst>
                  <a:outerShdw blurRad="38100" dist="38100" dir="2700000" algn="tl">
                    <a:srgbClr val="000000">
                      <a:alpha val="43137"/>
                    </a:srgbClr>
                  </a:outerShdw>
                </a:effectLst>
              </a:rPr>
            </a:br>
            <a:r>
              <a:rPr lang="tr-TR" sz="4000" b="1" cap="none" spc="300" dirty="0" smtClean="0">
                <a:effectLst>
                  <a:outerShdw blurRad="38100" dist="38100" dir="2700000" algn="tl">
                    <a:srgbClr val="000000">
                      <a:alpha val="43137"/>
                    </a:srgbClr>
                  </a:outerShdw>
                </a:effectLst>
              </a:rPr>
              <a:t>Değişiklik Yapan</a:t>
            </a:r>
            <a:br>
              <a:rPr lang="tr-TR" sz="4000" b="1" cap="none" spc="300" dirty="0" smtClean="0">
                <a:effectLst>
                  <a:outerShdw blurRad="38100" dist="38100" dir="2700000" algn="tl">
                    <a:srgbClr val="000000">
                      <a:alpha val="43137"/>
                    </a:srgbClr>
                  </a:outerShdw>
                </a:effectLst>
              </a:rPr>
            </a:br>
            <a:r>
              <a:rPr lang="tr-TR" sz="4000" b="1" u="sng" cap="none" spc="300" dirty="0" smtClean="0">
                <a:effectLst>
                  <a:outerShdw blurRad="38100" dist="38100" dir="2700000" algn="tl">
                    <a:srgbClr val="000000">
                      <a:alpha val="43137"/>
                    </a:srgbClr>
                  </a:outerShdw>
                </a:effectLst>
              </a:rPr>
              <a:t>7104 Sayılı Kanun </a:t>
            </a:r>
            <a:r>
              <a:rPr lang="tr-TR" sz="4000" b="1" u="sng" cap="none" dirty="0" smtClean="0">
                <a:effectLst>
                  <a:outerShdw blurRad="38100" dist="38100" dir="2700000" algn="tl">
                    <a:srgbClr val="000000">
                      <a:alpha val="43137"/>
                    </a:srgbClr>
                  </a:outerShdw>
                </a:effectLst>
              </a:rPr>
              <a:t/>
            </a:r>
            <a:br>
              <a:rPr lang="tr-TR" sz="4000" b="1" u="sng" cap="none" dirty="0" smtClean="0">
                <a:effectLst>
                  <a:outerShdw blurRad="38100" dist="38100" dir="2700000" algn="tl">
                    <a:srgbClr val="000000">
                      <a:alpha val="43137"/>
                    </a:srgbClr>
                  </a:outerShdw>
                </a:effectLst>
              </a:rPr>
            </a:br>
            <a:r>
              <a:rPr lang="tr-TR" sz="4000" b="1" u="sng" cap="none" dirty="0" smtClean="0">
                <a:effectLst>
                  <a:outerShdw blurRad="38100" dist="38100" dir="2700000" algn="tl">
                    <a:srgbClr val="000000">
                      <a:alpha val="43137"/>
                    </a:srgbClr>
                  </a:outerShdw>
                </a:effectLst>
              </a:rPr>
              <a:t/>
            </a:r>
            <a:br>
              <a:rPr lang="tr-TR" sz="4000" b="1" u="sng" cap="none" dirty="0" smtClean="0">
                <a:effectLst>
                  <a:outerShdw blurRad="38100" dist="38100" dir="2700000" algn="tl">
                    <a:srgbClr val="000000">
                      <a:alpha val="43137"/>
                    </a:srgbClr>
                  </a:outerShdw>
                </a:effectLst>
              </a:rPr>
            </a:br>
            <a:r>
              <a:rPr lang="tr-TR" sz="3200" b="1" u="sng" cap="none" dirty="0" smtClean="0">
                <a:effectLst>
                  <a:outerShdw blurRad="38100" dist="38100" dir="2700000" algn="tl">
                    <a:srgbClr val="000000">
                      <a:alpha val="43137"/>
                    </a:srgbClr>
                  </a:outerShdw>
                </a:effectLst>
              </a:rPr>
              <a:t>01.01.2019’da </a:t>
            </a:r>
            <a:r>
              <a:rPr lang="tr-TR" sz="3200" b="1" u="sng" cap="none" dirty="0" smtClean="0">
                <a:effectLst>
                  <a:outerShdw blurRad="38100" dist="38100" dir="2700000" algn="tl">
                    <a:srgbClr val="000000">
                      <a:alpha val="43137"/>
                    </a:srgbClr>
                  </a:outerShdw>
                </a:effectLst>
              </a:rPr>
              <a:t>Yürürlüğe </a:t>
            </a:r>
            <a:r>
              <a:rPr lang="tr-TR" sz="3200" b="1" u="sng" cap="none" dirty="0" smtClean="0">
                <a:effectLst>
                  <a:outerShdw blurRad="38100" dist="38100" dir="2700000" algn="tl">
                    <a:srgbClr val="000000">
                      <a:alpha val="43137"/>
                    </a:srgbClr>
                  </a:outerShdw>
                </a:effectLst>
              </a:rPr>
              <a:t>Girecek Düzenlemeler</a:t>
            </a:r>
            <a:r>
              <a:rPr lang="tr-TR" sz="4000" b="1" u="sng" cap="none" dirty="0" smtClean="0">
                <a:effectLst>
                  <a:outerShdw blurRad="38100" dist="38100" dir="2700000" algn="tl">
                    <a:srgbClr val="000000">
                      <a:alpha val="43137"/>
                    </a:srgbClr>
                  </a:outerShdw>
                </a:effectLst>
              </a:rPr>
              <a:t/>
            </a:r>
            <a:br>
              <a:rPr lang="tr-TR" sz="4000" b="1" u="sng" cap="none" dirty="0" smtClean="0">
                <a:effectLst>
                  <a:outerShdw blurRad="38100" dist="38100" dir="2700000" algn="tl">
                    <a:srgbClr val="000000">
                      <a:alpha val="43137"/>
                    </a:srgbClr>
                  </a:outerShdw>
                </a:effectLst>
              </a:rPr>
            </a:br>
            <a:endParaRPr lang="tr-TR" sz="4000" b="1" u="sng" dirty="0">
              <a:effectLst>
                <a:outerShdw blurRad="38100" dist="38100" dir="2700000" algn="tl">
                  <a:srgbClr val="000000">
                    <a:alpha val="43137"/>
                  </a:srgbClr>
                </a:outerShdw>
              </a:effectLst>
            </a:endParaRPr>
          </a:p>
        </p:txBody>
      </p:sp>
      <p:pic>
        <p:nvPicPr>
          <p:cNvPr id="3" name="Resi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51927" y="678405"/>
            <a:ext cx="6077527" cy="1350770"/>
          </a:xfrm>
          <a:prstGeom prst="rect">
            <a:avLst/>
          </a:prstGeom>
        </p:spPr>
      </p:pic>
    </p:spTree>
    <p:extLst>
      <p:ext uri="{BB962C8B-B14F-4D97-AF65-F5344CB8AC3E}">
        <p14:creationId xmlns:p14="http://schemas.microsoft.com/office/powerpoint/2010/main" val="23586451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Fazla Veya Yersiz Ödenen Verginin İade Şartları Düzenlenmiştir. </a:t>
            </a:r>
            <a:endParaRPr lang="tr-TR" dirty="0"/>
          </a:p>
        </p:txBody>
      </p:sp>
      <p:sp>
        <p:nvSpPr>
          <p:cNvPr id="3" name="İçerik Yer Tutucusu 2"/>
          <p:cNvSpPr>
            <a:spLocks noGrp="1"/>
          </p:cNvSpPr>
          <p:nvPr>
            <p:ph idx="1"/>
          </p:nvPr>
        </p:nvSpPr>
        <p:spPr/>
        <p:txBody>
          <a:bodyPr/>
          <a:lstStyle/>
          <a:p>
            <a:r>
              <a:rPr lang="tr-TR" dirty="0"/>
              <a:t>Bu Kanun’un </a:t>
            </a:r>
            <a:r>
              <a:rPr lang="tr-TR" b="1" dirty="0"/>
              <a:t>2 </a:t>
            </a:r>
            <a:r>
              <a:rPr lang="tr-TR" b="1" dirty="0" err="1"/>
              <a:t>nci</a:t>
            </a:r>
            <a:r>
              <a:rPr lang="tr-TR" b="1" dirty="0"/>
              <a:t> maddesi</a:t>
            </a:r>
            <a:r>
              <a:rPr lang="tr-TR" dirty="0"/>
              <a:t> ile Katma Değer Vergisi Kanunu’nun “</a:t>
            </a:r>
            <a:r>
              <a:rPr lang="tr-TR" b="1" dirty="0"/>
              <a:t>Mükellef</a:t>
            </a:r>
            <a:r>
              <a:rPr lang="tr-TR" dirty="0"/>
              <a:t>” başlıklı 8 inci maddesinde yapılan değişiklikle, fazla veya yersiz ödenen verginin iade edilebilmesi için, alıcı ve satıcı tarafından beyanların düzeltilmesi ve </a:t>
            </a:r>
            <a:r>
              <a:rPr lang="tr-TR" b="1" dirty="0"/>
              <a:t>fazla veya yersiz hesaplanan verginin satıcı tarafından alıcıya geri verilmesinin şart olduğu hususu açıkça düzenlenmiştir. </a:t>
            </a:r>
          </a:p>
          <a:p>
            <a:r>
              <a:rPr lang="tr-TR" dirty="0"/>
              <a:t>Ayrıca yine aynı maddede yapılan diğer bir değişiklikle, müzayede mahallerinde yapılan satışlarda mükellef, bu satışları yapanlar olarak </a:t>
            </a:r>
            <a:r>
              <a:rPr lang="tr-TR" dirty="0" smtClean="0"/>
              <a:t>belirlenmiştir.</a:t>
            </a:r>
          </a:p>
          <a:p>
            <a:r>
              <a:rPr lang="tr-TR" dirty="0"/>
              <a:t>Konuyla ilgili 05.06.2018 tarihinde 18 Seri </a:t>
            </a:r>
            <a:r>
              <a:rPr lang="tr-TR" dirty="0" err="1"/>
              <a:t>No'lu</a:t>
            </a:r>
            <a:r>
              <a:rPr lang="tr-TR" dirty="0"/>
              <a:t> Katma Değer Vergisi Genel Uygulama Tebliğinde Değişiklik Yapılmasına Dair Tebliğ Yayınlanmıştır.</a:t>
            </a:r>
          </a:p>
          <a:p>
            <a:endParaRPr lang="tr-TR" dirty="0"/>
          </a:p>
          <a:p>
            <a:endParaRPr lang="tr-TR" dirty="0"/>
          </a:p>
        </p:txBody>
      </p:sp>
    </p:spTree>
    <p:extLst>
      <p:ext uri="{BB962C8B-B14F-4D97-AF65-F5344CB8AC3E}">
        <p14:creationId xmlns:p14="http://schemas.microsoft.com/office/powerpoint/2010/main" val="391075275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400" y="297872"/>
            <a:ext cx="9601200" cy="1485900"/>
          </a:xfrm>
        </p:spPr>
        <p:txBody>
          <a:bodyPr>
            <a:noAutofit/>
          </a:bodyPr>
          <a:lstStyle/>
          <a:p>
            <a:pPr algn="ctr"/>
            <a:r>
              <a:rPr lang="tr-TR" sz="2800" b="1" dirty="0" smtClean="0"/>
              <a:t>İndirimli Orana Tabi İşlemlerde Sonradan Ortaya Çıkan Giderler Dolayısıyla Yüklenilen </a:t>
            </a:r>
            <a:r>
              <a:rPr lang="tr-TR" sz="2800" b="1" dirty="0" err="1" smtClean="0"/>
              <a:t>Kdv’nin</a:t>
            </a:r>
            <a:r>
              <a:rPr lang="tr-TR" sz="2800" b="1" dirty="0" smtClean="0"/>
              <a:t> İade Hesabına Dahil Edilmesi İmkanı Getirilmiştir</a:t>
            </a:r>
            <a:endParaRPr lang="tr-TR" sz="2800" b="1" dirty="0"/>
          </a:p>
        </p:txBody>
      </p:sp>
      <p:sp>
        <p:nvSpPr>
          <p:cNvPr id="3" name="İçerik Yer Tutucusu 2"/>
          <p:cNvSpPr>
            <a:spLocks noGrp="1"/>
          </p:cNvSpPr>
          <p:nvPr>
            <p:ph idx="1"/>
          </p:nvPr>
        </p:nvSpPr>
        <p:spPr>
          <a:xfrm>
            <a:off x="1168400" y="1579418"/>
            <a:ext cx="10589491" cy="5190837"/>
          </a:xfrm>
        </p:spPr>
        <p:txBody>
          <a:bodyPr>
            <a:normAutofit fontScale="92500" lnSpcReduction="10000"/>
          </a:bodyPr>
          <a:lstStyle/>
          <a:p>
            <a:endParaRPr lang="tr-TR" dirty="0"/>
          </a:p>
          <a:p>
            <a:r>
              <a:rPr lang="tr-TR" dirty="0"/>
              <a:t>İndirimli orana tabi teslim ve hizmetler nedeniyle teslim ve hizmetin gerçekleştiği vergilendirme döneminden sonra ortaya çıkan giderler veya yapılan </a:t>
            </a:r>
            <a:r>
              <a:rPr lang="tr-TR" dirty="0" err="1"/>
              <a:t>iskontolar</a:t>
            </a:r>
            <a:r>
              <a:rPr lang="tr-TR" dirty="0"/>
              <a:t> dolayısıyla yüklenilen ve indirim yoluyla </a:t>
            </a:r>
            <a:r>
              <a:rPr lang="tr-TR" dirty="0">
                <a:solidFill>
                  <a:srgbClr val="FF0000"/>
                </a:solidFill>
              </a:rPr>
              <a:t>telafi edilemeyen katma değer vergisinin iade hesabına dahil edilmesine imkan sağlanmıştır. </a:t>
            </a:r>
            <a:endParaRPr lang="tr-TR" dirty="0" smtClean="0">
              <a:solidFill>
                <a:srgbClr val="FF0000"/>
              </a:solidFill>
            </a:endParaRPr>
          </a:p>
          <a:p>
            <a:r>
              <a:rPr lang="tr-TR" dirty="0"/>
              <a:t>Konuyla ilgili 05.06.2018 tarihinde 18 Seri </a:t>
            </a:r>
            <a:r>
              <a:rPr lang="tr-TR" dirty="0" err="1"/>
              <a:t>No'lu</a:t>
            </a:r>
            <a:r>
              <a:rPr lang="tr-TR" dirty="0"/>
              <a:t> Katma Değer Vergisi Genel Uygulama Tebliğinde Değişiklik Yapılmasına Dair Tebliğ </a:t>
            </a:r>
            <a:r>
              <a:rPr lang="tr-TR" dirty="0" smtClean="0"/>
              <a:t>Yayınlanmış olup</a:t>
            </a:r>
            <a:r>
              <a:rPr lang="tr-TR" dirty="0"/>
              <a:t>, </a:t>
            </a:r>
            <a:r>
              <a:rPr lang="tr-TR" dirty="0" smtClean="0"/>
              <a:t>Aşağıdaki şekilde</a:t>
            </a:r>
            <a:r>
              <a:rPr lang="tr-TR" sz="1900" b="1" i="1" dirty="0" smtClean="0"/>
              <a:t>, 3.1.3.5</a:t>
            </a:r>
            <a:r>
              <a:rPr lang="tr-TR" sz="1900" b="1" i="1" dirty="0"/>
              <a:t>. İndirimli Orana Tabi İşlemin Gerçekleşmesinden Sonra Yapılan Alımlar ve </a:t>
            </a:r>
            <a:r>
              <a:rPr lang="tr-TR" sz="1900" b="1" i="1" dirty="0" err="1" smtClean="0"/>
              <a:t>İskontolar</a:t>
            </a:r>
            <a:r>
              <a:rPr lang="tr-TR" sz="1900" b="1" i="1" dirty="0" smtClean="0"/>
              <a:t> </a:t>
            </a:r>
            <a:r>
              <a:rPr lang="tr-TR" dirty="0" smtClean="0"/>
              <a:t>bölümü eklenmiştir.</a:t>
            </a:r>
            <a:endParaRPr lang="tr-TR" dirty="0"/>
          </a:p>
          <a:p>
            <a:r>
              <a:rPr lang="tr-TR" dirty="0" smtClean="0"/>
              <a:t>İndirimli </a:t>
            </a:r>
            <a:r>
              <a:rPr lang="tr-TR" dirty="0"/>
              <a:t>orana tabi işlemin gerçekleşmesinden sonra, işlem ile ilgili olarak garanti, reklam, </a:t>
            </a:r>
            <a:r>
              <a:rPr lang="tr-TR" dirty="0" err="1"/>
              <a:t>royalty</a:t>
            </a:r>
            <a:r>
              <a:rPr lang="tr-TR" dirty="0"/>
              <a:t>, </a:t>
            </a:r>
            <a:r>
              <a:rPr lang="tr-TR" dirty="0" err="1"/>
              <a:t>know</a:t>
            </a:r>
            <a:r>
              <a:rPr lang="tr-TR" dirty="0"/>
              <a:t>-how, isim hakkı, ciro primi gibi harcamalar üzerinden KDV ödenebilmektedir. Ayrıca indirimli orana tabi işlemin gerçekleşmesinden sonra, satıcı tarafından yapılan </a:t>
            </a:r>
            <a:r>
              <a:rPr lang="tr-TR" dirty="0" err="1"/>
              <a:t>iskontolar</a:t>
            </a:r>
            <a:r>
              <a:rPr lang="tr-TR" dirty="0"/>
              <a:t> nedeniyle, alıcılar tarafından </a:t>
            </a:r>
            <a:r>
              <a:rPr lang="tr-TR" dirty="0" err="1"/>
              <a:t>iskontoya</a:t>
            </a:r>
            <a:r>
              <a:rPr lang="tr-TR" dirty="0"/>
              <a:t> dair düzenlenen faturada KDV hesaplanması gerekmektedir.</a:t>
            </a:r>
          </a:p>
          <a:p>
            <a:r>
              <a:rPr lang="tr-TR" dirty="0"/>
              <a:t>Bu kapsamda, indirimli orana tabi işlemin gerçekleşmesinden sonra, işlemle ilgili olarak yapılan garanti, reklam, </a:t>
            </a:r>
            <a:r>
              <a:rPr lang="tr-TR" dirty="0" err="1"/>
              <a:t>royalty</a:t>
            </a:r>
            <a:r>
              <a:rPr lang="tr-TR" dirty="0"/>
              <a:t>, </a:t>
            </a:r>
            <a:r>
              <a:rPr lang="tr-TR" dirty="0" err="1"/>
              <a:t>know</a:t>
            </a:r>
            <a:r>
              <a:rPr lang="tr-TR" dirty="0"/>
              <a:t>-how, isim hakkı, ciro primi gibi harcamalar ve </a:t>
            </a:r>
            <a:r>
              <a:rPr lang="tr-TR" dirty="0" err="1"/>
              <a:t>iskontolar</a:t>
            </a:r>
            <a:r>
              <a:rPr lang="tr-TR" dirty="0"/>
              <a:t> nedeniyle satıcılar tarafından yüklenilen KDV’nin, indirim hesaplarına dahil edildiği vergilendirme dönemine ilişkin iade hesabında dikkate alınması uygun görülmüştür.”</a:t>
            </a:r>
          </a:p>
          <a:p>
            <a:endParaRPr lang="tr-TR" dirty="0">
              <a:solidFill>
                <a:srgbClr val="FF0000"/>
              </a:solidFill>
            </a:endParaRPr>
          </a:p>
          <a:p>
            <a:endParaRPr lang="tr-TR" dirty="0"/>
          </a:p>
        </p:txBody>
      </p:sp>
    </p:spTree>
    <p:extLst>
      <p:ext uri="{BB962C8B-B14F-4D97-AF65-F5344CB8AC3E}">
        <p14:creationId xmlns:p14="http://schemas.microsoft.com/office/powerpoint/2010/main" val="35638975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334818"/>
            <a:ext cx="9601200" cy="1485900"/>
          </a:xfrm>
        </p:spPr>
        <p:txBody>
          <a:bodyPr>
            <a:normAutofit fontScale="90000"/>
          </a:bodyPr>
          <a:lstStyle/>
          <a:p>
            <a:r>
              <a:rPr lang="tr-TR" b="1" dirty="0" smtClean="0"/>
              <a:t>İşletme Hesabı Esasına Göre Defter Tutan Mükellefler İçin Vergi Ödemesinin Uzatılması Yetkisi Verilmiştir.</a:t>
            </a:r>
            <a:endParaRPr lang="tr-TR" dirty="0"/>
          </a:p>
        </p:txBody>
      </p:sp>
      <p:sp>
        <p:nvSpPr>
          <p:cNvPr id="3" name="İçerik Yer Tutucusu 2"/>
          <p:cNvSpPr>
            <a:spLocks noGrp="1"/>
          </p:cNvSpPr>
          <p:nvPr>
            <p:ph idx="1"/>
          </p:nvPr>
        </p:nvSpPr>
        <p:spPr>
          <a:xfrm>
            <a:off x="1371600" y="2627746"/>
            <a:ext cx="9601200" cy="3581400"/>
          </a:xfrm>
        </p:spPr>
        <p:txBody>
          <a:bodyPr/>
          <a:lstStyle/>
          <a:p>
            <a:r>
              <a:rPr lang="tr-TR" dirty="0"/>
              <a:t>Bu Kanun’un </a:t>
            </a:r>
            <a:r>
              <a:rPr lang="tr-TR" b="1" dirty="0"/>
              <a:t>13 üncü maddesiyle</a:t>
            </a:r>
            <a:r>
              <a:rPr lang="tr-TR" dirty="0"/>
              <a:t>, Katma Değer Vergisi Kanunu’nun  “</a:t>
            </a:r>
            <a:r>
              <a:rPr lang="tr-TR" b="1" dirty="0"/>
              <a:t>Verginin ödenmesi</a:t>
            </a:r>
            <a:r>
              <a:rPr lang="tr-TR" dirty="0"/>
              <a:t>” başlıklı 46 </a:t>
            </a:r>
            <a:r>
              <a:rPr lang="tr-TR" dirty="0" err="1"/>
              <a:t>ncı</a:t>
            </a:r>
            <a:r>
              <a:rPr lang="tr-TR" dirty="0"/>
              <a:t> maddesinde yapılan </a:t>
            </a:r>
            <a:r>
              <a:rPr lang="tr-TR" dirty="0" smtClean="0"/>
              <a:t>değişiklikle,</a:t>
            </a:r>
          </a:p>
          <a:p>
            <a:r>
              <a:rPr lang="tr-TR" dirty="0" smtClean="0"/>
              <a:t>Maliye </a:t>
            </a:r>
            <a:r>
              <a:rPr lang="tr-TR" dirty="0"/>
              <a:t>Bakanlığına, işletme hesabı esasına göre defter tutan mükelleflerin ödemeleri gereken verginin ödeme zamanını, beyannamenin verildiği ayı takip eden ikinci ayın sonuna kadar uzatma yetkisi verilmiştir.</a:t>
            </a:r>
          </a:p>
          <a:p>
            <a:r>
              <a:rPr lang="tr-TR" b="1" dirty="0">
                <a:solidFill>
                  <a:srgbClr val="FF0000"/>
                </a:solidFill>
              </a:rPr>
              <a:t>Yürürlük tarihi: 01.01.2019</a:t>
            </a:r>
            <a:endParaRPr lang="tr-TR" dirty="0">
              <a:solidFill>
                <a:srgbClr val="FF0000"/>
              </a:solidFill>
            </a:endParaRPr>
          </a:p>
          <a:p>
            <a:endParaRPr lang="tr-TR" dirty="0"/>
          </a:p>
        </p:txBody>
      </p:sp>
    </p:spTree>
    <p:extLst>
      <p:ext uri="{BB962C8B-B14F-4D97-AF65-F5344CB8AC3E}">
        <p14:creationId xmlns:p14="http://schemas.microsoft.com/office/powerpoint/2010/main" val="411468602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7708" y="293254"/>
            <a:ext cx="10894292" cy="1992746"/>
          </a:xfrm>
        </p:spPr>
        <p:txBody>
          <a:bodyPr>
            <a:normAutofit fontScale="90000"/>
          </a:bodyPr>
          <a:lstStyle/>
          <a:p>
            <a:r>
              <a:rPr lang="tr-TR" b="1" dirty="0" smtClean="0"/>
              <a:t>Vergiye Uyum Düzeyi Yüksek Mükelleflerin İade İşlemlerinin Kolaylaştırılmasına İlişkin Maliye Bakanlığına Yetki Verilmiştir.</a:t>
            </a:r>
            <a:endParaRPr lang="tr-TR" dirty="0"/>
          </a:p>
        </p:txBody>
      </p:sp>
      <p:sp>
        <p:nvSpPr>
          <p:cNvPr id="3" name="İçerik Yer Tutucusu 2"/>
          <p:cNvSpPr>
            <a:spLocks noGrp="1"/>
          </p:cNvSpPr>
          <p:nvPr>
            <p:ph idx="1"/>
          </p:nvPr>
        </p:nvSpPr>
        <p:spPr>
          <a:xfrm>
            <a:off x="1371600" y="2286000"/>
            <a:ext cx="9601200" cy="4572000"/>
          </a:xfrm>
        </p:spPr>
        <p:txBody>
          <a:bodyPr>
            <a:normAutofit lnSpcReduction="10000"/>
          </a:bodyPr>
          <a:lstStyle/>
          <a:p>
            <a:endParaRPr lang="tr-TR" dirty="0" smtClean="0"/>
          </a:p>
          <a:p>
            <a:r>
              <a:rPr lang="tr-TR" dirty="0" smtClean="0"/>
              <a:t>Katma </a:t>
            </a:r>
            <a:r>
              <a:rPr lang="tr-TR" dirty="0"/>
              <a:t>Değer Vergisi Kanunu’nun  “</a:t>
            </a:r>
            <a:r>
              <a:rPr lang="tr-TR" b="1" dirty="0"/>
              <a:t>Yetki</a:t>
            </a:r>
            <a:r>
              <a:rPr lang="tr-TR" dirty="0"/>
              <a:t>” başlıklı 36 </a:t>
            </a:r>
            <a:r>
              <a:rPr lang="tr-TR" dirty="0" err="1"/>
              <a:t>ncı</a:t>
            </a:r>
            <a:r>
              <a:rPr lang="tr-TR" dirty="0"/>
              <a:t> maddesinde yapılan </a:t>
            </a:r>
            <a:r>
              <a:rPr lang="tr-TR" dirty="0" smtClean="0"/>
              <a:t>değişiklikle,</a:t>
            </a:r>
          </a:p>
          <a:p>
            <a:r>
              <a:rPr lang="tr-TR" dirty="0" smtClean="0"/>
              <a:t>Maliye </a:t>
            </a:r>
            <a:r>
              <a:rPr lang="tr-TR" dirty="0"/>
              <a:t>Bakanlığına; vergisel </a:t>
            </a:r>
            <a:r>
              <a:rPr lang="tr-TR" b="1" dirty="0"/>
              <a:t>uyum düzeyi yüksek </a:t>
            </a:r>
            <a:r>
              <a:rPr lang="tr-TR" b="1" dirty="0" smtClean="0"/>
              <a:t>mükelleflerin </a:t>
            </a:r>
            <a:r>
              <a:rPr lang="tr-TR" sz="1900" i="1" dirty="0" smtClean="0"/>
              <a:t>(mükellefiyet </a:t>
            </a:r>
            <a:r>
              <a:rPr lang="tr-TR" sz="1900" i="1" dirty="0"/>
              <a:t>süresi, çalışan sayısı, aktif ve </a:t>
            </a:r>
            <a:r>
              <a:rPr lang="tr-TR" sz="1900" i="1" dirty="0" err="1"/>
              <a:t>özsermaye</a:t>
            </a:r>
            <a:r>
              <a:rPr lang="tr-TR" sz="1900" i="1" dirty="0"/>
              <a:t> büyüklüğü, ödenen vergi tutarı, vergisel ödevlerin zamanında yerine getirilip getirilmediği, sahte veya muhteviyatı itibarıyla yanıltıcı belge düzenleme veya kullanma yönünde olumsuz rapor ya da tespit bulunup bulunmadığı gibi </a:t>
            </a:r>
            <a:r>
              <a:rPr lang="tr-TR" sz="1900" i="1" dirty="0" smtClean="0"/>
              <a:t>kriterler)</a:t>
            </a:r>
            <a:r>
              <a:rPr lang="tr-TR" dirty="0" smtClean="0"/>
              <a:t> </a:t>
            </a:r>
            <a:r>
              <a:rPr lang="tr-TR" b="1" dirty="0" smtClean="0"/>
              <a:t> </a:t>
            </a:r>
            <a:r>
              <a:rPr lang="tr-TR" b="1" dirty="0"/>
              <a:t>iade işlemlerinin kolaylaştırılması</a:t>
            </a:r>
            <a:r>
              <a:rPr lang="tr-TR" dirty="0"/>
              <a:t>, vergisel uyum düzeyi düşük olan riskli mükelleflerin iade işlemlerinin ise daha detaylı kontrol edilebilmesine yönelik usul ve esasların belirlenmesi hususlarında yetki verilmiştir</a:t>
            </a:r>
            <a:r>
              <a:rPr lang="tr-TR" dirty="0" smtClean="0"/>
              <a:t>.</a:t>
            </a:r>
          </a:p>
          <a:p>
            <a:r>
              <a:rPr lang="tr-TR" dirty="0" smtClean="0"/>
              <a:t>Bu maddenin </a:t>
            </a:r>
            <a:r>
              <a:rPr lang="tr-TR" dirty="0" smtClean="0"/>
              <a:t>yürürlük </a:t>
            </a:r>
            <a:r>
              <a:rPr lang="tr-TR" dirty="0" smtClean="0"/>
              <a:t>tarihi normalde 06.04.2018’dir. Ancak bu maddeye ilişkin yayınlanmış bir tebliğ </a:t>
            </a:r>
            <a:r>
              <a:rPr lang="tr-TR" dirty="0" smtClean="0"/>
              <a:t>bulunmamaktadır. </a:t>
            </a:r>
            <a:endParaRPr lang="tr-TR" dirty="0" smtClean="0"/>
          </a:p>
          <a:p>
            <a:r>
              <a:rPr lang="tr-TR" dirty="0" smtClean="0">
                <a:solidFill>
                  <a:srgbClr val="FF0000"/>
                </a:solidFill>
              </a:rPr>
              <a:t>Ayrıca, Uyum düzeyinden maksat, kurumlar vergisinde getirilen %5’lik indirim gibi bir uygulama ise (nerdeyse) kimse uyumlu mükellef değil demektir. </a:t>
            </a:r>
            <a:r>
              <a:rPr lang="tr-TR" dirty="0" smtClean="0">
                <a:solidFill>
                  <a:srgbClr val="FF0000"/>
                </a:solidFill>
                <a:sym typeface="Wingdings" panose="05000000000000000000" pitchFamily="2" charset="2"/>
              </a:rPr>
              <a:t>: ) </a:t>
            </a:r>
            <a:endParaRPr lang="tr-TR" dirty="0">
              <a:solidFill>
                <a:srgbClr val="FF0000"/>
              </a:solidFill>
            </a:endParaRPr>
          </a:p>
        </p:txBody>
      </p:sp>
    </p:spTree>
    <p:extLst>
      <p:ext uri="{BB962C8B-B14F-4D97-AF65-F5344CB8AC3E}">
        <p14:creationId xmlns:p14="http://schemas.microsoft.com/office/powerpoint/2010/main" val="13416384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4581" y="519544"/>
            <a:ext cx="10016837" cy="1918855"/>
          </a:xfrm>
        </p:spPr>
        <p:txBody>
          <a:bodyPr>
            <a:noAutofit/>
          </a:bodyPr>
          <a:lstStyle/>
          <a:p>
            <a:r>
              <a:rPr lang="tr-TR" sz="2800" b="1" dirty="0" smtClean="0"/>
              <a:t>Süresi İçinde İadesi Talep Edilmeyen KDV’yi Gelir Ve Kurumlar Vergisi Matrahlarının Tespitinde Gider Olarak Yazdırma Ve İade Hakkı Doğuran İşlemlerle İlgili İade Talebinde Bulunulabilecek Asgari Tutarı Belirlemesi Hususunda Yetki Verilmiştir.</a:t>
            </a:r>
            <a:endParaRPr lang="tr-TR" sz="2800" dirty="0"/>
          </a:p>
        </p:txBody>
      </p:sp>
      <p:sp>
        <p:nvSpPr>
          <p:cNvPr id="3" name="İçerik Yer Tutucusu 2"/>
          <p:cNvSpPr>
            <a:spLocks noGrp="1"/>
          </p:cNvSpPr>
          <p:nvPr>
            <p:ph idx="1"/>
          </p:nvPr>
        </p:nvSpPr>
        <p:spPr>
          <a:xfrm>
            <a:off x="1353127" y="2636981"/>
            <a:ext cx="9601200" cy="3581400"/>
          </a:xfrm>
        </p:spPr>
        <p:txBody>
          <a:bodyPr/>
          <a:lstStyle/>
          <a:p>
            <a:r>
              <a:rPr lang="tr-TR" dirty="0"/>
              <a:t>Bu Kanun’un </a:t>
            </a:r>
            <a:r>
              <a:rPr lang="tr-TR" b="1" dirty="0"/>
              <a:t>11 inci maddesiyle</a:t>
            </a:r>
            <a:r>
              <a:rPr lang="tr-TR" dirty="0"/>
              <a:t>, Katma Değer Vergisi Kanunu’nun  “</a:t>
            </a:r>
            <a:r>
              <a:rPr lang="tr-TR" b="1" dirty="0"/>
              <a:t>Yetki</a:t>
            </a:r>
            <a:r>
              <a:rPr lang="tr-TR" dirty="0"/>
              <a:t>” başlıklı 36 </a:t>
            </a:r>
            <a:r>
              <a:rPr lang="tr-TR" dirty="0" err="1"/>
              <a:t>ncı</a:t>
            </a:r>
            <a:r>
              <a:rPr lang="tr-TR" dirty="0"/>
              <a:t> maddesinde yapılan </a:t>
            </a:r>
            <a:r>
              <a:rPr lang="tr-TR" dirty="0" smtClean="0"/>
              <a:t>değişiklikle,</a:t>
            </a:r>
          </a:p>
          <a:p>
            <a:r>
              <a:rPr lang="tr-TR" dirty="0" smtClean="0"/>
              <a:t> </a:t>
            </a:r>
            <a:r>
              <a:rPr lang="tr-TR" dirty="0"/>
              <a:t>Bakanlar Kuruluna, süresi içinde iadesi talep edilmeyen katma değer vergisini gelir ve kurumlar vergisi matrahlarının tespitinde gider olarak yazdırma ve iade hakkı doğuran işlemlerle ilgili iade talebinde bulunulabilecek asgari tutarın belirlenmesi hususunda yetki verilmiştir</a:t>
            </a:r>
            <a:r>
              <a:rPr lang="tr-TR" dirty="0" smtClean="0"/>
              <a:t>.</a:t>
            </a:r>
          </a:p>
          <a:p>
            <a:r>
              <a:rPr lang="tr-TR" dirty="0" smtClean="0"/>
              <a:t>Örneğin; indirimli oran iade süresini geçirmiş ve devreden KDV tutarı yüksek olan firmalar için uygulanabilir.</a:t>
            </a:r>
          </a:p>
          <a:p>
            <a:r>
              <a:rPr lang="tr-TR" dirty="0"/>
              <a:t>Bu maddenin </a:t>
            </a:r>
            <a:r>
              <a:rPr lang="tr-TR" dirty="0" smtClean="0"/>
              <a:t>yürürlük </a:t>
            </a:r>
            <a:r>
              <a:rPr lang="tr-TR" dirty="0"/>
              <a:t>tarihi normalde 06.04.2018’dir. Ancak bu maddeye ilişkin yayınlanmış bir tebliğ </a:t>
            </a:r>
            <a:r>
              <a:rPr lang="tr-TR" dirty="0" smtClean="0"/>
              <a:t>bulunmamaktadır</a:t>
            </a:r>
            <a:r>
              <a:rPr lang="tr-TR" dirty="0"/>
              <a:t>. </a:t>
            </a:r>
          </a:p>
          <a:p>
            <a:endParaRPr lang="tr-TR" dirty="0"/>
          </a:p>
        </p:txBody>
      </p:sp>
    </p:spTree>
    <p:extLst>
      <p:ext uri="{BB962C8B-B14F-4D97-AF65-F5344CB8AC3E}">
        <p14:creationId xmlns:p14="http://schemas.microsoft.com/office/powerpoint/2010/main" val="29412072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0546" y="0"/>
            <a:ext cx="10977418" cy="1348509"/>
          </a:xfrm>
        </p:spPr>
        <p:txBody>
          <a:bodyPr>
            <a:normAutofit fontScale="90000"/>
          </a:bodyPr>
          <a:lstStyle/>
          <a:p>
            <a:r>
              <a:rPr lang="tr-TR" b="1" dirty="0"/>
              <a:t>İmalatçı </a:t>
            </a:r>
            <a:r>
              <a:rPr lang="tr-TR" b="1" dirty="0" smtClean="0"/>
              <a:t>İhracatçılara, İhracat Bedelinin Belli Bir Oranına Kadar İade İmkanı Geliyor.</a:t>
            </a:r>
            <a:endParaRPr lang="tr-TR" dirty="0"/>
          </a:p>
        </p:txBody>
      </p:sp>
      <p:sp>
        <p:nvSpPr>
          <p:cNvPr id="3" name="İçerik Yer Tutucusu 2"/>
          <p:cNvSpPr>
            <a:spLocks noGrp="1"/>
          </p:cNvSpPr>
          <p:nvPr>
            <p:ph idx="1"/>
          </p:nvPr>
        </p:nvSpPr>
        <p:spPr>
          <a:xfrm>
            <a:off x="1136073" y="1727200"/>
            <a:ext cx="10233891" cy="5024582"/>
          </a:xfrm>
        </p:spPr>
        <p:txBody>
          <a:bodyPr>
            <a:normAutofit/>
          </a:bodyPr>
          <a:lstStyle/>
          <a:p>
            <a:r>
              <a:rPr lang="tr-TR" dirty="0" smtClean="0"/>
              <a:t>Katma </a:t>
            </a:r>
            <a:r>
              <a:rPr lang="tr-TR" dirty="0"/>
              <a:t>Değer Vergisi Kanunu’nun  “</a:t>
            </a:r>
            <a:r>
              <a:rPr lang="tr-TR" b="1" dirty="0"/>
              <a:t>İstisna Edilmiş İşlemlerde İndirim</a:t>
            </a:r>
            <a:r>
              <a:rPr lang="tr-TR" dirty="0"/>
              <a:t>” başlıklı 32 </a:t>
            </a:r>
            <a:r>
              <a:rPr lang="tr-TR" dirty="0" err="1"/>
              <a:t>nci</a:t>
            </a:r>
            <a:r>
              <a:rPr lang="tr-TR" dirty="0"/>
              <a:t> maddesinde yapılan değişiklikle; imal ettikleri malları bizzat ihraç eden imalatçılara, yüklenilen katma değer vergisi yerine sektörler itibarıyla ihracat bedelinin belli bir oranına kadar iade yaptırabilme hususunda Maliye Bakanlığına yetki verilmiştir</a:t>
            </a:r>
            <a:r>
              <a:rPr lang="tr-TR" dirty="0" smtClean="0"/>
              <a:t>. </a:t>
            </a:r>
            <a:r>
              <a:rPr lang="tr-TR" b="1" dirty="0" smtClean="0">
                <a:solidFill>
                  <a:srgbClr val="FF0000"/>
                </a:solidFill>
              </a:rPr>
              <a:t>Uygulama 01.01.2019’da Başlayacaktır. </a:t>
            </a:r>
          </a:p>
          <a:p>
            <a:pPr marL="0" indent="0">
              <a:buNone/>
            </a:pPr>
            <a:r>
              <a:rPr lang="tr-TR" b="1" dirty="0" smtClean="0"/>
              <a:t>Konuyla İlgili Maliye Eski Bakanı Naci </a:t>
            </a:r>
            <a:r>
              <a:rPr lang="tr-TR" b="1" dirty="0" err="1" smtClean="0"/>
              <a:t>Ağbal’ın</a:t>
            </a:r>
            <a:r>
              <a:rPr lang="tr-TR" b="1" dirty="0" smtClean="0"/>
              <a:t> açıklaması : </a:t>
            </a:r>
            <a:endParaRPr lang="tr-TR" b="1" dirty="0"/>
          </a:p>
          <a:p>
            <a:r>
              <a:rPr lang="tr-TR" i="1" dirty="0" smtClean="0"/>
              <a:t>Kanunla </a:t>
            </a:r>
            <a:r>
              <a:rPr lang="tr-TR" i="1" dirty="0"/>
              <a:t>getirilen en önemli düzenlemenin, ihracattaki KDV iadelerinin kapsamının genişletilmesi ve hızlandırılması olduğuna işaret eden </a:t>
            </a:r>
            <a:r>
              <a:rPr lang="tr-TR" i="1" dirty="0" err="1"/>
              <a:t>Ağbal</a:t>
            </a:r>
            <a:r>
              <a:rPr lang="tr-TR" i="1" dirty="0"/>
              <a:t>, "İhracatçılar mevcut sistemde sadece ihraç ettikleri malın bünyesine giren KDV'yi iade olarak talep edebiliyor. Normal alışları sırasında ödedikleri KDV yükü de onların üzerinde kalıyor. </a:t>
            </a:r>
            <a:r>
              <a:rPr lang="tr-TR" i="1" dirty="0" smtClean="0"/>
              <a:t>İmalatçı </a:t>
            </a:r>
            <a:r>
              <a:rPr lang="tr-TR" i="1" dirty="0"/>
              <a:t>ihracatçılar bundan böyle gerek makine teçhizat alımları gerekse diğer alışları nedeniyle üstlendikleri ve henüz ihraç etmedikleri malların KDV'sini de alabilecek. Zaman zaman işletmeler ihracatçı şirketi kurup bunun üzerinden KDV almaya çalışıyordu. </a:t>
            </a:r>
            <a:r>
              <a:rPr lang="tr-TR" b="1" i="1" dirty="0">
                <a:solidFill>
                  <a:srgbClr val="FF0000"/>
                </a:solidFill>
              </a:rPr>
              <a:t>Ayrıca şirket kurulmasına gerek olmayacak</a:t>
            </a:r>
            <a:r>
              <a:rPr lang="tr-TR" i="1" dirty="0"/>
              <a:t>." dedi</a:t>
            </a:r>
            <a:r>
              <a:rPr lang="tr-TR" i="1" dirty="0" smtClean="0"/>
              <a:t>.</a:t>
            </a:r>
            <a:endParaRPr lang="tr-TR" b="1" dirty="0">
              <a:solidFill>
                <a:srgbClr val="FF0000"/>
              </a:solidFill>
            </a:endParaRPr>
          </a:p>
        </p:txBody>
      </p:sp>
    </p:spTree>
    <p:extLst>
      <p:ext uri="{BB962C8B-B14F-4D97-AF65-F5344CB8AC3E}">
        <p14:creationId xmlns:p14="http://schemas.microsoft.com/office/powerpoint/2010/main" val="289388587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9780" y="307108"/>
            <a:ext cx="10173855" cy="1678709"/>
          </a:xfrm>
        </p:spPr>
        <p:txBody>
          <a:bodyPr>
            <a:noAutofit/>
          </a:bodyPr>
          <a:lstStyle/>
          <a:p>
            <a:r>
              <a:rPr lang="tr-TR" sz="2800" b="1" dirty="0" smtClean="0"/>
              <a:t>Gümrüksüz Satış Mağazalarına “</a:t>
            </a:r>
            <a:r>
              <a:rPr lang="tr-TR" sz="2800" b="1" dirty="0" err="1" smtClean="0"/>
              <a:t>Free</a:t>
            </a:r>
            <a:r>
              <a:rPr lang="tr-TR" sz="2800" b="1" dirty="0" smtClean="0"/>
              <a:t> Shop (</a:t>
            </a:r>
            <a:r>
              <a:rPr lang="tr-TR" sz="2800" b="1" dirty="0" err="1" smtClean="0"/>
              <a:t>Duty</a:t>
            </a:r>
            <a:r>
              <a:rPr lang="tr-TR" sz="2800" b="1" dirty="0" smtClean="0"/>
              <a:t> </a:t>
            </a:r>
            <a:r>
              <a:rPr lang="tr-TR" sz="2800" b="1" dirty="0" err="1" smtClean="0"/>
              <a:t>Free</a:t>
            </a:r>
            <a:r>
              <a:rPr lang="tr-TR" sz="2800" b="1" dirty="0" smtClean="0"/>
              <a:t>)” Veya Bunların Depolarına Yapılan Teslimlerin</a:t>
            </a:r>
            <a:br>
              <a:rPr lang="tr-TR" sz="2800" b="1" dirty="0" smtClean="0"/>
            </a:br>
            <a:r>
              <a:rPr lang="tr-TR" sz="2800" b="1" dirty="0" smtClean="0"/>
              <a:t>İhracat Teslimi Sayılmasına Yönelik Düzenleme</a:t>
            </a:r>
            <a:endParaRPr lang="tr-TR" sz="2800" b="1" dirty="0"/>
          </a:p>
        </p:txBody>
      </p:sp>
      <p:sp>
        <p:nvSpPr>
          <p:cNvPr id="3" name="İçerik Yer Tutucusu 2"/>
          <p:cNvSpPr>
            <a:spLocks noGrp="1"/>
          </p:cNvSpPr>
          <p:nvPr>
            <p:ph idx="1"/>
          </p:nvPr>
        </p:nvSpPr>
        <p:spPr>
          <a:xfrm>
            <a:off x="909781" y="1810327"/>
            <a:ext cx="10063019" cy="4057073"/>
          </a:xfrm>
        </p:spPr>
        <p:txBody>
          <a:bodyPr>
            <a:normAutofit fontScale="92500" lnSpcReduction="10000"/>
          </a:bodyPr>
          <a:lstStyle/>
          <a:p>
            <a:endParaRPr lang="tr-TR" dirty="0" smtClean="0"/>
          </a:p>
          <a:p>
            <a:r>
              <a:rPr lang="tr-TR" dirty="0" smtClean="0"/>
              <a:t>Bu </a:t>
            </a:r>
            <a:r>
              <a:rPr lang="tr-TR" dirty="0"/>
              <a:t>Kanun’ un </a:t>
            </a:r>
            <a:r>
              <a:rPr lang="tr-TR" b="1" dirty="0"/>
              <a:t>3 üncü maddesiyle</a:t>
            </a:r>
            <a:r>
              <a:rPr lang="tr-TR" dirty="0"/>
              <a:t>, Katma Değer Vergisi Kanunu’nun “</a:t>
            </a:r>
            <a:r>
              <a:rPr lang="tr-TR" b="1" dirty="0"/>
              <a:t>İhracat Teslimi ve Yurt Dışındaki Müşteriler İçin Yapılan Hizmetler</a:t>
            </a:r>
            <a:r>
              <a:rPr lang="tr-TR" dirty="0"/>
              <a:t>” başlıklı 12 </a:t>
            </a:r>
            <a:r>
              <a:rPr lang="tr-TR" dirty="0" err="1"/>
              <a:t>nci</a:t>
            </a:r>
            <a:r>
              <a:rPr lang="tr-TR" dirty="0"/>
              <a:t> maddesinde yapılan değişiklikle, gümrüksüz satış mağazalarında satılmak üzere bu mağazalara veya bunların depolarına yapılan teslimler, </a:t>
            </a:r>
            <a:r>
              <a:rPr lang="tr-TR" b="1" dirty="0">
                <a:solidFill>
                  <a:srgbClr val="FF0000"/>
                </a:solidFill>
              </a:rPr>
              <a:t>ihracat teslimi sayılmak suretiyle KDV’den istisna tutulmuştur. </a:t>
            </a:r>
          </a:p>
          <a:p>
            <a:r>
              <a:rPr lang="tr-TR" dirty="0"/>
              <a:t>Ayrıca, yine bu </a:t>
            </a:r>
            <a:r>
              <a:rPr lang="tr-TR" b="1" dirty="0"/>
              <a:t>Kanun’un 24 üncü maddesiyle</a:t>
            </a:r>
            <a:r>
              <a:rPr lang="tr-TR" dirty="0"/>
              <a:t>, Özel Tüketim Vergisi Kanunu’nun “</a:t>
            </a:r>
            <a:r>
              <a:rPr lang="tr-TR" b="1" dirty="0"/>
              <a:t>İhracat istisnası</a:t>
            </a:r>
            <a:r>
              <a:rPr lang="tr-TR" dirty="0"/>
              <a:t>” başlıklı 5 inci maddesinde yapılan değişiklikle, Özel Tüketim Vergisi Kanunu’na ekli (III) ve (IV) sayılı listelerdeki malların, gümrüksüz satış mağazalarında satılmak üzere bu mağazalara veya bunların depolarına yapılan teslimler ÖTV’den istisna tutulmuştur</a:t>
            </a:r>
            <a:r>
              <a:rPr lang="tr-TR" dirty="0" smtClean="0"/>
              <a:t>.</a:t>
            </a:r>
          </a:p>
          <a:p>
            <a:r>
              <a:rPr lang="tr-TR" dirty="0"/>
              <a:t>Konuyla ilgili </a:t>
            </a:r>
            <a:r>
              <a:rPr lang="tr-TR" dirty="0" smtClean="0"/>
              <a:t>06.07.2018 </a:t>
            </a:r>
            <a:r>
              <a:rPr lang="tr-TR" dirty="0"/>
              <a:t>tarihinde </a:t>
            </a:r>
            <a:r>
              <a:rPr lang="tr-TR" dirty="0" smtClean="0"/>
              <a:t>19 </a:t>
            </a:r>
            <a:r>
              <a:rPr lang="tr-TR" dirty="0"/>
              <a:t>Seri </a:t>
            </a:r>
            <a:r>
              <a:rPr lang="tr-TR" dirty="0" err="1"/>
              <a:t>No'lu</a:t>
            </a:r>
            <a:r>
              <a:rPr lang="tr-TR" dirty="0"/>
              <a:t> Katma Değer Vergisi Genel Uygulama Tebliğinde Değişiklik Yapılmasına Dair Tebliğ </a:t>
            </a:r>
            <a:r>
              <a:rPr lang="tr-TR" dirty="0" smtClean="0"/>
              <a:t>Yayınlanmıştır.</a:t>
            </a:r>
            <a:endParaRPr lang="tr-TR" dirty="0"/>
          </a:p>
        </p:txBody>
      </p:sp>
    </p:spTree>
    <p:extLst>
      <p:ext uri="{BB962C8B-B14F-4D97-AF65-F5344CB8AC3E}">
        <p14:creationId xmlns:p14="http://schemas.microsoft.com/office/powerpoint/2010/main" val="4482421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17782" y="167409"/>
            <a:ext cx="10109200" cy="1485900"/>
          </a:xfrm>
        </p:spPr>
        <p:txBody>
          <a:bodyPr>
            <a:normAutofit fontScale="90000"/>
          </a:bodyPr>
          <a:lstStyle/>
          <a:p>
            <a:r>
              <a:rPr lang="tr-TR" b="1" dirty="0" smtClean="0"/>
              <a:t>Okul, Cami, Hastane Gibi Bağış Olarak Yapılan Yerlere KDV İstisnası Getirildi.</a:t>
            </a:r>
            <a:endParaRPr lang="tr-TR" dirty="0"/>
          </a:p>
        </p:txBody>
      </p:sp>
      <p:sp>
        <p:nvSpPr>
          <p:cNvPr id="3" name="İçerik Yer Tutucusu 2"/>
          <p:cNvSpPr>
            <a:spLocks noGrp="1"/>
          </p:cNvSpPr>
          <p:nvPr>
            <p:ph idx="1"/>
          </p:nvPr>
        </p:nvSpPr>
        <p:spPr>
          <a:xfrm>
            <a:off x="1228436" y="1717964"/>
            <a:ext cx="10501745" cy="4645891"/>
          </a:xfrm>
        </p:spPr>
        <p:txBody>
          <a:bodyPr>
            <a:normAutofit lnSpcReduction="10000"/>
          </a:bodyPr>
          <a:lstStyle/>
          <a:p>
            <a:r>
              <a:rPr lang="tr-TR" dirty="0" smtClean="0"/>
              <a:t>KDV </a:t>
            </a:r>
            <a:r>
              <a:rPr lang="tr-TR" dirty="0"/>
              <a:t>Kanununun 13’üncü maddesinde yapılan değişiklikle 1/6/2018 tarihinde yürürlüğe girmek üzere bazı bağış işlemlerine ilişkin olarak bağışta bulunacaklara yapılan teslim ve hizmetler KDV istisna kapsamına alınmıştır. </a:t>
            </a:r>
            <a:r>
              <a:rPr lang="tr-TR" dirty="0" smtClean="0"/>
              <a:t> Örneğin; </a:t>
            </a:r>
            <a:r>
              <a:rPr lang="tr-TR" dirty="0"/>
              <a:t>Diyanet İşleri Başkanlığı denetimine tabi </a:t>
            </a:r>
            <a:r>
              <a:rPr lang="tr-TR" dirty="0" smtClean="0"/>
              <a:t>din </a:t>
            </a:r>
            <a:r>
              <a:rPr lang="tr-TR" dirty="0"/>
              <a:t>eğitimi verilen tesisler, Gençlik ve Spor Bakanlığına ait gençlik merkezleri gibi. </a:t>
            </a:r>
            <a:endParaRPr lang="tr-TR" dirty="0" smtClean="0"/>
          </a:p>
          <a:p>
            <a:r>
              <a:rPr lang="tr-TR" b="1" dirty="0" smtClean="0"/>
              <a:t>Naci AĞBAL; </a:t>
            </a:r>
            <a:r>
              <a:rPr lang="tr-TR" dirty="0" smtClean="0"/>
              <a:t>Hayırseverler </a:t>
            </a:r>
            <a:r>
              <a:rPr lang="tr-TR" dirty="0"/>
              <a:t>için de KDV istisnası getirildiğini anımsatan </a:t>
            </a:r>
            <a:r>
              <a:rPr lang="tr-TR" dirty="0" err="1"/>
              <a:t>Ağbal</a:t>
            </a:r>
            <a:r>
              <a:rPr lang="tr-TR" dirty="0"/>
              <a:t>, "Ayşe teyzenin, Ahmet amcanın belirli bir geliri var. Okul, ibadethane yaptırıp adını yaşatmak istiyor. Mevcut sistemde, hem okulu yapıp hem de vergisini ödüyordu. Artık okul, çocuk yuvası, yurt, sağlık kuruluşu ve ibadethane yaparak bağışta bulunanlar, ilgili kamu kurumuyla protokol yapacak. Vergi dairesine giderek istisna belgesi alacak. O inşaatla ilgili bütün alışları sırasında belgeyi gösterip KDV ödemeyecek. Hayırseverler KDV yükünden kurtulup daha fazla bağış yapacak. Hayırsever şirketler de bağış yapmak istediğinde bu imkandan yararlanacak." diye konuştu</a:t>
            </a:r>
            <a:r>
              <a:rPr lang="tr-TR" dirty="0" smtClean="0"/>
              <a:t>.</a:t>
            </a:r>
          </a:p>
          <a:p>
            <a:r>
              <a:rPr lang="tr-TR" dirty="0"/>
              <a:t>Konuyla ilgili 06.07.2018 tarihinde </a:t>
            </a:r>
            <a:r>
              <a:rPr lang="tr-TR" dirty="0" smtClean="0"/>
              <a:t>19 </a:t>
            </a:r>
            <a:r>
              <a:rPr lang="tr-TR" dirty="0"/>
              <a:t>Seri </a:t>
            </a:r>
            <a:r>
              <a:rPr lang="tr-TR" dirty="0" err="1"/>
              <a:t>No'lu</a:t>
            </a:r>
            <a:r>
              <a:rPr lang="tr-TR" dirty="0"/>
              <a:t> Katma Değer Vergisi Genel Uygulama Tebliğinde Değişiklik Yapılmasına Dair Tebliğ Yayınlanmıştır.</a:t>
            </a:r>
          </a:p>
          <a:p>
            <a:endParaRPr lang="tr-TR" dirty="0"/>
          </a:p>
        </p:txBody>
      </p:sp>
    </p:spTree>
    <p:extLst>
      <p:ext uri="{BB962C8B-B14F-4D97-AF65-F5344CB8AC3E}">
        <p14:creationId xmlns:p14="http://schemas.microsoft.com/office/powerpoint/2010/main" val="6293609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Bazı Teslim Ve Hizmetler Tam KDV İstisna Kapmasına Alınmıştır.</a:t>
            </a:r>
            <a:endParaRPr lang="tr-TR" dirty="0"/>
          </a:p>
        </p:txBody>
      </p:sp>
      <p:sp>
        <p:nvSpPr>
          <p:cNvPr id="3" name="İçerik Yer Tutucusu 2"/>
          <p:cNvSpPr>
            <a:spLocks noGrp="1"/>
          </p:cNvSpPr>
          <p:nvPr>
            <p:ph idx="1"/>
          </p:nvPr>
        </p:nvSpPr>
        <p:spPr/>
        <p:txBody>
          <a:bodyPr>
            <a:normAutofit/>
          </a:bodyPr>
          <a:lstStyle/>
          <a:p>
            <a:r>
              <a:rPr lang="tr-TR" dirty="0" smtClean="0"/>
              <a:t>01/06/2018 </a:t>
            </a:r>
            <a:r>
              <a:rPr lang="tr-TR" dirty="0"/>
              <a:t>tarihinden itibaren geçerli olmak üzere Türkiye’de yerleşik olmayan yabancı uyruklu gerçek kişilere verilen sağlık hizmetlerine KDV istisnası getirilmiştir</a:t>
            </a:r>
            <a:r>
              <a:rPr lang="tr-TR" dirty="0" smtClean="0"/>
              <a:t>.</a:t>
            </a:r>
          </a:p>
          <a:p>
            <a:pPr marL="0" indent="0">
              <a:buNone/>
            </a:pPr>
            <a:r>
              <a:rPr lang="tr-TR" dirty="0" smtClean="0"/>
              <a:t> </a:t>
            </a:r>
          </a:p>
          <a:p>
            <a:r>
              <a:rPr lang="tr-TR" dirty="0" smtClean="0"/>
              <a:t>01/06/2018 tarihinde yürürlüğe girmek üzere 4691, 5746 ve 6550 sayılı Kanunlar kapsamında Ar-Ge, yenilik ve tasarım faaliyetlerinde bulunan işletmelere münhasıran bu faaliyetlerinde kullanılmak üzere yapılan yeni makina ve teçhizat teslimleri tam istisna kapsamına alınmıştır. </a:t>
            </a:r>
          </a:p>
          <a:p>
            <a:r>
              <a:rPr lang="tr-TR" dirty="0" smtClean="0"/>
              <a:t>Konuyla </a:t>
            </a:r>
            <a:r>
              <a:rPr lang="tr-TR" dirty="0"/>
              <a:t>ilgili 06.07.2018 tarihinde 19 Seri </a:t>
            </a:r>
            <a:r>
              <a:rPr lang="tr-TR" dirty="0" err="1"/>
              <a:t>No'lu</a:t>
            </a:r>
            <a:r>
              <a:rPr lang="tr-TR" dirty="0"/>
              <a:t> Katma Değer Vergisi Genel Uygulama Tebliğinde Değişiklik Yapılmasına Dair Tebliğ Yayınlanmıştır.</a:t>
            </a:r>
          </a:p>
          <a:p>
            <a:endParaRPr lang="tr-TR" dirty="0"/>
          </a:p>
          <a:p>
            <a:endParaRPr lang="tr-TR" dirty="0"/>
          </a:p>
        </p:txBody>
      </p:sp>
    </p:spTree>
    <p:extLst>
      <p:ext uri="{BB962C8B-B14F-4D97-AF65-F5344CB8AC3E}">
        <p14:creationId xmlns:p14="http://schemas.microsoft.com/office/powerpoint/2010/main" val="22377185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4510" y="223982"/>
            <a:ext cx="9601200" cy="1485900"/>
          </a:xfrm>
        </p:spPr>
        <p:txBody>
          <a:bodyPr>
            <a:normAutofit fontScale="90000"/>
          </a:bodyPr>
          <a:lstStyle/>
          <a:p>
            <a:r>
              <a:rPr lang="tr-TR" b="1" dirty="0"/>
              <a:t>Bazı işlem, teslim ve hizmetler kısmi istisna kapsamına alınmıştır</a:t>
            </a:r>
            <a:endParaRPr lang="tr-TR" dirty="0"/>
          </a:p>
        </p:txBody>
      </p:sp>
      <p:sp>
        <p:nvSpPr>
          <p:cNvPr id="3" name="İçerik Yer Tutucusu 2"/>
          <p:cNvSpPr>
            <a:spLocks noGrp="1"/>
          </p:cNvSpPr>
          <p:nvPr>
            <p:ph idx="1"/>
          </p:nvPr>
        </p:nvSpPr>
        <p:spPr>
          <a:xfrm>
            <a:off x="979054" y="1477818"/>
            <a:ext cx="10344727" cy="5264727"/>
          </a:xfrm>
        </p:spPr>
        <p:txBody>
          <a:bodyPr>
            <a:normAutofit lnSpcReduction="10000"/>
          </a:bodyPr>
          <a:lstStyle/>
          <a:p>
            <a:r>
              <a:rPr lang="tr-TR" dirty="0"/>
              <a:t>Bu Kanun’un </a:t>
            </a:r>
            <a:r>
              <a:rPr lang="tr-TR" b="1" dirty="0"/>
              <a:t>5 inci maddesiyle</a:t>
            </a:r>
            <a:r>
              <a:rPr lang="tr-TR" dirty="0"/>
              <a:t>, Katma Değer Vergisi Kanunu’nun kısmi istisnalara ilişkin 17 </a:t>
            </a:r>
            <a:r>
              <a:rPr lang="tr-TR" dirty="0" err="1"/>
              <a:t>nci</a:t>
            </a:r>
            <a:r>
              <a:rPr lang="tr-TR" dirty="0"/>
              <a:t> maddesinde yapılan değişiklikle aşağıda belirtilen işlem, teslim ve hizmetler kısmi istisna kapsamına alınmıştır. </a:t>
            </a:r>
          </a:p>
          <a:p>
            <a:r>
              <a:rPr lang="tr-TR" dirty="0"/>
              <a:t>Bilindiği üzere, kısmi istisna kapsamına giren işlem, teslim ve hizmetler üzerinden KDV hesaplanmamakta, bu işlemler nedeniyle yüklenilen KDV indirim konusu yapılamamakta; ancak gider ve maliyet olarak dikkate alınmaktadır.</a:t>
            </a:r>
          </a:p>
          <a:p>
            <a:r>
              <a:rPr lang="tr-TR" dirty="0"/>
              <a:t>Buna göre aşağıdaki işlem, teslim ve hizmetler kısmi istisna kapsamına alınmıştır.</a:t>
            </a:r>
          </a:p>
          <a:p>
            <a:pPr lvl="0"/>
            <a:r>
              <a:rPr lang="tr-TR" dirty="0"/>
              <a:t>Adi ortaklıkların sermaye şirketine dönüşmesi işlemleri, </a:t>
            </a:r>
          </a:p>
          <a:p>
            <a:pPr lvl="0"/>
            <a:r>
              <a:rPr lang="tr-TR" dirty="0"/>
              <a:t>Konfeksiyon sektöründe ortaya çıkan, aynen veya onarılmak suretiyle kullanılması mümkün olmayan kırpıntıların teslimi,</a:t>
            </a:r>
          </a:p>
          <a:p>
            <a:pPr lvl="0"/>
            <a:r>
              <a:rPr lang="tr-TR" dirty="0"/>
              <a:t>Gümrük antrepoları ve geçici depolama yerleri ile gümrük hizmetlerinin verildiği gümrüklü sahalarda, ithalat ve ihracat işlemlerine konu mallar ile transit rejim kapsamında işlem gören mallar için verilen ardiye, depolama ve terminal hizmetleri</a:t>
            </a:r>
            <a:r>
              <a:rPr lang="tr-TR" dirty="0" smtClean="0"/>
              <a:t>.</a:t>
            </a:r>
          </a:p>
          <a:p>
            <a:r>
              <a:rPr lang="tr-TR" dirty="0"/>
              <a:t>Konuyla ilgili 06.07.2018 tarihinde 19 Seri </a:t>
            </a:r>
            <a:r>
              <a:rPr lang="tr-TR" dirty="0" err="1"/>
              <a:t>No'lu</a:t>
            </a:r>
            <a:r>
              <a:rPr lang="tr-TR" dirty="0"/>
              <a:t> Katma Değer Vergisi Genel Uygulama Tebliğinde Değişiklik Yapılmasına Dair Tebliğ Yayınlanmıştır.</a:t>
            </a:r>
          </a:p>
          <a:p>
            <a:pPr lvl="0"/>
            <a:endParaRPr lang="tr-TR" dirty="0"/>
          </a:p>
          <a:p>
            <a:endParaRPr lang="tr-TR" dirty="0"/>
          </a:p>
        </p:txBody>
      </p:sp>
    </p:spTree>
    <p:extLst>
      <p:ext uri="{BB962C8B-B14F-4D97-AF65-F5344CB8AC3E}">
        <p14:creationId xmlns:p14="http://schemas.microsoft.com/office/powerpoint/2010/main" val="13003666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9927" y="76200"/>
            <a:ext cx="9601200" cy="1059873"/>
          </a:xfrm>
        </p:spPr>
        <p:txBody>
          <a:bodyPr>
            <a:normAutofit/>
          </a:bodyPr>
          <a:lstStyle/>
          <a:p>
            <a:r>
              <a:rPr lang="tr-TR" sz="5400" b="1" dirty="0" smtClean="0"/>
              <a:t>Özet;</a:t>
            </a:r>
            <a:endParaRPr lang="tr-TR" sz="5400" b="1" dirty="0"/>
          </a:p>
        </p:txBody>
      </p:sp>
      <p:sp>
        <p:nvSpPr>
          <p:cNvPr id="3" name="İçerik Yer Tutucusu 2"/>
          <p:cNvSpPr>
            <a:spLocks noGrp="1"/>
          </p:cNvSpPr>
          <p:nvPr>
            <p:ph idx="1"/>
          </p:nvPr>
        </p:nvSpPr>
        <p:spPr>
          <a:xfrm>
            <a:off x="1371599" y="1006764"/>
            <a:ext cx="10404765" cy="5495636"/>
          </a:xfrm>
        </p:spPr>
        <p:txBody>
          <a:bodyPr>
            <a:normAutofit fontScale="70000" lnSpcReduction="20000"/>
          </a:bodyPr>
          <a:lstStyle/>
          <a:p>
            <a:endParaRPr lang="tr-TR" sz="2400" dirty="0" smtClean="0"/>
          </a:p>
          <a:p>
            <a:r>
              <a:rPr lang="tr-TR" sz="2400" dirty="0" smtClean="0"/>
              <a:t>Başta 3065 Sayılı Katma </a:t>
            </a:r>
            <a:r>
              <a:rPr lang="tr-TR" sz="2400" dirty="0"/>
              <a:t>Değer Vergisi </a:t>
            </a:r>
            <a:r>
              <a:rPr lang="tr-TR" sz="2400" dirty="0" smtClean="0"/>
              <a:t>Kanunu olmak </a:t>
            </a:r>
            <a:r>
              <a:rPr lang="tr-TR" sz="2400" dirty="0"/>
              <a:t>üzere çeşitli vergi kanunlarında değişiklik </a:t>
            </a:r>
            <a:r>
              <a:rPr lang="tr-TR" sz="2400" dirty="0" smtClean="0"/>
              <a:t>yapan, </a:t>
            </a:r>
          </a:p>
          <a:p>
            <a:r>
              <a:rPr lang="tr-TR" sz="2400" dirty="0" smtClean="0"/>
              <a:t>7104 </a:t>
            </a:r>
            <a:r>
              <a:rPr lang="tr-TR" sz="2400" dirty="0"/>
              <a:t>Sayılı “</a:t>
            </a:r>
            <a:r>
              <a:rPr lang="tr-TR" sz="2400" i="1" dirty="0"/>
              <a:t>Katma Değer Vergisi Kanunu ve Bazı Kanunlar ile 178 Sayılı Kanun Hükmünde Kararnamede Değişiklik Yapılmasına Dair Kanun</a:t>
            </a:r>
            <a:r>
              <a:rPr lang="tr-TR" sz="2400" dirty="0"/>
              <a:t>” </a:t>
            </a:r>
            <a:r>
              <a:rPr lang="tr-TR" sz="2400" dirty="0" smtClean="0"/>
              <a:t> 6 </a:t>
            </a:r>
            <a:r>
              <a:rPr lang="tr-TR" sz="2400" dirty="0"/>
              <a:t>Nisan 2018 Tarihli ve 30383 Sayılı Resmi </a:t>
            </a:r>
            <a:r>
              <a:rPr lang="tr-TR" sz="2400" dirty="0" err="1"/>
              <a:t>Gazete’de</a:t>
            </a:r>
            <a:r>
              <a:rPr lang="tr-TR" sz="2400" dirty="0"/>
              <a:t> </a:t>
            </a:r>
            <a:r>
              <a:rPr lang="tr-TR" sz="2400" dirty="0" smtClean="0"/>
              <a:t>yayımlanmıştır.</a:t>
            </a:r>
          </a:p>
          <a:p>
            <a:r>
              <a:rPr lang="tr-TR" dirty="0" smtClean="0"/>
              <a:t> </a:t>
            </a:r>
            <a:r>
              <a:rPr lang="tr-TR" sz="2400" i="1" dirty="0"/>
              <a:t>Değişiklik yapılan yasal düzenlemeler aşağıdaki gibidir. </a:t>
            </a:r>
          </a:p>
          <a:p>
            <a:r>
              <a:rPr lang="tr-TR" sz="2400" b="1" i="1" u="sng" dirty="0"/>
              <a:t>3065 sayılı Katma Değer Vergisi Kanunu </a:t>
            </a:r>
          </a:p>
          <a:p>
            <a:r>
              <a:rPr lang="tr-TR" sz="2400" i="1" dirty="0" smtClean="0"/>
              <a:t> </a:t>
            </a:r>
            <a:r>
              <a:rPr lang="tr-TR" sz="2400" i="1" dirty="0"/>
              <a:t>193 sayılı Gelir Vergisi Kanunu </a:t>
            </a:r>
          </a:p>
          <a:p>
            <a:r>
              <a:rPr lang="tr-TR" sz="2400" i="1" dirty="0" smtClean="0"/>
              <a:t>4760 </a:t>
            </a:r>
            <a:r>
              <a:rPr lang="tr-TR" sz="2400" i="1" dirty="0"/>
              <a:t>sayılı Özel Tüketim Vergisi Kanunu </a:t>
            </a:r>
          </a:p>
          <a:p>
            <a:r>
              <a:rPr lang="tr-TR" sz="2400" i="1" dirty="0" smtClean="0"/>
              <a:t> </a:t>
            </a:r>
            <a:r>
              <a:rPr lang="tr-TR" sz="2400" b="1" i="1" u="sng" dirty="0"/>
              <a:t>3568 sayılı Serbest Muhasebeci Mali Müşavirlik ve Yeminli Mali Müşavirlik </a:t>
            </a:r>
            <a:r>
              <a:rPr lang="tr-TR" sz="2400" b="1" i="1" u="sng" dirty="0" smtClean="0"/>
              <a:t>Kanunu</a:t>
            </a:r>
            <a:endParaRPr lang="tr-TR" sz="2400" b="1" i="1" u="sng" dirty="0"/>
          </a:p>
          <a:p>
            <a:r>
              <a:rPr lang="tr-TR" sz="2400" i="1" dirty="0" smtClean="0"/>
              <a:t> </a:t>
            </a:r>
            <a:r>
              <a:rPr lang="tr-TR" sz="2400" i="1" dirty="0"/>
              <a:t>213 sayılı Vergi Usul Kanunu </a:t>
            </a:r>
          </a:p>
          <a:p>
            <a:r>
              <a:rPr lang="tr-TR" sz="2400" i="1" dirty="0" smtClean="0"/>
              <a:t>178 </a:t>
            </a:r>
            <a:r>
              <a:rPr lang="tr-TR" sz="2400" i="1" dirty="0"/>
              <a:t>sayılı Maliye Bakanlığının Teşkilat ve Görevleri Hakkında Kanun Hükmünde Kararname </a:t>
            </a:r>
          </a:p>
          <a:p>
            <a:r>
              <a:rPr lang="tr-TR" sz="2400" i="1" dirty="0" smtClean="0"/>
              <a:t>5345 </a:t>
            </a:r>
            <a:r>
              <a:rPr lang="tr-TR" sz="2400" i="1" dirty="0"/>
              <a:t>sayılı Gelir İdaresi Başkanlığının Teşkilat ve Görevleri Hakkında Kanunu </a:t>
            </a:r>
          </a:p>
          <a:p>
            <a:r>
              <a:rPr lang="tr-TR" sz="2400" i="1" dirty="0" smtClean="0"/>
              <a:t>3671 </a:t>
            </a:r>
            <a:r>
              <a:rPr lang="tr-TR" sz="2400" i="1" dirty="0"/>
              <a:t>sayılı Türkiye Büyük Millet Meclisi Üyelerinin </a:t>
            </a:r>
            <a:r>
              <a:rPr lang="tr-TR" sz="2400" i="1" dirty="0" smtClean="0"/>
              <a:t>Emekliliklerine </a:t>
            </a:r>
            <a:r>
              <a:rPr lang="tr-TR" sz="2400" i="1" dirty="0"/>
              <a:t>Dair Kanunu </a:t>
            </a:r>
          </a:p>
          <a:p>
            <a:r>
              <a:rPr lang="tr-TR" sz="2400" i="1" dirty="0" smtClean="0"/>
              <a:t>375 </a:t>
            </a:r>
            <a:r>
              <a:rPr lang="tr-TR" sz="2400" i="1" dirty="0"/>
              <a:t>sayılı Kanun Hükmünde Kararname </a:t>
            </a:r>
          </a:p>
          <a:p>
            <a:r>
              <a:rPr lang="tr-TR" sz="2400" i="1" dirty="0" smtClean="0"/>
              <a:t>2547 </a:t>
            </a:r>
            <a:r>
              <a:rPr lang="tr-TR" sz="2400" i="1" dirty="0"/>
              <a:t>sayılı Yükseköğretim </a:t>
            </a:r>
            <a:r>
              <a:rPr lang="tr-TR" sz="2400" i="1" dirty="0" smtClean="0"/>
              <a:t>Kanunu</a:t>
            </a:r>
            <a:endParaRPr lang="tr-TR" sz="2400" dirty="0" smtClean="0"/>
          </a:p>
        </p:txBody>
      </p:sp>
    </p:spTree>
    <p:extLst>
      <p:ext uri="{BB962C8B-B14F-4D97-AF65-F5344CB8AC3E}">
        <p14:creationId xmlns:p14="http://schemas.microsoft.com/office/powerpoint/2010/main" val="30051967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0218" y="94673"/>
            <a:ext cx="9601200" cy="1485900"/>
          </a:xfrm>
        </p:spPr>
        <p:txBody>
          <a:bodyPr/>
          <a:lstStyle/>
          <a:p>
            <a:r>
              <a:rPr lang="tr-TR" b="1" dirty="0" smtClean="0"/>
              <a:t>İkinci El Oto Alış Satışlarında Özel Matrah Şekli Belirlenmiştir</a:t>
            </a:r>
            <a:endParaRPr lang="tr-TR" dirty="0"/>
          </a:p>
        </p:txBody>
      </p:sp>
      <p:sp>
        <p:nvSpPr>
          <p:cNvPr id="3" name="İçerik Yer Tutucusu 2"/>
          <p:cNvSpPr>
            <a:spLocks noGrp="1"/>
          </p:cNvSpPr>
          <p:nvPr>
            <p:ph idx="1"/>
          </p:nvPr>
        </p:nvSpPr>
        <p:spPr>
          <a:xfrm>
            <a:off x="1025236" y="1580573"/>
            <a:ext cx="10510982" cy="4875645"/>
          </a:xfrm>
        </p:spPr>
        <p:txBody>
          <a:bodyPr>
            <a:normAutofit lnSpcReduction="10000"/>
          </a:bodyPr>
          <a:lstStyle/>
          <a:p>
            <a:r>
              <a:rPr lang="tr-TR" dirty="0"/>
              <a:t>Bu Kanun’un </a:t>
            </a:r>
            <a:r>
              <a:rPr lang="tr-TR" b="1" dirty="0"/>
              <a:t>6 </a:t>
            </a:r>
            <a:r>
              <a:rPr lang="tr-TR" b="1" dirty="0" err="1"/>
              <a:t>ncı</a:t>
            </a:r>
            <a:r>
              <a:rPr lang="tr-TR" b="1" dirty="0"/>
              <a:t> maddesiyle</a:t>
            </a:r>
            <a:r>
              <a:rPr lang="tr-TR" dirty="0"/>
              <a:t>, Katma Değer Vergisi Kanunu’nun “</a:t>
            </a:r>
            <a:r>
              <a:rPr lang="tr-TR" b="1" dirty="0"/>
              <a:t>Özel Matrah Şekilleri</a:t>
            </a:r>
            <a:r>
              <a:rPr lang="tr-TR" dirty="0"/>
              <a:t>” başlıklı 23 üncü maddesinde yapılan değişiklikle, ikinci el oto alış satışlarında özel matrah şekli belirlenmiştir. Buna göre, bu işlemlerde matrah, ikinci el motorlu kara taşıtı veya taşınmazların alış bedeli düşüldükten sonra kalan tutar olarak belirlenmiştir</a:t>
            </a:r>
            <a:r>
              <a:rPr lang="tr-TR" dirty="0" smtClean="0"/>
              <a:t>.</a:t>
            </a:r>
          </a:p>
          <a:p>
            <a:r>
              <a:rPr lang="tr-TR" dirty="0" smtClean="0"/>
              <a:t>Örneğin</a:t>
            </a:r>
            <a:r>
              <a:rPr lang="tr-TR" dirty="0"/>
              <a:t>, galerici aracınızı satmak istediğinde, 50 bin liralık araba 53 bin liraya satılıyorsa sadece KDV matrahı aradaki 3 bin lira olacak. Bu alanlardaki kayıt dışılık ortadan kalkacak, ikinci eldeki satışlar kayıtlı hale gelecek</a:t>
            </a:r>
            <a:r>
              <a:rPr lang="tr-TR" dirty="0" smtClean="0"/>
              <a:t>.</a:t>
            </a:r>
          </a:p>
          <a:p>
            <a:r>
              <a:rPr lang="tr-TR" dirty="0" smtClean="0"/>
              <a:t>Konuyla </a:t>
            </a:r>
            <a:r>
              <a:rPr lang="tr-TR" dirty="0"/>
              <a:t>ilgili 06.07.2018 tarihinde 19 Seri </a:t>
            </a:r>
            <a:r>
              <a:rPr lang="tr-TR" dirty="0" err="1"/>
              <a:t>No'lu</a:t>
            </a:r>
            <a:r>
              <a:rPr lang="tr-TR" dirty="0"/>
              <a:t> Katma Değer Vergisi Genel Uygulama Tebliğinde Değişiklik Yapılmasına Dair Tebliğ </a:t>
            </a:r>
            <a:r>
              <a:rPr lang="tr-TR" dirty="0" smtClean="0"/>
              <a:t>Yayınlanmış olup, aşağıdaki madde eklenmiştir.</a:t>
            </a:r>
          </a:p>
          <a:p>
            <a:r>
              <a:rPr lang="tr-TR" b="1" dirty="0"/>
              <a:t>4.9. İkinci El Araç ve Taşınmaz Ticareti</a:t>
            </a:r>
            <a:endParaRPr lang="tr-TR" dirty="0"/>
          </a:p>
          <a:p>
            <a:r>
              <a:rPr lang="tr-TR" dirty="0"/>
              <a:t>3065 sayılı Kanunun 7104 sayılı Kanunla değişik (23/f) maddesine göre, ikinci el motorlu kara taşıtı veya taşınmaz ticaretiyle iştigal eden mükelleflerce, KDV mükellefi olmayanlardan (mükellef olanlardan istisna kapsamında yapılan alımlar dâhil) alınarak vasfında esaslı değişiklik yapılmaksızın satılan ikinci el motorlu kara taşıtı veya taşınmazların tesliminde matrah, alış bedeli düşüldükten sonra kalan tutardır.</a:t>
            </a:r>
          </a:p>
          <a:p>
            <a:endParaRPr lang="tr-TR" dirty="0"/>
          </a:p>
          <a:p>
            <a:endParaRPr lang="tr-TR" dirty="0"/>
          </a:p>
        </p:txBody>
      </p:sp>
    </p:spTree>
    <p:extLst>
      <p:ext uri="{BB962C8B-B14F-4D97-AF65-F5344CB8AC3E}">
        <p14:creationId xmlns:p14="http://schemas.microsoft.com/office/powerpoint/2010/main" val="325884795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0218" y="94673"/>
            <a:ext cx="9601200" cy="1485900"/>
          </a:xfrm>
        </p:spPr>
        <p:txBody>
          <a:bodyPr/>
          <a:lstStyle/>
          <a:p>
            <a:r>
              <a:rPr lang="tr-TR" b="1" dirty="0" smtClean="0"/>
              <a:t>İkinci El Oto Alış Satışlarında Özel Matrah Şekline İlişkin Örnek</a:t>
            </a:r>
            <a:endParaRPr lang="tr-TR" dirty="0"/>
          </a:p>
        </p:txBody>
      </p:sp>
      <p:sp>
        <p:nvSpPr>
          <p:cNvPr id="3" name="İçerik Yer Tutucusu 2"/>
          <p:cNvSpPr>
            <a:spLocks noGrp="1"/>
          </p:cNvSpPr>
          <p:nvPr>
            <p:ph idx="1"/>
          </p:nvPr>
        </p:nvSpPr>
        <p:spPr>
          <a:xfrm>
            <a:off x="1025236" y="1580573"/>
            <a:ext cx="10510982" cy="4875645"/>
          </a:xfrm>
        </p:spPr>
        <p:txBody>
          <a:bodyPr>
            <a:normAutofit lnSpcReduction="10000"/>
          </a:bodyPr>
          <a:lstStyle/>
          <a:p>
            <a:r>
              <a:rPr lang="tr-TR" dirty="0" smtClean="0"/>
              <a:t>Bu </a:t>
            </a:r>
            <a:r>
              <a:rPr lang="tr-TR" dirty="0"/>
              <a:t>hükmü </a:t>
            </a:r>
            <a:r>
              <a:rPr lang="tr-TR" dirty="0" smtClean="0"/>
              <a:t>örnek </a:t>
            </a:r>
            <a:r>
              <a:rPr lang="tr-TR" dirty="0"/>
              <a:t>üzerinde izah edecek olursak, KDV uygulanmadan 100 bin TL’ye alınan ve KDV dahil 110 bin liraya satılan aracın alış ve satış tutarı arasındaki fark (110.000-100.000) olan 10 bin TL KDV dahil tutar olacaktır. </a:t>
            </a:r>
          </a:p>
          <a:p>
            <a:r>
              <a:rPr lang="tr-TR" dirty="0" smtClean="0"/>
              <a:t>Dolayısı </a:t>
            </a:r>
            <a:r>
              <a:rPr lang="tr-TR" dirty="0"/>
              <a:t>ile firma bu teslim için (10.000 / 1,18 X 18) bin 1.525,43 TL KDV hesaplayacaktır</a:t>
            </a:r>
            <a:r>
              <a:rPr lang="tr-TR" dirty="0" smtClean="0"/>
              <a:t>.</a:t>
            </a:r>
          </a:p>
          <a:p>
            <a:r>
              <a:rPr lang="tr-TR" dirty="0" smtClean="0"/>
              <a:t>Fatura </a:t>
            </a:r>
            <a:r>
              <a:rPr lang="tr-TR" dirty="0"/>
              <a:t>ise toplam 108 bin 474 lira 57 TL, KDV 1.525,43 TL, genel toplan 110 bin TL olarak düzenlenecektir</a:t>
            </a:r>
            <a:r>
              <a:rPr lang="tr-TR" dirty="0" smtClean="0"/>
              <a:t>.</a:t>
            </a:r>
          </a:p>
          <a:p>
            <a:r>
              <a:rPr lang="tr-TR" dirty="0" smtClean="0"/>
              <a:t> </a:t>
            </a:r>
            <a:r>
              <a:rPr lang="tr-TR" dirty="0"/>
              <a:t>Bu değişiklikle firma (108.474,57-100.000) 8 bin 474 lira 57 TL kâr etmiş ve ödeyeceği KDV ise 1.525,43 TL. olacaktır. Vergilemede adaletin sağlanması yönünde atılan bu adım sektörde kayıt dışı işlemlerin önüne geçilmesine vesile olacağı muhakkaktır.</a:t>
            </a:r>
          </a:p>
          <a:p>
            <a:r>
              <a:rPr lang="tr-TR" dirty="0"/>
              <a:t>Dikkat edilmesi gereken </a:t>
            </a:r>
            <a:r>
              <a:rPr lang="tr-TR" dirty="0" smtClean="0"/>
              <a:t>konu ise</a:t>
            </a:r>
            <a:r>
              <a:rPr lang="tr-TR" dirty="0"/>
              <a:t>, eklenen kanun metninde “tesliminde matrah, alış bedeli düşüldükten sonra kalan tutardır” denilmiş olsa da, noter satış senetlerinde satış bedelleri KDV dahil yazıldığı durumlarda uygulama yukarıda belirtildiği gibi olacaktır. </a:t>
            </a:r>
            <a:endParaRPr lang="tr-TR" dirty="0" smtClean="0"/>
          </a:p>
          <a:p>
            <a:r>
              <a:rPr lang="tr-TR" dirty="0" smtClean="0"/>
              <a:t>Eğer </a:t>
            </a:r>
            <a:r>
              <a:rPr lang="tr-TR" dirty="0"/>
              <a:t>noter satış senedinde KDV’nin dahil olduğu yönünde bir ifade yok ise yukarıdaki örnekte KDV, dış yüzde yöntemi uygulanarak işlem görecektir.</a:t>
            </a:r>
          </a:p>
        </p:txBody>
      </p:sp>
    </p:spTree>
    <p:extLst>
      <p:ext uri="{BB962C8B-B14F-4D97-AF65-F5344CB8AC3E}">
        <p14:creationId xmlns:p14="http://schemas.microsoft.com/office/powerpoint/2010/main" val="255031659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KDV’nin </a:t>
            </a:r>
            <a:r>
              <a:rPr lang="tr-TR" b="1" dirty="0"/>
              <a:t>İndirim Süresi </a:t>
            </a:r>
            <a:r>
              <a:rPr lang="tr-TR" b="1" dirty="0" smtClean="0"/>
              <a:t>Uzatılmıştır </a:t>
            </a:r>
            <a:endParaRPr lang="tr-TR" dirty="0"/>
          </a:p>
        </p:txBody>
      </p:sp>
      <p:sp>
        <p:nvSpPr>
          <p:cNvPr id="3" name="İçerik Yer Tutucusu 2"/>
          <p:cNvSpPr>
            <a:spLocks noGrp="1"/>
          </p:cNvSpPr>
          <p:nvPr>
            <p:ph idx="1"/>
          </p:nvPr>
        </p:nvSpPr>
        <p:spPr>
          <a:xfrm>
            <a:off x="1173018" y="1971963"/>
            <a:ext cx="9799782" cy="4558145"/>
          </a:xfrm>
        </p:spPr>
        <p:txBody>
          <a:bodyPr>
            <a:normAutofit/>
          </a:bodyPr>
          <a:lstStyle/>
          <a:p>
            <a:endParaRPr lang="tr-TR" dirty="0"/>
          </a:p>
          <a:p>
            <a:r>
              <a:rPr lang="tr-TR" dirty="0"/>
              <a:t>KDV Kanunu’nun “Vergi </a:t>
            </a:r>
            <a:r>
              <a:rPr lang="tr-TR" dirty="0" smtClean="0"/>
              <a:t>İndirimini’’ </a:t>
            </a:r>
            <a:r>
              <a:rPr lang="tr-TR" dirty="0"/>
              <a:t>düzenleyen 29. maddesinin (3) numaralı fıkrasında; mükelleflerin kendilerine düzenlenen belgelerdeki KDV’yi, vergiyi doğuran olayın gerçekleştiği takvim yılını aşmamak şartıyla belgeleri defterlere kaydettikleri dönemde indirebileceklerine ilişkin düzenleme yer almaktadır.</a:t>
            </a:r>
          </a:p>
          <a:p>
            <a:r>
              <a:rPr lang="tr-TR" dirty="0"/>
              <a:t>7104 sayılı Kanun’la bu fıkrada yapılan değişiklikle; </a:t>
            </a:r>
            <a:r>
              <a:rPr lang="tr-TR" sz="2400" b="1" dirty="0"/>
              <a:t>indirim hakkının, vergiyi doğuran olayın vuku bulduğu takvim yılını </a:t>
            </a:r>
            <a:r>
              <a:rPr lang="tr-TR" sz="2400" b="1" dirty="0">
                <a:solidFill>
                  <a:srgbClr val="FF0000"/>
                </a:solidFill>
              </a:rPr>
              <a:t>takip eden takvim yılı sonuna kadar kullanılabilmesine</a:t>
            </a:r>
            <a:r>
              <a:rPr lang="tr-TR" sz="2400" b="1" dirty="0"/>
              <a:t> imkân sağlanmıştır</a:t>
            </a:r>
            <a:r>
              <a:rPr lang="tr-TR" dirty="0" smtClean="0"/>
              <a:t>. </a:t>
            </a:r>
          </a:p>
          <a:p>
            <a:r>
              <a:rPr lang="tr-TR" b="1" dirty="0" smtClean="0"/>
              <a:t>Yürürlük </a:t>
            </a:r>
            <a:r>
              <a:rPr lang="tr-TR" b="1" dirty="0" smtClean="0"/>
              <a:t>Tarihi : 01.01.2019</a:t>
            </a:r>
          </a:p>
          <a:p>
            <a:r>
              <a:rPr lang="tr-TR" dirty="0" smtClean="0">
                <a:solidFill>
                  <a:srgbClr val="FF0000"/>
                </a:solidFill>
              </a:rPr>
              <a:t>Örneğin: 15.05.2019 tarihli bir fatura 31.12.2020 tarihine kadar kayıtlara alınabilecektir.</a:t>
            </a:r>
            <a:endParaRPr lang="tr-TR" dirty="0">
              <a:solidFill>
                <a:srgbClr val="FF0000"/>
              </a:solidFill>
            </a:endParaRPr>
          </a:p>
          <a:p>
            <a:endParaRPr lang="tr-TR" dirty="0"/>
          </a:p>
        </p:txBody>
      </p:sp>
    </p:spTree>
    <p:extLst>
      <p:ext uri="{BB962C8B-B14F-4D97-AF65-F5344CB8AC3E}">
        <p14:creationId xmlns:p14="http://schemas.microsoft.com/office/powerpoint/2010/main" val="24635986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5891" y="214745"/>
            <a:ext cx="11439236" cy="1263073"/>
          </a:xfrm>
        </p:spPr>
        <p:txBody>
          <a:bodyPr>
            <a:noAutofit/>
          </a:bodyPr>
          <a:lstStyle/>
          <a:p>
            <a:pPr algn="ctr"/>
            <a:r>
              <a:rPr lang="tr-TR" sz="2800" b="1" dirty="0"/>
              <a:t>VUK Mad.322 Kapsamında Değersiz Hale Gelen Alacaklar İle </a:t>
            </a:r>
            <a:r>
              <a:rPr lang="tr-TR" sz="2800" b="1" dirty="0" smtClean="0"/>
              <a:t>Mad.323 </a:t>
            </a:r>
            <a:r>
              <a:rPr lang="tr-TR" sz="2800" b="1" dirty="0"/>
              <a:t>Kapsamında Şüpheli Alacak Haline Gelen Alacaklara Ait </a:t>
            </a:r>
            <a:r>
              <a:rPr lang="tr-TR" sz="2800" b="1" dirty="0" err="1"/>
              <a:t>Kdv’lerin</a:t>
            </a:r>
            <a:r>
              <a:rPr lang="tr-TR" sz="2800" b="1" dirty="0"/>
              <a:t> İndirimi Mümkün Kılınmıştır</a:t>
            </a:r>
            <a:endParaRPr lang="tr-TR" sz="2800" dirty="0"/>
          </a:p>
        </p:txBody>
      </p:sp>
      <p:sp>
        <p:nvSpPr>
          <p:cNvPr id="3" name="İçerik Yer Tutucusu 2"/>
          <p:cNvSpPr>
            <a:spLocks noGrp="1"/>
          </p:cNvSpPr>
          <p:nvPr>
            <p:ph idx="1"/>
          </p:nvPr>
        </p:nvSpPr>
        <p:spPr>
          <a:xfrm>
            <a:off x="1071418" y="1477818"/>
            <a:ext cx="10658764" cy="5098472"/>
          </a:xfrm>
        </p:spPr>
        <p:txBody>
          <a:bodyPr>
            <a:normAutofit/>
          </a:bodyPr>
          <a:lstStyle/>
          <a:p>
            <a:endParaRPr lang="tr-TR" dirty="0"/>
          </a:p>
          <a:p>
            <a:r>
              <a:rPr lang="tr-TR" b="1" dirty="0" smtClean="0"/>
              <a:t>1 </a:t>
            </a:r>
            <a:r>
              <a:rPr lang="tr-TR" b="1" dirty="0"/>
              <a:t>Ocak 2019 </a:t>
            </a:r>
            <a:r>
              <a:rPr lang="tr-TR" dirty="0"/>
              <a:t>tarihinden itibaren geçerli olmak üzere Vergi Usul Kanununun 322’nci maddesine göre değersiz hale gelen alacaklara ilişkin hesaplanan ve beyan edilen katma değer vergisinin, alacağın zarar yazıldığı vergilendirme döneminde indirim konusu yapılmasına imkan tanınmıştır</a:t>
            </a:r>
            <a:r>
              <a:rPr lang="tr-TR" dirty="0" smtClean="0"/>
              <a:t>.</a:t>
            </a:r>
            <a:endParaRPr lang="tr-TR" dirty="0"/>
          </a:p>
          <a:p>
            <a:endParaRPr lang="tr-TR" dirty="0"/>
          </a:p>
          <a:p>
            <a:r>
              <a:rPr lang="tr-TR" b="1" dirty="0" smtClean="0"/>
              <a:t>1 </a:t>
            </a:r>
            <a:r>
              <a:rPr lang="tr-TR" b="1" dirty="0"/>
              <a:t>Ocak 2019 </a:t>
            </a:r>
            <a:r>
              <a:rPr lang="tr-TR" dirty="0"/>
              <a:t>tarihinden itibaren geçerli olmak üzere Vergi Usul Kanununun 323’üncü maddesine göre karşılık ayrılmak suretiyle gelir veya kurumlar vergisi matrahının tespitinde gider olarak dikkate alınan katma değer vergisinin gelir veya kurumlar vergisi matrahının tespitinde gelir olarak dikkate alınması </a:t>
            </a:r>
            <a:r>
              <a:rPr lang="tr-TR" dirty="0" smtClean="0"/>
              <a:t>koşuluyla </a:t>
            </a:r>
            <a:r>
              <a:rPr lang="tr-TR" dirty="0"/>
              <a:t>indirim konusu yapılabilmesine ilişkin düzenleme getirilmiştir </a:t>
            </a:r>
            <a:r>
              <a:rPr lang="tr-TR" dirty="0" smtClean="0"/>
              <a:t>.</a:t>
            </a:r>
            <a:endParaRPr lang="tr-TR" dirty="0"/>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734376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728" y="187036"/>
            <a:ext cx="10792690" cy="1586346"/>
          </a:xfrm>
        </p:spPr>
        <p:txBody>
          <a:bodyPr>
            <a:normAutofit/>
          </a:bodyPr>
          <a:lstStyle/>
          <a:p>
            <a:r>
              <a:rPr lang="tr-TR" sz="3600" b="1" dirty="0" smtClean="0"/>
              <a:t>Kısmi İstisna Kapsamında Olan Bazı Teslim Ve Hizmetler Nedeniyle Yüklenen </a:t>
            </a:r>
            <a:r>
              <a:rPr lang="tr-TR" sz="3600" b="1" dirty="0" err="1" smtClean="0"/>
              <a:t>Kdv’nin</a:t>
            </a:r>
            <a:r>
              <a:rPr lang="tr-TR" sz="3600" b="1" dirty="0" smtClean="0"/>
              <a:t> İndirimine İmkan Sağlanmıştır.</a:t>
            </a:r>
            <a:endParaRPr lang="tr-TR" sz="3600" dirty="0"/>
          </a:p>
        </p:txBody>
      </p:sp>
      <p:sp>
        <p:nvSpPr>
          <p:cNvPr id="3" name="İçerik Yer Tutucusu 2"/>
          <p:cNvSpPr>
            <a:spLocks noGrp="1"/>
          </p:cNvSpPr>
          <p:nvPr>
            <p:ph idx="1"/>
          </p:nvPr>
        </p:nvSpPr>
        <p:spPr>
          <a:xfrm>
            <a:off x="1117600" y="1773383"/>
            <a:ext cx="10261600" cy="4821382"/>
          </a:xfrm>
        </p:spPr>
        <p:txBody>
          <a:bodyPr>
            <a:normAutofit fontScale="85000" lnSpcReduction="10000"/>
          </a:bodyPr>
          <a:lstStyle/>
          <a:p>
            <a:r>
              <a:rPr lang="tr-TR" dirty="0"/>
              <a:t>Aşağıda yer verilen ve kısmi istisna kapsamında olan teslim ve hizmetler nedeniyle yüklenilen katma değer vergisinin indirimine imkan sağlanmıştır.</a:t>
            </a:r>
          </a:p>
          <a:p>
            <a:pPr lvl="0"/>
            <a:r>
              <a:rPr lang="tr-TR" dirty="0"/>
              <a:t>Özel okul, üniversite ve yüksekokullar tarafından verilen bedelsiz eğitim ve öğretim hizmetleri,</a:t>
            </a:r>
          </a:p>
          <a:p>
            <a:pPr lvl="0"/>
            <a:r>
              <a:rPr lang="tr-TR" dirty="0"/>
              <a:t>Öğrenci yurtları tarafından verilen bedelsiz yurt hizmetleri,</a:t>
            </a:r>
          </a:p>
          <a:p>
            <a:pPr lvl="0"/>
            <a:r>
              <a:rPr lang="tr-TR" dirty="0"/>
              <a:t>Kanunların gösterdiği gerek üzerine bedelsiz olarak yapılan mal teslimi ve hizmet ifaları,</a:t>
            </a:r>
          </a:p>
          <a:p>
            <a:pPr lvl="0"/>
            <a:r>
              <a:rPr lang="tr-TR" dirty="0"/>
              <a:t>3065 sayılı Kanunun 17 </a:t>
            </a:r>
            <a:r>
              <a:rPr lang="tr-TR" dirty="0" err="1"/>
              <a:t>nci</a:t>
            </a:r>
            <a:r>
              <a:rPr lang="tr-TR" dirty="0"/>
              <a:t> maddesinin (1) numaralı fıkrasında sayılan kurum ve kuruluşlara bedelsiz olarak yapılan her türlü mal teslimi ve hizmet ifaları,</a:t>
            </a:r>
          </a:p>
          <a:p>
            <a:pPr lvl="0"/>
            <a:r>
              <a:rPr lang="tr-TR" dirty="0"/>
              <a:t>Fakirlere yardım amacıyla gıda bankacılığı faaliyetinde bulunan dernek ve vakıflara bağışlanan gıda, temizlik, giyecek ve yakacak maddelerinin teslimi,</a:t>
            </a:r>
          </a:p>
          <a:p>
            <a:pPr lvl="0"/>
            <a:r>
              <a:rPr lang="tr-TR" dirty="0" smtClean="0"/>
              <a:t>Serbest </a:t>
            </a:r>
            <a:r>
              <a:rPr lang="tr-TR" dirty="0"/>
              <a:t>bölgelerde verilen hizmetler ile serbest bölgelere veya bu bölgelerden yapılan ihraç amaçlı yük taşıma işleri.</a:t>
            </a:r>
          </a:p>
          <a:p>
            <a:pPr lvl="0"/>
            <a:r>
              <a:rPr lang="tr-TR" dirty="0"/>
              <a:t>Gümrük antrepoları ve geçici depolama yerleri ile gümrük hizmetlerinin verildiği gümrüklü sahalarda ithalat ve ihracat işlemlerine konu mallar ile transit rejim kapsamında işlem gören mallar için verilen ardiye, depolama ve terminal hizmetleri</a:t>
            </a:r>
            <a:r>
              <a:rPr lang="tr-TR" dirty="0" smtClean="0"/>
              <a:t>.</a:t>
            </a:r>
          </a:p>
          <a:p>
            <a:pPr lvl="0"/>
            <a:r>
              <a:rPr lang="tr-TR" dirty="0"/>
              <a:t>Konuyla ilgili 06.07.2018 tarihinde 19 Seri </a:t>
            </a:r>
            <a:r>
              <a:rPr lang="tr-TR" dirty="0" err="1"/>
              <a:t>No'lu</a:t>
            </a:r>
            <a:r>
              <a:rPr lang="tr-TR" dirty="0"/>
              <a:t> Katma Değer Vergisi Genel Uygulama Tebliğinde Değişiklik Yapılmasına Dair Tebliğ </a:t>
            </a:r>
            <a:r>
              <a:rPr lang="tr-TR" dirty="0" smtClean="0"/>
              <a:t>Yayınlanmıştır.</a:t>
            </a:r>
          </a:p>
          <a:p>
            <a:pPr lvl="0"/>
            <a:endParaRPr lang="tr-TR" dirty="0"/>
          </a:p>
        </p:txBody>
      </p:sp>
    </p:spTree>
    <p:extLst>
      <p:ext uri="{BB962C8B-B14F-4D97-AF65-F5344CB8AC3E}">
        <p14:creationId xmlns:p14="http://schemas.microsoft.com/office/powerpoint/2010/main" val="4648544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1308" y="251690"/>
            <a:ext cx="11143673" cy="1586345"/>
          </a:xfrm>
        </p:spPr>
        <p:txBody>
          <a:bodyPr>
            <a:noAutofit/>
          </a:bodyPr>
          <a:lstStyle/>
          <a:p>
            <a:r>
              <a:rPr lang="tr-TR" sz="2800" b="1" dirty="0" smtClean="0"/>
              <a:t>Zayi Olan Veya İstisna Kapsamında Teslim Edilen Sabit Kıymetlere İlişkin Yüklenilen Katma Değer Vergisinin İndirimi Faydalı Ömürlerini Tamamlama Durumlarına Göre Belirlenecektir.</a:t>
            </a:r>
            <a:endParaRPr lang="tr-TR" sz="2800" dirty="0"/>
          </a:p>
        </p:txBody>
      </p:sp>
      <p:sp>
        <p:nvSpPr>
          <p:cNvPr id="3" name="İçerik Yer Tutucusu 2"/>
          <p:cNvSpPr>
            <a:spLocks noGrp="1"/>
          </p:cNvSpPr>
          <p:nvPr>
            <p:ph idx="1"/>
          </p:nvPr>
        </p:nvSpPr>
        <p:spPr>
          <a:xfrm>
            <a:off x="1136073" y="1976583"/>
            <a:ext cx="10067636" cy="4488872"/>
          </a:xfrm>
        </p:spPr>
        <p:txBody>
          <a:bodyPr>
            <a:normAutofit fontScale="92500" lnSpcReduction="10000"/>
          </a:bodyPr>
          <a:lstStyle/>
          <a:p>
            <a:r>
              <a:rPr lang="tr-TR" dirty="0"/>
              <a:t>Faydalı ömürlerini </a:t>
            </a:r>
            <a:r>
              <a:rPr lang="tr-TR" b="1" u="sng" dirty="0"/>
              <a:t>tamamladıktan sonra</a:t>
            </a:r>
            <a:r>
              <a:rPr lang="tr-TR" dirty="0"/>
              <a:t> zayi olan veya istisna kapsamında teslim edilen amortismana tabi iktisadi kıymetlere ilişkin yüklenilen katma değer vergisinin </a:t>
            </a:r>
            <a:r>
              <a:rPr lang="tr-TR" b="1" u="sng" dirty="0"/>
              <a:t>tamamı</a:t>
            </a:r>
            <a:r>
              <a:rPr lang="tr-TR" dirty="0"/>
              <a:t> ile faydalı ömrünü </a:t>
            </a:r>
            <a:r>
              <a:rPr lang="tr-TR" b="1" u="sng" dirty="0"/>
              <a:t>tamamlamadan</a:t>
            </a:r>
            <a:r>
              <a:rPr lang="tr-TR" dirty="0"/>
              <a:t> zayi olan veya istisna kapsamında teslim edilen amortismana tabi iktisadi kıymetlere ilişkin yüklenilen katma değer vergisinin </a:t>
            </a:r>
            <a:r>
              <a:rPr lang="tr-TR" b="1" u="sng" dirty="0"/>
              <a:t>kullanılan süreye isabet eden kısmının</a:t>
            </a:r>
            <a:r>
              <a:rPr lang="tr-TR" dirty="0"/>
              <a:t> indirilebileceği düzenlenmiştir</a:t>
            </a:r>
            <a:r>
              <a:rPr lang="tr-TR" dirty="0" smtClean="0"/>
              <a:t>.</a:t>
            </a:r>
          </a:p>
          <a:p>
            <a:r>
              <a:rPr lang="tr-TR" dirty="0"/>
              <a:t>Konuyla ilgili 05.06.2018 tarihinde 18 Seri </a:t>
            </a:r>
            <a:r>
              <a:rPr lang="tr-TR" dirty="0" err="1"/>
              <a:t>No'lu</a:t>
            </a:r>
            <a:r>
              <a:rPr lang="tr-TR" dirty="0"/>
              <a:t> Katma Değer Vergisi Genel Uygulama Tebliğinde Değişiklik Yapılmasına Dair Tebliğ Yayınlanmıştır</a:t>
            </a:r>
            <a:r>
              <a:rPr lang="tr-TR" dirty="0" smtClean="0"/>
              <a:t>.</a:t>
            </a:r>
          </a:p>
          <a:p>
            <a:r>
              <a:rPr lang="tr-TR" b="1" i="1" dirty="0" smtClean="0"/>
              <a:t>Örnek</a:t>
            </a:r>
            <a:r>
              <a:rPr lang="tr-TR" b="1" i="1" dirty="0"/>
              <a:t>: </a:t>
            </a:r>
            <a:r>
              <a:rPr lang="tr-TR" i="1" dirty="0"/>
              <a:t>(A) Ltd. Şti. 1/4/2015 tarihinde 150.000 TL bedelle satın alarak aktifine kaydettiği faydalı ömrü 5 yıl olan minibüs için 27.000 TL KDV ödemiştir.</a:t>
            </a:r>
            <a:endParaRPr lang="tr-TR" dirty="0"/>
          </a:p>
          <a:p>
            <a:pPr marL="0" indent="0">
              <a:buNone/>
            </a:pPr>
            <a:r>
              <a:rPr lang="tr-TR" i="1" dirty="0"/>
              <a:t>Söz konusu minibüs 5/6/2018 tarihinde yanarak zayi olmuştur. Bu durumda, minibüsün alımında yüklenilen KDV tutarının işletmede kullanılan süreye (38 ay kullanıldığından 4 yıl olarak dikkate alınmıştır) isabet eden kısmı olan 21.600 TL (27.000/5x4) için düzeltme yapılmasına gerek bulunmamaktadır. Minibüs, faydalı ömrünü tamamlamadan zayi olduğundan kalan 1 yıl için daha önce indirim konusu yapılan 5.400 TL’nin (27.000-21.600) indirim hesaplarından çıkarılmak suretiyle düzeltilmesi gerekmektedir.”</a:t>
            </a:r>
            <a:endParaRPr lang="tr-TR" dirty="0"/>
          </a:p>
          <a:p>
            <a:endParaRPr lang="tr-TR" dirty="0"/>
          </a:p>
        </p:txBody>
      </p:sp>
    </p:spTree>
    <p:extLst>
      <p:ext uri="{BB962C8B-B14F-4D97-AF65-F5344CB8AC3E}">
        <p14:creationId xmlns:p14="http://schemas.microsoft.com/office/powerpoint/2010/main" val="31543388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1309" y="177799"/>
            <a:ext cx="10016836" cy="1577109"/>
          </a:xfrm>
        </p:spPr>
        <p:txBody>
          <a:bodyPr>
            <a:normAutofit fontScale="90000"/>
          </a:bodyPr>
          <a:lstStyle/>
          <a:p>
            <a:r>
              <a:rPr lang="tr-TR" b="1" dirty="0" smtClean="0"/>
              <a:t>Ticari Plakaların Elden Çıkarılmasında Vergilendirme Esasları Yeniden Düzenlenmiştir</a:t>
            </a:r>
            <a:endParaRPr lang="tr-TR" dirty="0"/>
          </a:p>
        </p:txBody>
      </p:sp>
      <p:sp>
        <p:nvSpPr>
          <p:cNvPr id="3" name="İçerik Yer Tutucusu 2"/>
          <p:cNvSpPr>
            <a:spLocks noGrp="1"/>
          </p:cNvSpPr>
          <p:nvPr>
            <p:ph idx="1"/>
          </p:nvPr>
        </p:nvSpPr>
        <p:spPr>
          <a:xfrm>
            <a:off x="1136073" y="2105891"/>
            <a:ext cx="10566400" cy="4516582"/>
          </a:xfrm>
        </p:spPr>
        <p:txBody>
          <a:bodyPr>
            <a:normAutofit fontScale="92500" lnSpcReduction="10000"/>
          </a:bodyPr>
          <a:lstStyle/>
          <a:p>
            <a:r>
              <a:rPr lang="tr-TR" dirty="0"/>
              <a:t>Bu Kanun’un </a:t>
            </a:r>
            <a:r>
              <a:rPr lang="tr-TR" b="1" dirty="0"/>
              <a:t>15 inci maddesiyle</a:t>
            </a:r>
            <a:r>
              <a:rPr lang="tr-TR" dirty="0"/>
              <a:t>, Gelir Vergisi Kanunu’nun “</a:t>
            </a:r>
            <a:r>
              <a:rPr lang="tr-TR" b="1" dirty="0"/>
              <a:t>Değer Artış Kazançları</a:t>
            </a:r>
            <a:r>
              <a:rPr lang="tr-TR" dirty="0"/>
              <a:t>” başlıklı mükerrer 80 inci maddesinde yapılan değişiklikle, Taksi, dolmuş, minibüs ve umum servis araçlarına ait ticari plakaların elden çıkarılmasından doğan kazançların tamamı, plakaların elde tutulma süresi gibi şartlar aranmaksızın gelir vergisinden istisna tutulmuştur. </a:t>
            </a:r>
          </a:p>
          <a:p>
            <a:r>
              <a:rPr lang="tr-TR" dirty="0"/>
              <a:t>Ayrıca bu Kanun’un </a:t>
            </a:r>
            <a:r>
              <a:rPr lang="tr-TR" b="1" dirty="0"/>
              <a:t>18 inci maddesiyle</a:t>
            </a:r>
            <a:r>
              <a:rPr lang="tr-TR" dirty="0"/>
              <a:t>, Gelir Vergisi Kanunu’na eklenen geçici 88 inci madde ile; taksi, dolmuş, minibüs ve umum servislere ait ticari plakaların, yukarıdaki düzenlemenin yürürlük tarihinden önce elden çıkarılmasından doğan değer artışı kazançlarına ilişkin olarak herhangi bir tarhiyat yapılmaması, daha önce yapılmış olan tarhiyatlardan, varsa açılmış davalardan feragat edilmesi kaydıyla vazgeçilmesi, tahakkuk eden tutarların terkin edilmesi, tahsil edilen tutarların </a:t>
            </a:r>
            <a:r>
              <a:rPr lang="tr-TR" dirty="0" err="1"/>
              <a:t>red</a:t>
            </a:r>
            <a:r>
              <a:rPr lang="tr-TR" dirty="0"/>
              <a:t> ve iade edilmemesi düzenlenmiştir.</a:t>
            </a:r>
          </a:p>
          <a:p>
            <a:r>
              <a:rPr lang="tr-TR" dirty="0"/>
              <a:t>Öte yandan, bu </a:t>
            </a:r>
            <a:r>
              <a:rPr lang="tr-TR" b="1" dirty="0"/>
              <a:t>Kanun’un 21 inci maddesiyle</a:t>
            </a:r>
            <a:r>
              <a:rPr lang="tr-TR" dirty="0"/>
              <a:t>, Harçlar Kanunu’na bağlı (2) sayılı tarifede yapılan düzenlemeye göre; taksi, dolmuş, minibüs ve umum servis araçlarına ait ticari plakaların devrine ilişkin kağıtlarla ilgili işlemlerden, alım satım bedeli üzerinden binde 30 oranında noter harcı alınacaktır</a:t>
            </a:r>
            <a:r>
              <a:rPr lang="tr-TR" dirty="0" smtClean="0"/>
              <a:t>.</a:t>
            </a:r>
          </a:p>
          <a:p>
            <a:r>
              <a:rPr lang="tr-TR" dirty="0"/>
              <a:t>Bu maddenin yürürlük tarihi normalde 06.04.2018’dir. Ancak bu maddeye ilişkin yayınlanmış bir tebliğ bulunmamaktadır. </a:t>
            </a:r>
          </a:p>
          <a:p>
            <a:endParaRPr lang="tr-TR" dirty="0"/>
          </a:p>
          <a:p>
            <a:endParaRPr lang="tr-TR" dirty="0"/>
          </a:p>
        </p:txBody>
      </p:sp>
    </p:spTree>
    <p:extLst>
      <p:ext uri="{BB962C8B-B14F-4D97-AF65-F5344CB8AC3E}">
        <p14:creationId xmlns:p14="http://schemas.microsoft.com/office/powerpoint/2010/main" val="41130011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314036"/>
            <a:ext cx="9887527" cy="1136073"/>
          </a:xfrm>
          <a:noFill/>
        </p:spPr>
        <p:txBody>
          <a:bodyPr>
            <a:normAutofit fontScale="90000"/>
          </a:bodyPr>
          <a:lstStyle/>
          <a:p>
            <a:pPr algn="ctr"/>
            <a:r>
              <a:rPr lang="tr-TR" dirty="0" smtClean="0"/>
              <a:t> “</a:t>
            </a:r>
            <a:r>
              <a:rPr lang="tr-TR" b="1" dirty="0" smtClean="0"/>
              <a:t>Hasılat Esaslı Vergilendirme </a:t>
            </a:r>
            <a:br>
              <a:rPr lang="tr-TR" b="1" dirty="0" smtClean="0"/>
            </a:br>
            <a:r>
              <a:rPr lang="tr-TR" b="1" dirty="0" smtClean="0"/>
              <a:t>Sistemi Geliyor</a:t>
            </a:r>
            <a:r>
              <a:rPr lang="tr-TR" dirty="0" smtClean="0"/>
              <a:t>” </a:t>
            </a:r>
            <a:r>
              <a:rPr lang="tr-TR" dirty="0"/>
              <a:t>	</a:t>
            </a:r>
            <a:br>
              <a:rPr lang="tr-TR" dirty="0"/>
            </a:br>
            <a:endParaRPr lang="tr-TR" dirty="0"/>
          </a:p>
        </p:txBody>
      </p:sp>
      <p:sp>
        <p:nvSpPr>
          <p:cNvPr id="3" name="İçerik Yer Tutucusu 2"/>
          <p:cNvSpPr>
            <a:spLocks noGrp="1"/>
          </p:cNvSpPr>
          <p:nvPr>
            <p:ph idx="1"/>
          </p:nvPr>
        </p:nvSpPr>
        <p:spPr>
          <a:xfrm>
            <a:off x="979055" y="1616364"/>
            <a:ext cx="10584871" cy="4895272"/>
          </a:xfrm>
          <a:noFill/>
        </p:spPr>
        <p:txBody>
          <a:bodyPr>
            <a:normAutofit fontScale="92500" lnSpcReduction="20000"/>
          </a:bodyPr>
          <a:lstStyle/>
          <a:p>
            <a:r>
              <a:rPr lang="tr-TR" dirty="0"/>
              <a:t>Hasılat esaslı vergilendirme sistemine, Bakanlar Kurulu tarafından belirlenen sektörler ve meslek grupları kapsamında yer almak kaydıyla mesleki kazancı </a:t>
            </a:r>
            <a:r>
              <a:rPr lang="tr-TR" b="1" u="sng" dirty="0"/>
              <a:t>serbest meslek kazanç defterine</a:t>
            </a:r>
            <a:r>
              <a:rPr lang="tr-TR" dirty="0"/>
              <a:t>, ticari kazancı </a:t>
            </a:r>
            <a:r>
              <a:rPr lang="tr-TR" b="1" u="sng" dirty="0"/>
              <a:t>işletme hesabı esasına </a:t>
            </a:r>
            <a:r>
              <a:rPr lang="tr-TR" dirty="0"/>
              <a:t>göre tespit edilen mükelleflerden tercih edenler geçebilecektir. Ayrıca sisteme geçenlerin en az iki yıl sistemde kalması </a:t>
            </a:r>
            <a:r>
              <a:rPr lang="tr-TR" dirty="0" smtClean="0"/>
              <a:t>zorunludur. </a:t>
            </a:r>
            <a:endParaRPr lang="tr-TR" dirty="0"/>
          </a:p>
          <a:p>
            <a:r>
              <a:rPr lang="tr-TR" dirty="0" smtClean="0"/>
              <a:t>Bu madde </a:t>
            </a:r>
            <a:r>
              <a:rPr lang="tr-TR" dirty="0"/>
              <a:t>kapsamı  </a:t>
            </a:r>
            <a:r>
              <a:rPr lang="tr-TR" b="1" dirty="0"/>
              <a:t>7144 sayılı kanunun 6. maddesiyle genişletilerek-25.05.2018;</a:t>
            </a:r>
            <a:r>
              <a:rPr lang="tr-TR" dirty="0"/>
              <a:t> </a:t>
            </a:r>
            <a:r>
              <a:rPr lang="tr-TR" b="1" i="1" dirty="0"/>
              <a:t>bilanço esasına göre defter tutan gelir ve kurumlar vergisi </a:t>
            </a:r>
            <a:r>
              <a:rPr lang="tr-TR" b="1" i="1" dirty="0" smtClean="0"/>
              <a:t>mükellefleri de </a:t>
            </a:r>
            <a:r>
              <a:rPr lang="tr-TR" dirty="0" smtClean="0"/>
              <a:t>dahil edilmiştir.</a:t>
            </a:r>
            <a:endParaRPr lang="tr-TR" dirty="0"/>
          </a:p>
          <a:p>
            <a:r>
              <a:rPr lang="tr-TR" dirty="0" smtClean="0"/>
              <a:t>Belirlenen </a:t>
            </a:r>
            <a:r>
              <a:rPr lang="tr-TR" dirty="0"/>
              <a:t>sektör ve meslek grupları kapsamındaki gelir vergisi mükelleflerince ödenmesi gereken KDV, indirilecek KDV ile ilişkilendirilmeksizin, </a:t>
            </a:r>
            <a:r>
              <a:rPr lang="tr-TR" b="1" dirty="0"/>
              <a:t>alıcılardan tahsil edilen KDV dahil toplam hasılata sektör bazında belirlenen oranın uygulanması suretiyle hesaplanacaktır</a:t>
            </a:r>
            <a:r>
              <a:rPr lang="tr-TR" dirty="0"/>
              <a:t>.</a:t>
            </a:r>
          </a:p>
          <a:p>
            <a:pPr lvl="0"/>
            <a:r>
              <a:rPr lang="tr-TR" dirty="0"/>
              <a:t>Mükellefler; kendilerine yapılan teslim ve hizmetler dolayısıyla alış vesikalarında gösterilen KDV’yi ve hasılat esaslı vergilendirme usulüne göre beyan ederek ödedikleri KDV’yi kazancın tespitinde işlemin mahiyetine göre gider veya maliyet, yaptıkları teslim ve hizmetler dolayısıyla hesapladıkları KDV’yi kazancın tespitinde gelir olarak dikkate alacaklardır.</a:t>
            </a:r>
          </a:p>
          <a:p>
            <a:pPr lvl="0"/>
            <a:r>
              <a:rPr lang="tr-TR" dirty="0"/>
              <a:t>Bilanço esasına göre defter tutan gelir vergisi mükelleflerinden, yıllık iş hacimleri ikinci sınıf tüccarlar için belirlenen ilgili haddin iki katına kadar olanları hasılat esaslı vergilendirme usulü kapsamına almaya Bakanlar Kuruluna; bu maddenin uygulanmasına ilişkin usul ve esasları belirlemeye Maliye Bakanlığına yetki verilmiştir.</a:t>
            </a:r>
          </a:p>
          <a:p>
            <a:endParaRPr lang="tr-TR" dirty="0"/>
          </a:p>
        </p:txBody>
      </p:sp>
    </p:spTree>
    <p:extLst>
      <p:ext uri="{BB962C8B-B14F-4D97-AF65-F5344CB8AC3E}">
        <p14:creationId xmlns:p14="http://schemas.microsoft.com/office/powerpoint/2010/main" val="331606174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27726" y="277090"/>
            <a:ext cx="9887527" cy="1136073"/>
          </a:xfrm>
          <a:noFill/>
        </p:spPr>
        <p:txBody>
          <a:bodyPr>
            <a:normAutofit fontScale="90000"/>
          </a:bodyPr>
          <a:lstStyle/>
          <a:p>
            <a:pPr algn="ctr"/>
            <a:r>
              <a:rPr lang="tr-TR" dirty="0" smtClean="0"/>
              <a:t> “</a:t>
            </a:r>
            <a:r>
              <a:rPr lang="tr-TR" b="1" dirty="0" smtClean="0"/>
              <a:t>Hasılat Esaslı Vergilendirme </a:t>
            </a:r>
            <a:br>
              <a:rPr lang="tr-TR" b="1" dirty="0" smtClean="0"/>
            </a:br>
            <a:r>
              <a:rPr lang="tr-TR" b="1" dirty="0" smtClean="0"/>
              <a:t>Sistemi  KDV Açısından Örnek;</a:t>
            </a:r>
            <a:r>
              <a:rPr lang="tr-TR" dirty="0" smtClean="0"/>
              <a:t>” </a:t>
            </a:r>
            <a:r>
              <a:rPr lang="tr-TR" dirty="0"/>
              <a:t>	</a:t>
            </a:r>
            <a:br>
              <a:rPr lang="tr-TR" dirty="0"/>
            </a:br>
            <a:endParaRPr lang="tr-TR" dirty="0"/>
          </a:p>
        </p:txBody>
      </p:sp>
      <p:sp>
        <p:nvSpPr>
          <p:cNvPr id="3" name="İçerik Yer Tutucusu 2"/>
          <p:cNvSpPr>
            <a:spLocks noGrp="1"/>
          </p:cNvSpPr>
          <p:nvPr>
            <p:ph idx="1"/>
          </p:nvPr>
        </p:nvSpPr>
        <p:spPr>
          <a:xfrm>
            <a:off x="979053" y="1551709"/>
            <a:ext cx="10584871" cy="5135418"/>
          </a:xfrm>
          <a:noFill/>
        </p:spPr>
        <p:txBody>
          <a:bodyPr>
            <a:normAutofit/>
          </a:bodyPr>
          <a:lstStyle/>
          <a:p>
            <a:pPr fontAlgn="base"/>
            <a:r>
              <a:rPr lang="tr-TR" dirty="0"/>
              <a:t>Hasılat Esaslı Vergilendirme </a:t>
            </a:r>
            <a:r>
              <a:rPr lang="tr-TR" dirty="0" err="1"/>
              <a:t>uygulasına</a:t>
            </a:r>
            <a:r>
              <a:rPr lang="tr-TR" dirty="0"/>
              <a:t> geçen mükellefler, hesapladıkları katma değer vergisini ( </a:t>
            </a:r>
            <a:r>
              <a:rPr lang="tr-TR" b="1" i="1" dirty="0"/>
              <a:t>391 Hesaplanan KDV</a:t>
            </a:r>
            <a:r>
              <a:rPr lang="tr-TR" dirty="0"/>
              <a:t> ) indirilecek katma değer vergisi  ( </a:t>
            </a:r>
            <a:r>
              <a:rPr lang="tr-TR" b="1" i="1" dirty="0"/>
              <a:t>191 </a:t>
            </a:r>
            <a:r>
              <a:rPr lang="tr-TR" b="1" i="1" dirty="0" err="1"/>
              <a:t>İndirelecek</a:t>
            </a:r>
            <a:r>
              <a:rPr lang="tr-TR" b="1" i="1" dirty="0"/>
              <a:t> KDV</a:t>
            </a:r>
            <a:r>
              <a:rPr lang="tr-TR" dirty="0"/>
              <a:t> ) ile karşılaştırmadan vergiye tabi işlemlerin karşılığını teşkil eden (katma değer vergisi dâhil) bedel üzerinden Bakanlar kurulunca belirlenen oranı uygulayıp ,beyan ederek ödeyecekler</a:t>
            </a:r>
            <a:r>
              <a:rPr lang="tr-TR" dirty="0" smtClean="0"/>
              <a:t>.</a:t>
            </a:r>
          </a:p>
          <a:p>
            <a:pPr fontAlgn="base"/>
            <a:r>
              <a:rPr lang="tr-TR" dirty="0" smtClean="0"/>
              <a:t>İşletme </a:t>
            </a:r>
            <a:r>
              <a:rPr lang="tr-TR" dirty="0"/>
              <a:t>hesabına göre defter tutan bir </a:t>
            </a:r>
            <a:r>
              <a:rPr lang="tr-TR" dirty="0" smtClean="0"/>
              <a:t>işyerinin </a:t>
            </a:r>
            <a:r>
              <a:rPr lang="tr-TR" dirty="0"/>
              <a:t>aylık 10.000 TL’lik satış </a:t>
            </a:r>
            <a:r>
              <a:rPr lang="tr-TR" dirty="0" smtClean="0"/>
              <a:t>yaptığında Bu işyeri normalde </a:t>
            </a:r>
            <a:r>
              <a:rPr lang="tr-TR" dirty="0"/>
              <a:t>1.800 TL KDV hesaplayacaktır. </a:t>
            </a:r>
            <a:endParaRPr lang="tr-TR" dirty="0" smtClean="0"/>
          </a:p>
          <a:p>
            <a:pPr fontAlgn="base"/>
            <a:r>
              <a:rPr lang="tr-TR" dirty="0" smtClean="0"/>
              <a:t>İşyerinin ilgili ay mal ve hizmet  alım giderleri </a:t>
            </a:r>
            <a:r>
              <a:rPr lang="tr-TR" dirty="0"/>
              <a:t>için 3.000 TL harcadığını ve bu giderler için 500 TL KDV </a:t>
            </a:r>
            <a:r>
              <a:rPr lang="tr-TR" dirty="0" smtClean="0"/>
              <a:t>ödediği varsayıldığında,</a:t>
            </a:r>
          </a:p>
          <a:p>
            <a:pPr fontAlgn="base"/>
            <a:r>
              <a:rPr lang="tr-TR" dirty="0" smtClean="0"/>
              <a:t>Normal </a:t>
            </a:r>
            <a:r>
              <a:rPr lang="tr-TR" dirty="0"/>
              <a:t>koşullarda </a:t>
            </a:r>
            <a:r>
              <a:rPr lang="tr-TR" dirty="0" smtClean="0"/>
              <a:t>işyerinin </a:t>
            </a:r>
            <a:r>
              <a:rPr lang="tr-TR" dirty="0"/>
              <a:t>ödemesi gereken KDV tutarı (1.800-500=) 1.300 TL olması </a:t>
            </a:r>
            <a:r>
              <a:rPr lang="tr-TR" dirty="0" smtClean="0"/>
              <a:t>gerekirken,</a:t>
            </a:r>
          </a:p>
          <a:p>
            <a:pPr fontAlgn="base"/>
            <a:r>
              <a:rPr lang="tr-TR" dirty="0" smtClean="0"/>
              <a:t>Hasılat Esaslı Vergilendirme Sistemine </a:t>
            </a:r>
            <a:r>
              <a:rPr lang="tr-TR" dirty="0"/>
              <a:t>geçtiğini ve hasılat esasında </a:t>
            </a:r>
            <a:r>
              <a:rPr lang="tr-TR" dirty="0" smtClean="0"/>
              <a:t>ilgili sektör </a:t>
            </a:r>
            <a:r>
              <a:rPr lang="tr-TR" dirty="0"/>
              <a:t>için % 10 oranının tespit edildiğini varsayarsak ödenmesi gereken KDV [(10.000+1.800</a:t>
            </a:r>
            <a:r>
              <a:rPr lang="tr-TR" dirty="0" smtClean="0"/>
              <a:t>)* %0.10 </a:t>
            </a:r>
            <a:r>
              <a:rPr lang="tr-TR" dirty="0"/>
              <a:t>=] 1.180 TL olacaktır</a:t>
            </a:r>
            <a:r>
              <a:rPr lang="tr-TR" dirty="0" smtClean="0"/>
              <a:t>. </a:t>
            </a:r>
          </a:p>
          <a:p>
            <a:endParaRPr lang="tr-TR" dirty="0"/>
          </a:p>
        </p:txBody>
      </p:sp>
    </p:spTree>
    <p:extLst>
      <p:ext uri="{BB962C8B-B14F-4D97-AF65-F5344CB8AC3E}">
        <p14:creationId xmlns:p14="http://schemas.microsoft.com/office/powerpoint/2010/main" val="147403931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27726" y="277090"/>
            <a:ext cx="9887527" cy="1136073"/>
          </a:xfrm>
          <a:noFill/>
        </p:spPr>
        <p:txBody>
          <a:bodyPr>
            <a:normAutofit fontScale="90000"/>
          </a:bodyPr>
          <a:lstStyle/>
          <a:p>
            <a:pPr algn="ctr"/>
            <a:r>
              <a:rPr lang="tr-TR" dirty="0" smtClean="0"/>
              <a:t> “</a:t>
            </a:r>
            <a:r>
              <a:rPr lang="tr-TR" b="1" dirty="0" smtClean="0"/>
              <a:t>Hasılat Esaslı Vergilendirme </a:t>
            </a:r>
            <a:br>
              <a:rPr lang="tr-TR" b="1" dirty="0" smtClean="0"/>
            </a:br>
            <a:r>
              <a:rPr lang="tr-TR" b="1" dirty="0" smtClean="0"/>
              <a:t>Sistemi  Gelir  Açısından Örnek;</a:t>
            </a:r>
            <a:r>
              <a:rPr lang="tr-TR" dirty="0" smtClean="0"/>
              <a:t>” </a:t>
            </a:r>
            <a:r>
              <a:rPr lang="tr-TR" dirty="0"/>
              <a:t>	</a:t>
            </a:r>
            <a:br>
              <a:rPr lang="tr-TR" dirty="0"/>
            </a:br>
            <a:endParaRPr lang="tr-TR" dirty="0"/>
          </a:p>
        </p:txBody>
      </p:sp>
      <p:sp>
        <p:nvSpPr>
          <p:cNvPr id="3" name="İçerik Yer Tutucusu 2"/>
          <p:cNvSpPr>
            <a:spLocks noGrp="1"/>
          </p:cNvSpPr>
          <p:nvPr>
            <p:ph idx="1"/>
          </p:nvPr>
        </p:nvSpPr>
        <p:spPr>
          <a:xfrm>
            <a:off x="979053" y="1551709"/>
            <a:ext cx="10584871" cy="5135418"/>
          </a:xfrm>
          <a:noFill/>
        </p:spPr>
        <p:txBody>
          <a:bodyPr>
            <a:normAutofit/>
          </a:bodyPr>
          <a:lstStyle/>
          <a:p>
            <a:pPr fontAlgn="base"/>
            <a:endParaRPr lang="tr-TR" dirty="0" smtClean="0"/>
          </a:p>
          <a:p>
            <a:pPr fontAlgn="base"/>
            <a:r>
              <a:rPr lang="tr-TR" dirty="0" smtClean="0"/>
              <a:t>Örnekten </a:t>
            </a:r>
            <a:r>
              <a:rPr lang="tr-TR" dirty="0"/>
              <a:t>hareketle, </a:t>
            </a:r>
            <a:r>
              <a:rPr lang="tr-TR" dirty="0" smtClean="0"/>
              <a:t>işyerinin </a:t>
            </a:r>
            <a:r>
              <a:rPr lang="tr-TR" dirty="0"/>
              <a:t>normalde (10.000-3.000=) 7.000 TL kazancı gelir vergisi açısından dikkate alınacakken hasılat esasına geçtiğinde [(10.000+1.800) – (3.000+500+1.180) =] 7.120 TL kazanç esas alınacaktır</a:t>
            </a:r>
            <a:r>
              <a:rPr lang="tr-TR" dirty="0" smtClean="0"/>
              <a:t>.</a:t>
            </a:r>
          </a:p>
          <a:p>
            <a:pPr fontAlgn="base"/>
            <a:r>
              <a:rPr lang="tr-TR" dirty="0" smtClean="0"/>
              <a:t>Örnekten </a:t>
            </a:r>
            <a:r>
              <a:rPr lang="tr-TR" dirty="0"/>
              <a:t>de anlaşılacağı üzere hasılat esaslı vergilendirmede kritik nokta, sektörler veya gruplar için belirlenecek orandır. </a:t>
            </a:r>
            <a:endParaRPr lang="tr-TR" dirty="0" smtClean="0"/>
          </a:p>
          <a:p>
            <a:pPr fontAlgn="base"/>
            <a:r>
              <a:rPr lang="tr-TR" dirty="0" smtClean="0"/>
              <a:t>Burada </a:t>
            </a:r>
            <a:r>
              <a:rPr lang="tr-TR" dirty="0"/>
              <a:t>önemli olan faaliyetler baz alındığında ne kadarlık bir katma değer yaratıldığı, giderlerin ne kadar olabileceği üzerine makul bir hesaplama yapılmasıdır. Şüphesiz sektörler itibariyle ödenen KDV tutarlarının matrahlara oranları da gerçekçi oranlar belirlenmesine yardımcı </a:t>
            </a:r>
            <a:r>
              <a:rPr lang="tr-TR" dirty="0" smtClean="0"/>
              <a:t>olacaktır</a:t>
            </a:r>
          </a:p>
          <a:p>
            <a:pPr fontAlgn="base"/>
            <a:r>
              <a:rPr lang="tr-TR" dirty="0" smtClean="0"/>
              <a:t>Uygulama 01.01.2019 tarihinden itibaren yürürlüğe girecektir.</a:t>
            </a:r>
            <a:endParaRPr lang="tr-TR" dirty="0"/>
          </a:p>
        </p:txBody>
      </p:sp>
    </p:spTree>
    <p:extLst>
      <p:ext uri="{BB962C8B-B14F-4D97-AF65-F5344CB8AC3E}">
        <p14:creationId xmlns:p14="http://schemas.microsoft.com/office/powerpoint/2010/main" val="30186871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673" y="270163"/>
            <a:ext cx="9601200" cy="1485900"/>
          </a:xfrm>
        </p:spPr>
        <p:txBody>
          <a:bodyPr>
            <a:noAutofit/>
          </a:bodyPr>
          <a:lstStyle/>
          <a:p>
            <a:pPr algn="ctr"/>
            <a:r>
              <a:rPr lang="tr-TR" sz="2800" b="1" dirty="0" smtClean="0">
                <a:effectLst>
                  <a:outerShdw blurRad="38100" dist="38100" dir="2700000" algn="tl">
                    <a:srgbClr val="000000">
                      <a:alpha val="43137"/>
                    </a:srgbClr>
                  </a:outerShdw>
                </a:effectLst>
              </a:rPr>
              <a:t>Kanun Tasarısında Yer Alıp Da </a:t>
            </a:r>
            <a:br>
              <a:rPr lang="tr-TR" sz="2800" b="1" dirty="0" smtClean="0">
                <a:effectLst>
                  <a:outerShdw blurRad="38100" dist="38100" dir="2700000" algn="tl">
                    <a:srgbClr val="000000">
                      <a:alpha val="43137"/>
                    </a:srgbClr>
                  </a:outerShdw>
                </a:effectLst>
              </a:rPr>
            </a:br>
            <a:r>
              <a:rPr lang="tr-TR" sz="2800" b="1" dirty="0" smtClean="0">
                <a:effectLst>
                  <a:outerShdw blurRad="38100" dist="38100" dir="2700000" algn="tl">
                    <a:srgbClr val="000000">
                      <a:alpha val="43137"/>
                    </a:srgbClr>
                  </a:outerShdw>
                </a:effectLst>
              </a:rPr>
              <a:t>Meclis Görüşmeleri Sırasında </a:t>
            </a:r>
            <a:br>
              <a:rPr lang="tr-TR" sz="2800" b="1" dirty="0" smtClean="0">
                <a:effectLst>
                  <a:outerShdw blurRad="38100" dist="38100" dir="2700000" algn="tl">
                    <a:srgbClr val="000000">
                      <a:alpha val="43137"/>
                    </a:srgbClr>
                  </a:outerShdw>
                </a:effectLst>
              </a:rPr>
            </a:br>
            <a:r>
              <a:rPr lang="tr-TR" sz="3200" b="1" u="sng" dirty="0" smtClean="0">
                <a:solidFill>
                  <a:srgbClr val="FF0000"/>
                </a:solidFill>
                <a:effectLst>
                  <a:outerShdw blurRad="38100" dist="38100" dir="2700000" algn="tl">
                    <a:srgbClr val="000000">
                      <a:alpha val="43137"/>
                    </a:srgbClr>
                  </a:outerShdw>
                </a:effectLst>
              </a:rPr>
              <a:t>(İptal Edilen) Düzenlemeler:</a:t>
            </a:r>
            <a:br>
              <a:rPr lang="tr-TR" sz="3200" b="1" u="sng" dirty="0" smtClean="0">
                <a:solidFill>
                  <a:srgbClr val="FF0000"/>
                </a:solidFill>
                <a:effectLst>
                  <a:outerShdw blurRad="38100" dist="38100" dir="2700000" algn="tl">
                    <a:srgbClr val="000000">
                      <a:alpha val="43137"/>
                    </a:srgbClr>
                  </a:outerShdw>
                </a:effectLst>
              </a:rPr>
            </a:br>
            <a:endParaRPr lang="tr-TR" sz="3200" b="1" u="sng"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108364" y="1653308"/>
            <a:ext cx="10954327" cy="5098473"/>
          </a:xfrm>
        </p:spPr>
        <p:txBody>
          <a:bodyPr>
            <a:normAutofit lnSpcReduction="10000"/>
          </a:bodyPr>
          <a:lstStyle/>
          <a:p>
            <a:r>
              <a:rPr lang="tr-TR" dirty="0" smtClean="0"/>
              <a:t>Mükelleflerin </a:t>
            </a:r>
            <a:r>
              <a:rPr lang="tr-TR" dirty="0"/>
              <a:t>bir vergilendirme döneminde indirilecek katma değer vergisi toplamının hesaplanan katma değer vergisi toplamından fazla olduğu takdirde, aradaki farkın iade edilmeyeceği </a:t>
            </a:r>
            <a:r>
              <a:rPr lang="tr-TR" b="1" dirty="0"/>
              <a:t>kuralının kaldırılması</a:t>
            </a:r>
            <a:r>
              <a:rPr lang="tr-TR" b="1" dirty="0" smtClean="0"/>
              <a:t>,</a:t>
            </a:r>
            <a:r>
              <a:rPr lang="tr-TR" b="1" dirty="0"/>
              <a:t> </a:t>
            </a:r>
            <a:endParaRPr lang="tr-TR" b="1" dirty="0" smtClean="0"/>
          </a:p>
          <a:p>
            <a:r>
              <a:rPr lang="tr-TR" dirty="0" smtClean="0"/>
              <a:t>Her </a:t>
            </a:r>
            <a:r>
              <a:rPr lang="tr-TR" dirty="0"/>
              <a:t>bir vergilendirme dönemine ilişkin 12 ay süreyle indirim yoluyla giderilemeyen katma değer vergisinin, izleyen 6 ay içinde mükellef tarafından talep edilmesi şartıyla iade edilebileceği</a:t>
            </a:r>
            <a:r>
              <a:rPr lang="tr-TR" dirty="0" smtClean="0"/>
              <a:t>,</a:t>
            </a:r>
            <a:r>
              <a:rPr lang="tr-TR" b="1" dirty="0"/>
              <a:t> (DEVREDEN KDV’NİN İADESİ İPTAL)</a:t>
            </a:r>
          </a:p>
          <a:p>
            <a:pPr lvl="0"/>
            <a:r>
              <a:rPr lang="tr-TR" dirty="0" smtClean="0"/>
              <a:t>KDV </a:t>
            </a:r>
            <a:r>
              <a:rPr lang="tr-TR" dirty="0"/>
              <a:t>Kanunu kapsamında iadesi gereken verginin üç aylık sürede iade edilmemesi halinde mükellefe faiz ödenmesi,</a:t>
            </a:r>
          </a:p>
          <a:p>
            <a:pPr lvl="0"/>
            <a:r>
              <a:rPr lang="tr-TR" dirty="0"/>
              <a:t>31/12/2018 tarihi itibarıyla mükellefler tarafından indirim yoluyla telafi edilemeyen katma değer vergisinin ayrı bir hesapta izleneceği</a:t>
            </a:r>
            <a:r>
              <a:rPr lang="tr-TR" dirty="0" smtClean="0"/>
              <a:t>,</a:t>
            </a:r>
          </a:p>
          <a:p>
            <a:r>
              <a:rPr lang="tr-TR" dirty="0"/>
              <a:t>Kurumlar vergisi mükelleflerine (en az %50 oranında iştirak ettikleri şirketler ile)  grup katma değer vergisi mükellefiyeti tesis ettirmeye imkan tanınması,</a:t>
            </a:r>
          </a:p>
          <a:p>
            <a:pPr lvl="0"/>
            <a:r>
              <a:rPr lang="tr-TR" dirty="0" smtClean="0"/>
              <a:t>1/1/2019 </a:t>
            </a:r>
            <a:r>
              <a:rPr lang="tr-TR" dirty="0"/>
              <a:t>tarihinden itibaren ödenecek katma değer vergisi ile iade hakkı doğuran işlemleri bulunan mükelleflerin, 31/12/2018 tarihli devreden KDV tutarından, ödenecek KDV’yi veya iade talep edilen tutarı mahsup </a:t>
            </a:r>
            <a:r>
              <a:rPr lang="tr-TR" dirty="0" smtClean="0"/>
              <a:t>edebileceği, düzenlemeleri </a:t>
            </a:r>
            <a:r>
              <a:rPr lang="tr-TR" b="1" u="sng" dirty="0">
                <a:solidFill>
                  <a:srgbClr val="FF0000"/>
                </a:solidFill>
              </a:rPr>
              <a:t>Kanun metninden çıkarılmıştır</a:t>
            </a:r>
            <a:r>
              <a:rPr lang="tr-TR" dirty="0">
                <a:solidFill>
                  <a:srgbClr val="FF0000"/>
                </a:solidFill>
              </a:rPr>
              <a:t>.</a:t>
            </a:r>
          </a:p>
          <a:p>
            <a:endParaRPr lang="tr-TR" dirty="0"/>
          </a:p>
        </p:txBody>
      </p:sp>
    </p:spTree>
    <p:extLst>
      <p:ext uri="{BB962C8B-B14F-4D97-AF65-F5344CB8AC3E}">
        <p14:creationId xmlns:p14="http://schemas.microsoft.com/office/powerpoint/2010/main" val="424471499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01272" y="2302162"/>
            <a:ext cx="9601200" cy="3978565"/>
          </a:xfrm>
        </p:spPr>
        <p:txBody>
          <a:bodyPr>
            <a:normAutofit/>
          </a:bodyPr>
          <a:lstStyle/>
          <a:p>
            <a:pPr algn="ctr"/>
            <a:r>
              <a:rPr lang="tr-TR" sz="5400" b="1" dirty="0" smtClean="0">
                <a:effectLst>
                  <a:outerShdw blurRad="38100" dist="38100" dir="2700000" algn="tl">
                    <a:srgbClr val="000000">
                      <a:alpha val="43137"/>
                    </a:srgbClr>
                  </a:outerShdw>
                </a:effectLst>
              </a:rPr>
              <a:t>Teşekkürler.</a:t>
            </a:r>
            <a:br>
              <a:rPr lang="tr-TR" sz="5400" b="1" dirty="0" smtClean="0">
                <a:effectLst>
                  <a:outerShdw blurRad="38100" dist="38100" dir="2700000" algn="tl">
                    <a:srgbClr val="000000">
                      <a:alpha val="43137"/>
                    </a:srgbClr>
                  </a:outerShdw>
                </a:effectLst>
              </a:rPr>
            </a:br>
            <a:r>
              <a:rPr lang="tr-TR" sz="5400" b="1" dirty="0" smtClean="0">
                <a:effectLst>
                  <a:outerShdw blurRad="38100" dist="38100" dir="2700000" algn="tl">
                    <a:srgbClr val="000000">
                      <a:alpha val="43137"/>
                    </a:srgbClr>
                  </a:outerShdw>
                </a:effectLst>
              </a:rPr>
              <a:t/>
            </a:r>
            <a:br>
              <a:rPr lang="tr-TR" sz="5400" b="1" dirty="0" smtClean="0">
                <a:effectLst>
                  <a:outerShdw blurRad="38100" dist="38100" dir="2700000" algn="tl">
                    <a:srgbClr val="000000">
                      <a:alpha val="43137"/>
                    </a:srgbClr>
                  </a:outerShdw>
                </a:effectLst>
              </a:rPr>
            </a:br>
            <a:r>
              <a:rPr lang="tr-TR" sz="3500" b="1" dirty="0" smtClean="0">
                <a:effectLst>
                  <a:outerShdw blurRad="38100" dist="38100" dir="2700000" algn="tl">
                    <a:srgbClr val="000000">
                      <a:alpha val="43137"/>
                    </a:srgbClr>
                  </a:outerShdw>
                </a:effectLst>
              </a:rPr>
              <a:t>YMM. Hasan İlhan ŞAHİN</a:t>
            </a:r>
            <a:br>
              <a:rPr lang="tr-TR" sz="3500" b="1" dirty="0" smtClean="0">
                <a:effectLst>
                  <a:outerShdw blurRad="38100" dist="38100" dir="2700000" algn="tl">
                    <a:srgbClr val="000000">
                      <a:alpha val="43137"/>
                    </a:srgbClr>
                  </a:outerShdw>
                </a:effectLst>
              </a:rPr>
            </a:br>
            <a:r>
              <a:rPr lang="tr-TR" sz="3500" b="1" dirty="0">
                <a:effectLst>
                  <a:outerShdw blurRad="38100" dist="38100" dir="2700000" algn="tl">
                    <a:srgbClr val="000000">
                      <a:alpha val="43137"/>
                    </a:srgbClr>
                  </a:outerShdw>
                </a:effectLst>
              </a:rPr>
              <a:t/>
            </a:r>
            <a:br>
              <a:rPr lang="tr-TR" sz="3500" b="1" dirty="0">
                <a:effectLst>
                  <a:outerShdw blurRad="38100" dist="38100" dir="2700000" algn="tl">
                    <a:srgbClr val="000000">
                      <a:alpha val="43137"/>
                    </a:srgbClr>
                  </a:outerShdw>
                </a:effectLst>
              </a:rPr>
            </a:br>
            <a:r>
              <a:rPr lang="tr-TR" sz="3500" b="1" dirty="0" smtClean="0">
                <a:effectLst>
                  <a:outerShdw blurRad="38100" dist="38100" dir="2700000" algn="tl">
                    <a:srgbClr val="000000">
                      <a:alpha val="43137"/>
                    </a:srgbClr>
                  </a:outerShdw>
                </a:effectLst>
                <a:hlinkClick r:id="rId2"/>
              </a:rPr>
              <a:t>ilhan@islevymm.com.tr</a:t>
            </a:r>
            <a:r>
              <a:rPr lang="tr-TR" sz="3500" b="1" dirty="0" smtClean="0">
                <a:effectLst>
                  <a:outerShdw blurRad="38100" dist="38100" dir="2700000" algn="tl">
                    <a:srgbClr val="000000">
                      <a:alpha val="43137"/>
                    </a:srgbClr>
                  </a:outerShdw>
                </a:effectLst>
              </a:rPr>
              <a:t> </a:t>
            </a:r>
            <a:br>
              <a:rPr lang="tr-TR" sz="3500" b="1" dirty="0" smtClean="0">
                <a:effectLst>
                  <a:outerShdw blurRad="38100" dist="38100" dir="2700000" algn="tl">
                    <a:srgbClr val="000000">
                      <a:alpha val="43137"/>
                    </a:srgbClr>
                  </a:outerShdw>
                </a:effectLst>
              </a:rPr>
            </a:br>
            <a:r>
              <a:rPr lang="tr-TR" sz="3500" b="1" dirty="0" smtClean="0">
                <a:effectLst>
                  <a:outerShdw blurRad="38100" dist="38100" dir="2700000" algn="tl">
                    <a:srgbClr val="000000">
                      <a:alpha val="43137"/>
                    </a:srgbClr>
                  </a:outerShdw>
                </a:effectLst>
              </a:rPr>
              <a:t/>
            </a:r>
            <a:br>
              <a:rPr lang="tr-TR" sz="3500" b="1" dirty="0" smtClean="0">
                <a:effectLst>
                  <a:outerShdw blurRad="38100" dist="38100" dir="2700000" algn="tl">
                    <a:srgbClr val="000000">
                      <a:alpha val="43137"/>
                    </a:srgbClr>
                  </a:outerShdw>
                </a:effectLst>
              </a:rPr>
            </a:br>
            <a:r>
              <a:rPr lang="tr-TR" sz="3500" b="1" dirty="0" smtClean="0">
                <a:effectLst>
                  <a:outerShdw blurRad="38100" dist="38100" dir="2700000" algn="tl">
                    <a:srgbClr val="000000">
                      <a:alpha val="43137"/>
                    </a:srgbClr>
                  </a:outerShdw>
                </a:effectLst>
              </a:rPr>
              <a:t>0507 789 74 84 </a:t>
            </a:r>
            <a:endParaRPr lang="tr-TR" sz="3500" b="1" dirty="0">
              <a:effectLst>
                <a:outerShdw blurRad="38100" dist="38100" dir="2700000" algn="tl">
                  <a:srgbClr val="000000">
                    <a:alpha val="43137"/>
                  </a:srgbClr>
                </a:outerShdw>
              </a:effectLst>
            </a:endParaRPr>
          </a:p>
        </p:txBody>
      </p:sp>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47637" y="532931"/>
            <a:ext cx="7960311" cy="1769231"/>
          </a:xfrm>
          <a:prstGeom prst="rect">
            <a:avLst/>
          </a:prstGeom>
        </p:spPr>
      </p:pic>
    </p:spTree>
    <p:extLst>
      <p:ext uri="{BB962C8B-B14F-4D97-AF65-F5344CB8AC3E}">
        <p14:creationId xmlns:p14="http://schemas.microsoft.com/office/powerpoint/2010/main" val="231716784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t>
            </a:r>
            <a:r>
              <a:rPr lang="tr-TR" b="1" dirty="0" err="1" smtClean="0"/>
              <a:t>SMMM’lere</a:t>
            </a:r>
            <a:r>
              <a:rPr lang="tr-TR" b="1" dirty="0" smtClean="0"/>
              <a:t> KDV İade Raporu Düzenleme Yetkisi Verildi.»</a:t>
            </a:r>
            <a:endParaRPr lang="tr-TR" dirty="0"/>
          </a:p>
        </p:txBody>
      </p:sp>
      <p:sp>
        <p:nvSpPr>
          <p:cNvPr id="3" name="İçerik Yer Tutucusu 2"/>
          <p:cNvSpPr>
            <a:spLocks noGrp="1"/>
          </p:cNvSpPr>
          <p:nvPr>
            <p:ph idx="1"/>
          </p:nvPr>
        </p:nvSpPr>
        <p:spPr>
          <a:xfrm>
            <a:off x="1371600" y="2286000"/>
            <a:ext cx="10469418" cy="4262582"/>
          </a:xfrm>
        </p:spPr>
        <p:txBody>
          <a:bodyPr>
            <a:normAutofit lnSpcReduction="10000"/>
          </a:bodyPr>
          <a:lstStyle/>
          <a:p>
            <a:r>
              <a:rPr lang="tr-TR" dirty="0"/>
              <a:t>Vergi Usul Kanunu’nun “</a:t>
            </a:r>
            <a:r>
              <a:rPr lang="tr-TR" b="1" dirty="0"/>
              <a:t>Defter ve Belgelerle Diğer Kayıtların İbraz Mecburiyeti</a:t>
            </a:r>
            <a:r>
              <a:rPr lang="tr-TR" dirty="0"/>
              <a:t>” başlıklı 256 </a:t>
            </a:r>
            <a:r>
              <a:rPr lang="tr-TR" dirty="0" err="1"/>
              <a:t>ncı</a:t>
            </a:r>
            <a:r>
              <a:rPr lang="tr-TR" dirty="0"/>
              <a:t> maddesinde yapılan değişiklik ve yine bu Kanun’un </a:t>
            </a:r>
            <a:r>
              <a:rPr lang="tr-TR" b="1" dirty="0"/>
              <a:t>23 üncü maddesiyle,</a:t>
            </a:r>
            <a:r>
              <a:rPr lang="tr-TR" dirty="0"/>
              <a:t> 3568 sayılı Serbest Muhasebeci Mali Müşavirlik ve Yeminli Mali Müşavirlik Kanunu’na eklenen “</a:t>
            </a:r>
            <a:r>
              <a:rPr lang="tr-TR" b="1" dirty="0"/>
              <a:t>Serbest muhasebeci mali müşavirlere rapor düzenlettirme yetkisi ve sorumluluk</a:t>
            </a:r>
            <a:r>
              <a:rPr lang="tr-TR" dirty="0"/>
              <a:t>” başlıklı 8/A maddesiyle Maliye Bakanlığına;</a:t>
            </a:r>
          </a:p>
          <a:p>
            <a:pPr lvl="0"/>
            <a:r>
              <a:rPr lang="tr-TR" dirty="0" err="1"/>
              <a:t>SMMM’lere</a:t>
            </a:r>
            <a:r>
              <a:rPr lang="tr-TR" dirty="0"/>
              <a:t>, </a:t>
            </a:r>
            <a:r>
              <a:rPr lang="tr-TR" b="1" u="sng" dirty="0"/>
              <a:t>beyannamelerini imzaladıkları dönem ve mükelleflerle sınırlı olmak kaydıyla</a:t>
            </a:r>
            <a:r>
              <a:rPr lang="tr-TR" dirty="0"/>
              <a:t>, </a:t>
            </a:r>
            <a:r>
              <a:rPr lang="tr-TR" dirty="0" smtClean="0"/>
              <a:t>3065 </a:t>
            </a:r>
            <a:r>
              <a:rPr lang="tr-TR" dirty="0"/>
              <a:t>sayılı Katma Değer Vergisi Kanunu kapsamında yapılacak iadeye dayanak teşkil edecek rapor düzenlettirmeye, </a:t>
            </a:r>
          </a:p>
          <a:p>
            <a:pPr lvl="0"/>
            <a:r>
              <a:rPr lang="tr-TR" dirty="0"/>
              <a:t>Bu kapsamda rapor düzenleyecek serbest muhasebeci mali müşavirlerde aranacak nitelik ve şartlar ile rapor düzenlenebilecek iade türlerini ve azami iade tutarlarını tespite, </a:t>
            </a:r>
          </a:p>
          <a:p>
            <a:pPr lvl="0"/>
            <a:r>
              <a:rPr lang="tr-TR" dirty="0"/>
              <a:t>Rapor düzenleme yetkisini, belirleyeceği usul ve esaslara göre yapılan eğitimlere katılma ve başarılı olma şartına bağlamaya ve </a:t>
            </a:r>
            <a:r>
              <a:rPr lang="tr-TR" dirty="0" smtClean="0"/>
              <a:t>Uygulamaya </a:t>
            </a:r>
            <a:r>
              <a:rPr lang="tr-TR" dirty="0"/>
              <a:t>ilişkin diğer usul ve esasları belirlemeye </a:t>
            </a:r>
            <a:r>
              <a:rPr lang="tr-TR" dirty="0" smtClean="0"/>
              <a:t>yetki </a:t>
            </a:r>
            <a:r>
              <a:rPr lang="tr-TR" dirty="0"/>
              <a:t>verilmiştir.</a:t>
            </a:r>
          </a:p>
          <a:p>
            <a:endParaRPr lang="tr-TR" dirty="0"/>
          </a:p>
        </p:txBody>
      </p:sp>
    </p:spTree>
    <p:extLst>
      <p:ext uri="{BB962C8B-B14F-4D97-AF65-F5344CB8AC3E}">
        <p14:creationId xmlns:p14="http://schemas.microsoft.com/office/powerpoint/2010/main" val="6960943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1419" y="415636"/>
            <a:ext cx="10566400" cy="1505528"/>
          </a:xfrm>
        </p:spPr>
        <p:txBody>
          <a:bodyPr>
            <a:normAutofit fontScale="90000"/>
          </a:bodyPr>
          <a:lstStyle/>
          <a:p>
            <a:r>
              <a:rPr lang="tr-TR" b="1" dirty="0" err="1" smtClean="0"/>
              <a:t>SMMM’lere</a:t>
            </a:r>
            <a:r>
              <a:rPr lang="tr-TR" b="1" dirty="0" smtClean="0"/>
              <a:t> </a:t>
            </a:r>
            <a:r>
              <a:rPr lang="tr-TR" b="1" dirty="0"/>
              <a:t>KDV İade Raporu Düzenleme Yetkisi </a:t>
            </a:r>
            <a:r>
              <a:rPr lang="tr-TR" b="1" dirty="0" smtClean="0"/>
              <a:t>Konusunda Maliye Bakanı’nın Açıklaması,</a:t>
            </a:r>
            <a:endParaRPr lang="tr-TR" dirty="0"/>
          </a:p>
        </p:txBody>
      </p:sp>
      <p:sp>
        <p:nvSpPr>
          <p:cNvPr id="3" name="İçerik Yer Tutucusu 2"/>
          <p:cNvSpPr>
            <a:spLocks noGrp="1"/>
          </p:cNvSpPr>
          <p:nvPr>
            <p:ph idx="1"/>
          </p:nvPr>
        </p:nvSpPr>
        <p:spPr>
          <a:xfrm>
            <a:off x="831273" y="2285999"/>
            <a:ext cx="10963563" cy="4465783"/>
          </a:xfrm>
        </p:spPr>
        <p:txBody>
          <a:bodyPr>
            <a:normAutofit/>
          </a:bodyPr>
          <a:lstStyle/>
          <a:p>
            <a:r>
              <a:rPr lang="tr-TR" dirty="0" smtClean="0"/>
              <a:t>Maliye Eski Bakanı </a:t>
            </a:r>
            <a:r>
              <a:rPr lang="tr-TR" dirty="0"/>
              <a:t>Naci </a:t>
            </a:r>
            <a:r>
              <a:rPr lang="tr-TR" dirty="0" err="1" smtClean="0"/>
              <a:t>Ağbal</a:t>
            </a:r>
            <a:r>
              <a:rPr lang="tr-TR" dirty="0" smtClean="0"/>
              <a:t>:, Yeminli Mali Müşavirlerin yanı sıra 60 Bin Serbest Muhasebeci Mali </a:t>
            </a:r>
            <a:r>
              <a:rPr lang="tr-TR" dirty="0" err="1" smtClean="0"/>
              <a:t>Müşavire’de</a:t>
            </a:r>
            <a:r>
              <a:rPr lang="tr-TR" dirty="0" smtClean="0"/>
              <a:t> </a:t>
            </a:r>
            <a:r>
              <a:rPr lang="tr-TR" dirty="0"/>
              <a:t>KDV iadesi tespit raporu düzenleme imkanı sağladıklarını belirterek, bu konuda Bakanlık tarafından 81 ilde ücretsiz eğitim </a:t>
            </a:r>
            <a:r>
              <a:rPr lang="tr-TR" dirty="0" smtClean="0"/>
              <a:t>vereceklerinin altını </a:t>
            </a:r>
            <a:r>
              <a:rPr lang="tr-TR" dirty="0"/>
              <a:t>çizerek, </a:t>
            </a:r>
            <a:r>
              <a:rPr lang="tr-TR" b="1" dirty="0">
                <a:effectLst>
                  <a:outerShdw blurRad="38100" dist="38100" dir="2700000" algn="tl">
                    <a:srgbClr val="000000">
                      <a:alpha val="43137"/>
                    </a:srgbClr>
                  </a:outerShdw>
                </a:effectLst>
              </a:rPr>
              <a:t>"Müşavirlere eğitim sonucunda sertifika verilecek.</a:t>
            </a:r>
            <a:r>
              <a:rPr lang="tr-TR" dirty="0"/>
              <a:t> Bu belgeyle KDV raporu düzenlenecek. 60 binin üzerindeki meslek mensubumuza yeni bir iş imkanı çıkmış oldu." ifadesini kullandı.</a:t>
            </a:r>
            <a:endParaRPr lang="tr-TR" dirty="0" smtClean="0"/>
          </a:p>
          <a:p>
            <a:pPr lvl="0"/>
            <a:r>
              <a:rPr lang="tr-TR" dirty="0" smtClean="0"/>
              <a:t>Bu açıklama ve Kanunda yer alan «</a:t>
            </a:r>
            <a:r>
              <a:rPr lang="tr-TR" i="1" dirty="0" smtClean="0"/>
              <a:t>rapor </a:t>
            </a:r>
            <a:r>
              <a:rPr lang="tr-TR" i="1" dirty="0"/>
              <a:t>düzenleyecek serbest muhasebeci mali müşavirlerde aranacak nitelik ve şartlar ile rapor düzenlenebilecek iade türlerini ve azami iade tutarlarını </a:t>
            </a:r>
            <a:r>
              <a:rPr lang="tr-TR" i="1" dirty="0" smtClean="0"/>
              <a:t>tespite Maliye Bakanlığı Yetkilidir.» </a:t>
            </a:r>
            <a:r>
              <a:rPr lang="tr-TR" dirty="0" smtClean="0"/>
              <a:t>ifadesinden hareketle,</a:t>
            </a:r>
          </a:p>
          <a:p>
            <a:pPr lvl="0"/>
            <a:r>
              <a:rPr lang="tr-TR" dirty="0" smtClean="0"/>
              <a:t>Rapor düzenleyecek </a:t>
            </a:r>
            <a:r>
              <a:rPr lang="tr-TR" dirty="0" err="1" smtClean="0"/>
              <a:t>SMMM’lerin</a:t>
            </a:r>
            <a:r>
              <a:rPr lang="tr-TR" dirty="0" smtClean="0"/>
              <a:t>, doğrudan Maliye Bakanlığı’nın düzenleyeceği eğitimlere katılması, katılım sonunda düzenlenecek sınavda başarılı olması ve sertifika alması gerektiği sonucuna ulaşılmaktadır.</a:t>
            </a:r>
          </a:p>
          <a:p>
            <a:pPr lvl="0"/>
            <a:r>
              <a:rPr lang="tr-TR" b="1" dirty="0" smtClean="0">
                <a:solidFill>
                  <a:srgbClr val="FF0000"/>
                </a:solidFill>
              </a:rPr>
              <a:t>Konuyla ilgili uygulama 01.01.2019 tarihinde başlayacaktır.</a:t>
            </a:r>
            <a:endParaRPr lang="tr-TR" b="1" dirty="0">
              <a:solidFill>
                <a:srgbClr val="FF0000"/>
              </a:solidFill>
            </a:endParaRPr>
          </a:p>
          <a:p>
            <a:endParaRPr lang="tr-TR" dirty="0" smtClean="0"/>
          </a:p>
          <a:p>
            <a:endParaRPr lang="tr-TR" dirty="0" smtClean="0"/>
          </a:p>
          <a:p>
            <a:endParaRPr lang="tr-TR" dirty="0"/>
          </a:p>
        </p:txBody>
      </p:sp>
    </p:spTree>
    <p:extLst>
      <p:ext uri="{BB962C8B-B14F-4D97-AF65-F5344CB8AC3E}">
        <p14:creationId xmlns:p14="http://schemas.microsoft.com/office/powerpoint/2010/main" val="17411880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3053" y="417944"/>
            <a:ext cx="10183091" cy="1623291"/>
          </a:xfrm>
        </p:spPr>
        <p:txBody>
          <a:bodyPr>
            <a:normAutofit fontScale="90000"/>
          </a:bodyPr>
          <a:lstStyle/>
          <a:p>
            <a:r>
              <a:rPr lang="tr-TR" b="1" dirty="0" smtClean="0"/>
              <a:t>KDV İade İncelemeleri İçin İnceleme Süresi 3 Ay Olarak Belirlenmiştir.</a:t>
            </a:r>
            <a:endParaRPr lang="tr-TR" dirty="0"/>
          </a:p>
        </p:txBody>
      </p:sp>
      <p:sp>
        <p:nvSpPr>
          <p:cNvPr id="3" name="İçerik Yer Tutucusu 2"/>
          <p:cNvSpPr>
            <a:spLocks noGrp="1"/>
          </p:cNvSpPr>
          <p:nvPr>
            <p:ph idx="1"/>
          </p:nvPr>
        </p:nvSpPr>
        <p:spPr>
          <a:xfrm>
            <a:off x="1131455" y="1681017"/>
            <a:ext cx="10044544" cy="4839856"/>
          </a:xfrm>
        </p:spPr>
        <p:txBody>
          <a:bodyPr>
            <a:normAutofit lnSpcReduction="10000"/>
          </a:bodyPr>
          <a:lstStyle/>
          <a:p>
            <a:r>
              <a:rPr lang="tr-TR" dirty="0"/>
              <a:t>Bu Kanun’un </a:t>
            </a:r>
            <a:r>
              <a:rPr lang="tr-TR" b="1" dirty="0"/>
              <a:t>19 uncu maddesiyle</a:t>
            </a:r>
            <a:r>
              <a:rPr lang="tr-TR" dirty="0"/>
              <a:t>, Vergi Usul Kanunu’nun “</a:t>
            </a:r>
            <a:r>
              <a:rPr lang="tr-TR" b="1" dirty="0"/>
              <a:t>İncelemede Uyulacak Esaslar</a:t>
            </a:r>
            <a:r>
              <a:rPr lang="tr-TR" dirty="0"/>
              <a:t>” başlıklı 140 </a:t>
            </a:r>
            <a:r>
              <a:rPr lang="tr-TR" dirty="0" err="1"/>
              <a:t>ıncı</a:t>
            </a:r>
            <a:r>
              <a:rPr lang="tr-TR" dirty="0"/>
              <a:t> maddesinde yapılan değişiklikle, </a:t>
            </a:r>
          </a:p>
          <a:p>
            <a:r>
              <a:rPr lang="tr-TR" dirty="0" smtClean="0"/>
              <a:t>Vergi </a:t>
            </a:r>
            <a:r>
              <a:rPr lang="tr-TR" dirty="0"/>
              <a:t>müfettişlerince yapılacak </a:t>
            </a:r>
            <a:r>
              <a:rPr lang="tr-TR" dirty="0" smtClean="0"/>
              <a:t>KDV </a:t>
            </a:r>
            <a:r>
              <a:rPr lang="tr-TR" dirty="0"/>
              <a:t>iade incelemeleri için inceleme süresinin 3 ay olarak belirlenmiş, ayrıca bu sürenin zorunlu hallerde ve sadece ilgili birim tarafından 2 ay uzatılabileceği yönünde düzenleme </a:t>
            </a:r>
            <a:r>
              <a:rPr lang="tr-TR" dirty="0" smtClean="0"/>
              <a:t>yapılmıştır. </a:t>
            </a:r>
            <a:r>
              <a:rPr lang="tr-TR" b="1" dirty="0" smtClean="0"/>
              <a:t>Yürürlük tarihi: 01.01.2019 </a:t>
            </a:r>
          </a:p>
          <a:p>
            <a:pPr marL="0" indent="0">
              <a:buNone/>
            </a:pPr>
            <a:r>
              <a:rPr lang="tr-TR" b="1" dirty="0"/>
              <a:t> </a:t>
            </a:r>
            <a:r>
              <a:rPr lang="tr-TR" b="1" dirty="0" smtClean="0"/>
              <a:t>"</a:t>
            </a:r>
            <a:r>
              <a:rPr lang="tr-TR" b="1" dirty="0"/>
              <a:t>İADELER DAHA HIZLI ALINABİLECEK"</a:t>
            </a:r>
            <a:endParaRPr lang="tr-TR" dirty="0"/>
          </a:p>
          <a:p>
            <a:r>
              <a:rPr lang="tr-TR" dirty="0" err="1"/>
              <a:t>Ağbal</a:t>
            </a:r>
            <a:r>
              <a:rPr lang="tr-TR" dirty="0"/>
              <a:t>, KDV iadesine ilişkin incelemelerin 6 ayı, 1 yılı hatta 2 yılı bulabildiğine dikkati çekerek, kanunla inceleme süresini 3 aya düşürdüklerini dile getirdi.</a:t>
            </a:r>
          </a:p>
          <a:p>
            <a:r>
              <a:rPr lang="tr-TR" dirty="0"/>
              <a:t>Mükellefin hak ettiği KDV'yi daha hızlı alabileceğine işaret eden </a:t>
            </a:r>
            <a:r>
              <a:rPr lang="tr-TR" dirty="0" err="1"/>
              <a:t>Ağbal</a:t>
            </a:r>
            <a:r>
              <a:rPr lang="tr-TR" dirty="0"/>
              <a:t>, "Bunun için Vergi Denetim Kurulu bünyesinde özel grup başkanlıkları kuruyoruz. İnceleme elemanlarına yönelik kapsamlı eğitim çalışmaları yapacağız. Bu düzenleme sayesinde işletmeler, sanayiciler KDV iadelerini daha çabuk almış olacak." değerlendirmesinde bulundu.</a:t>
            </a:r>
          </a:p>
          <a:p>
            <a:r>
              <a:rPr lang="tr-TR" b="1" dirty="0">
                <a:solidFill>
                  <a:srgbClr val="FF0000"/>
                </a:solidFill>
              </a:rPr>
              <a:t>Yürürlük tarihi: 01.01.2019 tarihinden sonraki vergilendirme dönemlerine ilişkin yapılacak incelemelerde uygulanmak üzere </a:t>
            </a:r>
            <a:r>
              <a:rPr lang="tr-TR" b="1" dirty="0" smtClean="0">
                <a:solidFill>
                  <a:srgbClr val="FF0000"/>
                </a:solidFill>
              </a:rPr>
              <a:t>01.01.2019’dur.</a:t>
            </a:r>
            <a:endParaRPr lang="tr-TR" dirty="0">
              <a:solidFill>
                <a:srgbClr val="FF0000"/>
              </a:solidFill>
            </a:endParaRPr>
          </a:p>
        </p:txBody>
      </p:sp>
    </p:spTree>
    <p:extLst>
      <p:ext uri="{BB962C8B-B14F-4D97-AF65-F5344CB8AC3E}">
        <p14:creationId xmlns:p14="http://schemas.microsoft.com/office/powerpoint/2010/main" val="21237392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726" y="242454"/>
            <a:ext cx="10737273" cy="2043546"/>
          </a:xfrm>
        </p:spPr>
        <p:txBody>
          <a:bodyPr>
            <a:normAutofit/>
          </a:bodyPr>
          <a:lstStyle/>
          <a:p>
            <a:r>
              <a:rPr lang="tr-TR" sz="3600" b="1" dirty="0" smtClean="0"/>
              <a:t>KDV </a:t>
            </a:r>
            <a:r>
              <a:rPr lang="tr-TR" sz="3600" b="1" dirty="0"/>
              <a:t>İade Taleplerinde, Süre Kısıtlanmıştır ve Maliye Bakanlığı’nın </a:t>
            </a:r>
            <a:r>
              <a:rPr lang="tr-TR" sz="3600" b="1" dirty="0" smtClean="0"/>
              <a:t>KDV </a:t>
            </a:r>
            <a:r>
              <a:rPr lang="tr-TR" sz="3600" b="1" dirty="0"/>
              <a:t>İade Uygulamasındaki Yetkisi Genişletilmiştir</a:t>
            </a:r>
            <a:endParaRPr lang="tr-TR" sz="3600" dirty="0"/>
          </a:p>
        </p:txBody>
      </p:sp>
      <p:sp>
        <p:nvSpPr>
          <p:cNvPr id="3" name="İçerik Yer Tutucusu 2"/>
          <p:cNvSpPr>
            <a:spLocks noGrp="1"/>
          </p:cNvSpPr>
          <p:nvPr>
            <p:ph idx="1"/>
          </p:nvPr>
        </p:nvSpPr>
        <p:spPr>
          <a:xfrm>
            <a:off x="1179944" y="1847274"/>
            <a:ext cx="10270836" cy="4784436"/>
          </a:xfrm>
        </p:spPr>
        <p:txBody>
          <a:bodyPr>
            <a:normAutofit/>
          </a:bodyPr>
          <a:lstStyle/>
          <a:p>
            <a:pPr fontAlgn="base"/>
            <a:r>
              <a:rPr lang="tr-TR" dirty="0"/>
              <a:t>7104 sayılı Torba Kanunu’nun 10’uncu maddesi ile 3065 sayılı Kanunun 32’nci maddesinin birinci fıkrasına “</a:t>
            </a:r>
            <a:r>
              <a:rPr lang="tr-TR" i="1" dirty="0"/>
              <a:t>indirilemeyen Katma Değer Vergisi</a:t>
            </a:r>
            <a:r>
              <a:rPr lang="tr-TR" dirty="0"/>
              <a:t>,” ibaresinden sonra gelmek üzere “</a:t>
            </a:r>
            <a:r>
              <a:rPr lang="tr-TR" i="1" dirty="0">
                <a:solidFill>
                  <a:srgbClr val="FF0000"/>
                </a:solidFill>
              </a:rPr>
              <a:t>işlemin gerçekleştiği dönemi izleyen </a:t>
            </a:r>
            <a:r>
              <a:rPr lang="tr-TR" i="1" u="sng" dirty="0">
                <a:solidFill>
                  <a:srgbClr val="FF0000"/>
                </a:solidFill>
              </a:rPr>
              <a:t>ikinci takvim yılının sonuna kadar talep edilmesi şartıyla</a:t>
            </a:r>
            <a:r>
              <a:rPr lang="tr-TR" u="sng" dirty="0">
                <a:solidFill>
                  <a:srgbClr val="FF0000"/>
                </a:solidFill>
              </a:rPr>
              <a:t>”</a:t>
            </a:r>
            <a:r>
              <a:rPr lang="tr-TR" u="sng" dirty="0"/>
              <a:t> </a:t>
            </a:r>
            <a:r>
              <a:rPr lang="tr-TR" dirty="0"/>
              <a:t>ibaresi eklenmiş ve üçüncü fıkrasında yer alan “</a:t>
            </a:r>
            <a:r>
              <a:rPr lang="tr-TR" i="1" dirty="0"/>
              <a:t>sınırlayabilir.</a:t>
            </a:r>
            <a:r>
              <a:rPr lang="tr-TR" dirty="0"/>
              <a:t>” ibaresi “</a:t>
            </a:r>
            <a:r>
              <a:rPr lang="tr-TR" i="1" dirty="0"/>
              <a:t>sınırlamaya; imalatçılar tarafından yapılan ihracat işlemlerinden kaynaklanan iadelerde, yüklenilen katma değer vergisi yerine sektörler itibarıyla ihracat bedelinin belli bir oranına kadar iade yaptırmaya yetkilidir.</a:t>
            </a:r>
            <a:r>
              <a:rPr lang="tr-TR" dirty="0"/>
              <a:t>” şeklinde değiştirilmiştir.</a:t>
            </a:r>
          </a:p>
          <a:p>
            <a:pPr fontAlgn="base"/>
            <a:r>
              <a:rPr lang="tr-TR" dirty="0"/>
              <a:t>Buna göre, 2018 hesap dönemi içerisinde, mezkûr Kanun’un 11/a madde hükmü uyarınca </a:t>
            </a:r>
            <a:r>
              <a:rPr lang="tr-TR" dirty="0">
                <a:solidFill>
                  <a:srgbClr val="FF0000"/>
                </a:solidFill>
              </a:rPr>
              <a:t>ihracattan doğan </a:t>
            </a:r>
            <a:r>
              <a:rPr lang="tr-TR" dirty="0" err="1">
                <a:solidFill>
                  <a:srgbClr val="FF0000"/>
                </a:solidFill>
              </a:rPr>
              <a:t>Kdv</a:t>
            </a:r>
            <a:r>
              <a:rPr lang="tr-TR" dirty="0">
                <a:solidFill>
                  <a:srgbClr val="FF0000"/>
                </a:solidFill>
              </a:rPr>
              <a:t> iade alacağında</a:t>
            </a:r>
            <a:r>
              <a:rPr lang="tr-TR" dirty="0"/>
              <a:t>, mükellef öncesinde </a:t>
            </a:r>
            <a:r>
              <a:rPr lang="tr-TR" u="sng" dirty="0"/>
              <a:t>yalnızca 5 yıllık zamanaşımı süresi içerisinde(31.12.2022 tarihine kadar) istediği zaman iade talep etme hakkı var iken</a:t>
            </a:r>
            <a:r>
              <a:rPr lang="tr-TR" dirty="0"/>
              <a:t> şimdi, </a:t>
            </a:r>
            <a:r>
              <a:rPr lang="tr-TR" b="1" dirty="0">
                <a:solidFill>
                  <a:srgbClr val="FF0000"/>
                </a:solidFill>
              </a:rPr>
              <a:t>ihracatın gerçekleştiği 2018 hesap dönemini izleyen ikinci takvim yılının sonuna kadar, yani 31.12.2020 tarihine kadar talep edilmesi şartı getirilmiştir</a:t>
            </a:r>
            <a:r>
              <a:rPr lang="tr-TR" b="1" dirty="0" smtClean="0">
                <a:solidFill>
                  <a:srgbClr val="FF0000"/>
                </a:solidFill>
              </a:rPr>
              <a:t>.:</a:t>
            </a:r>
          </a:p>
          <a:p>
            <a:pPr fontAlgn="base"/>
            <a:r>
              <a:rPr lang="tr-TR" b="1" dirty="0"/>
              <a:t>Yürürlük tarihi: </a:t>
            </a:r>
            <a:r>
              <a:rPr lang="tr-TR" b="1" dirty="0" smtClean="0"/>
              <a:t>01.01.2019</a:t>
            </a:r>
            <a:r>
              <a:rPr lang="tr-TR" dirty="0" smtClean="0"/>
              <a:t> </a:t>
            </a:r>
            <a:r>
              <a:rPr lang="tr-TR" dirty="0"/>
              <a:t>olarak belirtilmiştir.</a:t>
            </a:r>
          </a:p>
          <a:p>
            <a:endParaRPr lang="tr-TR" dirty="0"/>
          </a:p>
        </p:txBody>
      </p:sp>
    </p:spTree>
    <p:extLst>
      <p:ext uri="{BB962C8B-B14F-4D97-AF65-F5344CB8AC3E}">
        <p14:creationId xmlns:p14="http://schemas.microsoft.com/office/powerpoint/2010/main" val="245276470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4655" y="113145"/>
            <a:ext cx="10617200" cy="1540164"/>
          </a:xfrm>
        </p:spPr>
        <p:txBody>
          <a:bodyPr>
            <a:normAutofit fontScale="90000"/>
          </a:bodyPr>
          <a:lstStyle/>
          <a:p>
            <a:r>
              <a:rPr lang="tr-TR" b="1" dirty="0" smtClean="0"/>
              <a:t>Kat Karşılığı İşlerde, Arsa Sahibine Düzenlenmesi Gereken Faturalara İlişkin MALİYET Bedeli Esas Alınacaktır.</a:t>
            </a:r>
            <a:endParaRPr lang="tr-TR" dirty="0"/>
          </a:p>
        </p:txBody>
      </p:sp>
      <p:sp>
        <p:nvSpPr>
          <p:cNvPr id="3" name="İçerik Yer Tutucusu 2"/>
          <p:cNvSpPr>
            <a:spLocks noGrp="1"/>
          </p:cNvSpPr>
          <p:nvPr>
            <p:ph idx="1"/>
          </p:nvPr>
        </p:nvSpPr>
        <p:spPr>
          <a:xfrm>
            <a:off x="1205345" y="2004291"/>
            <a:ext cx="10561781" cy="4608945"/>
          </a:xfrm>
        </p:spPr>
        <p:txBody>
          <a:bodyPr>
            <a:normAutofit fontScale="92500" lnSpcReduction="20000"/>
          </a:bodyPr>
          <a:lstStyle/>
          <a:p>
            <a:r>
              <a:rPr lang="tr-TR" dirty="0" smtClean="0"/>
              <a:t>Kanun’un </a:t>
            </a:r>
            <a:r>
              <a:rPr lang="tr-TR" b="1" dirty="0" smtClean="0"/>
              <a:t>7 </a:t>
            </a:r>
            <a:r>
              <a:rPr lang="tr-TR" b="1" dirty="0" err="1"/>
              <a:t>nci</a:t>
            </a:r>
            <a:r>
              <a:rPr lang="tr-TR" b="1" dirty="0"/>
              <a:t> maddesi</a:t>
            </a:r>
            <a:r>
              <a:rPr lang="tr-TR" dirty="0"/>
              <a:t> ile Katma Değer Vergisi Kanunu’nun “</a:t>
            </a:r>
            <a:r>
              <a:rPr lang="tr-TR" b="1" dirty="0"/>
              <a:t>Emsal Bedeli ve Emsal Ücreti</a:t>
            </a:r>
            <a:r>
              <a:rPr lang="tr-TR" dirty="0"/>
              <a:t>” başlıklı 27 </a:t>
            </a:r>
            <a:r>
              <a:rPr lang="tr-TR" dirty="0" err="1"/>
              <a:t>nci</a:t>
            </a:r>
            <a:r>
              <a:rPr lang="tr-TR" dirty="0"/>
              <a:t> maddesinde yapılan değişiklikle; arsa karşılığı inşaat işlerine ilişkin bedelin tespitinde, </a:t>
            </a:r>
            <a:endParaRPr lang="tr-TR" dirty="0" smtClean="0"/>
          </a:p>
          <a:p>
            <a:r>
              <a:rPr lang="tr-TR" dirty="0" smtClean="0"/>
              <a:t>Müteahhit </a:t>
            </a:r>
            <a:r>
              <a:rPr lang="tr-TR" dirty="0"/>
              <a:t>tarafından </a:t>
            </a:r>
            <a:r>
              <a:rPr lang="tr-TR" b="1" dirty="0"/>
              <a:t>arsa sahibine bırakılan konut veya işyerinin</a:t>
            </a:r>
            <a:r>
              <a:rPr lang="tr-TR" dirty="0"/>
              <a:t>, Vergi Usul Kanununun </a:t>
            </a:r>
            <a:r>
              <a:rPr lang="tr-TR" dirty="0" smtClean="0"/>
              <a:t>267.nci </a:t>
            </a:r>
            <a:r>
              <a:rPr lang="tr-TR" dirty="0"/>
              <a:t>maddesinde yer alan maliyet bedeli esasına göre belirlenen tutarın esas alınacağı düzenlenmiştir. </a:t>
            </a:r>
            <a:endParaRPr lang="tr-TR" dirty="0" smtClean="0"/>
          </a:p>
          <a:p>
            <a:r>
              <a:rPr lang="tr-TR" dirty="0" smtClean="0"/>
              <a:t>Önceki uygulamalarda, Vergi Daireleri ısrarla, arsa sahibine sadece KDV yönünden düzenlenmesi gereken faturalarda diğer satılan dairelerin EMSALİNE göre bedel üzerinden fatura düzenlenmesini talep ediyordu.  Yapılan Düzenleme ile bu konu çok net bir şekilde yasalaşmış ve İnşaat KDV iadelerinden kangren olan bir husus çözüme kavuşturulmuştur.</a:t>
            </a:r>
          </a:p>
          <a:p>
            <a:r>
              <a:rPr lang="tr-TR" dirty="0"/>
              <a:t> </a:t>
            </a:r>
            <a:r>
              <a:rPr lang="tr-TR" b="1" dirty="0" smtClean="0"/>
              <a:t>Maliye Eski Bakanı Naci </a:t>
            </a:r>
            <a:r>
              <a:rPr lang="tr-TR" b="1" dirty="0" err="1" smtClean="0"/>
              <a:t>Ağbal</a:t>
            </a:r>
            <a:r>
              <a:rPr lang="tr-TR" b="1" dirty="0"/>
              <a:t>, kat karşılığı inşaat işlerinde KDV matrahını daralttıklarını belirterek, şunları kaydetti</a:t>
            </a:r>
            <a:r>
              <a:rPr lang="tr-TR" b="1" dirty="0" smtClean="0"/>
              <a:t>: </a:t>
            </a:r>
            <a:r>
              <a:rPr lang="tr-TR" dirty="0" smtClean="0"/>
              <a:t>"</a:t>
            </a:r>
            <a:r>
              <a:rPr lang="tr-TR" dirty="0"/>
              <a:t>Arsasına ev yaptıran vatandaş, arsasını müteahhide verdiğinde bütün arsa payı dahil evin bedeli üzerinden KDV hesaplanıyordu. Bunu arsa sahibine kalacak evin maliyet bedeline isabet eden kısımla sınırlandırıyoruz</a:t>
            </a:r>
            <a:r>
              <a:rPr lang="tr-TR" dirty="0" smtClean="0"/>
              <a:t>.</a:t>
            </a:r>
          </a:p>
          <a:p>
            <a:r>
              <a:rPr lang="tr-TR" dirty="0"/>
              <a:t>Konuyla ilgili 05.06.2018 tarihinde 18 Seri </a:t>
            </a:r>
            <a:r>
              <a:rPr lang="tr-TR" dirty="0" err="1"/>
              <a:t>No'lu</a:t>
            </a:r>
            <a:r>
              <a:rPr lang="tr-TR" dirty="0"/>
              <a:t> Katma Değer Vergisi Genel Uygulama Tebliğinde Değişiklik Yapılmasına Dair Tebliğ Yayınlanmıştır.</a:t>
            </a:r>
          </a:p>
          <a:p>
            <a:pPr marL="0" indent="0">
              <a:buNone/>
            </a:pPr>
            <a:endParaRPr lang="tr-TR" dirty="0"/>
          </a:p>
        </p:txBody>
      </p:sp>
    </p:spTree>
    <p:extLst>
      <p:ext uri="{BB962C8B-B14F-4D97-AF65-F5344CB8AC3E}">
        <p14:creationId xmlns:p14="http://schemas.microsoft.com/office/powerpoint/2010/main" val="211551293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9" y="685799"/>
            <a:ext cx="10229273" cy="1577109"/>
          </a:xfrm>
        </p:spPr>
        <p:txBody>
          <a:bodyPr>
            <a:normAutofit fontScale="90000"/>
          </a:bodyPr>
          <a:lstStyle/>
          <a:p>
            <a:r>
              <a:rPr lang="tr-TR" b="1" dirty="0"/>
              <a:t>Arsa Karşılığı İnşaat İşlerinde, Arsa Payı Teslimimde KDV Tereddüttü Giderilmiştir</a:t>
            </a:r>
            <a:endParaRPr lang="tr-TR" dirty="0"/>
          </a:p>
        </p:txBody>
      </p:sp>
      <p:sp>
        <p:nvSpPr>
          <p:cNvPr id="3" name="İçerik Yer Tutucusu 2"/>
          <p:cNvSpPr>
            <a:spLocks noGrp="1"/>
          </p:cNvSpPr>
          <p:nvPr>
            <p:ph idx="1"/>
          </p:nvPr>
        </p:nvSpPr>
        <p:spPr>
          <a:xfrm>
            <a:off x="1371600" y="2636982"/>
            <a:ext cx="9601200" cy="3581400"/>
          </a:xfrm>
        </p:spPr>
        <p:txBody>
          <a:bodyPr>
            <a:normAutofit fontScale="92500"/>
          </a:bodyPr>
          <a:lstStyle/>
          <a:p>
            <a:pPr fontAlgn="base"/>
            <a:r>
              <a:rPr lang="tr-TR" dirty="0"/>
              <a:t>7104 sayılı Torba Kanun’da </a:t>
            </a:r>
            <a:r>
              <a:rPr lang="tr-TR" dirty="0" smtClean="0"/>
              <a:t>KDV </a:t>
            </a:r>
            <a:r>
              <a:rPr lang="tr-TR" dirty="0"/>
              <a:t>Kanununun 2’nci maddesinin (5) numaralı fıkrasına aşağıdaki cümle eklenmiştir.</a:t>
            </a:r>
          </a:p>
          <a:p>
            <a:pPr fontAlgn="base"/>
            <a:r>
              <a:rPr lang="tr-TR" dirty="0"/>
              <a:t>“</a:t>
            </a:r>
            <a:r>
              <a:rPr lang="tr-TR" i="1" dirty="0"/>
              <a:t>Bu Kanunun uygulanmasında arsa karşılığı inşaat işlerinde; arsa sahibi tarafından konut veya işyerine karşılık müteahhide arsa payı teslimi, müteahhit tarafından arsa payına karşılık arsa sahibine konut veya işyeri teslimi yapılmış sayılır.</a:t>
            </a:r>
            <a:r>
              <a:rPr lang="tr-TR" dirty="0"/>
              <a:t>”</a:t>
            </a:r>
          </a:p>
          <a:p>
            <a:pPr fontAlgn="base"/>
            <a:r>
              <a:rPr lang="tr-TR" dirty="0"/>
              <a:t>Böylece uygulamada yaşanan tartışma konularına son verilerek arsa karşılığı olarak teslim edilen arsa payları, müteahhit tarafından ticari faaliyeti kapsamında arsa sahibine yapılacak konut teslimi şeklinde değerlendirilmek suretiyle teslim sayılacaktır</a:t>
            </a:r>
            <a:r>
              <a:rPr lang="tr-TR" dirty="0" smtClean="0"/>
              <a:t>.</a:t>
            </a:r>
          </a:p>
          <a:p>
            <a:pPr fontAlgn="base"/>
            <a:r>
              <a:rPr lang="tr-TR" dirty="0"/>
              <a:t>Konuyla ilgili 05.06.2018 tarihinde </a:t>
            </a:r>
            <a:r>
              <a:rPr lang="tr-TR" dirty="0" smtClean="0"/>
              <a:t>18 Seri </a:t>
            </a:r>
            <a:r>
              <a:rPr lang="tr-TR" dirty="0" err="1" smtClean="0"/>
              <a:t>No'lu</a:t>
            </a:r>
            <a:r>
              <a:rPr lang="tr-TR" dirty="0" smtClean="0"/>
              <a:t> Katma Değer Vergisi Genel Uygulama Tebliğinde Değişiklik Yapılmasına Dair Tebliğ Yayınlanmıştır.</a:t>
            </a:r>
          </a:p>
          <a:p>
            <a:endParaRPr lang="tr-TR" dirty="0"/>
          </a:p>
        </p:txBody>
      </p:sp>
    </p:spTree>
    <p:extLst>
      <p:ext uri="{BB962C8B-B14F-4D97-AF65-F5344CB8AC3E}">
        <p14:creationId xmlns:p14="http://schemas.microsoft.com/office/powerpoint/2010/main" val="242896564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ahoma">
      <a:majorFont>
        <a:latin typeface="Tahoma"/>
        <a:ea typeface=""/>
        <a:cs typeface=""/>
      </a:majorFont>
      <a:minorFont>
        <a:latin typeface="Tahoma"/>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
  <TotalTime>583</TotalTime>
  <Words>3071</Words>
  <Application>Microsoft Office PowerPoint</Application>
  <PresentationFormat>Geniş ekran</PresentationFormat>
  <Paragraphs>171</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Franklin Gothic Book</vt:lpstr>
      <vt:lpstr>Tahoma</vt:lpstr>
      <vt:lpstr>Wingdings</vt:lpstr>
      <vt:lpstr>Crop</vt:lpstr>
      <vt:lpstr>KDV Kanununda Değişiklik Yapan 7104 Sayılı Kanun   01.01.2019’da Yürürlüğe Girecek Düzenlemeler </vt:lpstr>
      <vt:lpstr>Özet;</vt:lpstr>
      <vt:lpstr>Kanun Tasarısında Yer Alıp Da  Meclis Görüşmeleri Sırasında  (İptal Edilen) Düzenlemeler: </vt:lpstr>
      <vt:lpstr>«SMMM’lere KDV İade Raporu Düzenleme Yetkisi Verildi.»</vt:lpstr>
      <vt:lpstr>SMMM’lere KDV İade Raporu Düzenleme Yetkisi Konusunda Maliye Bakanı’nın Açıklaması,</vt:lpstr>
      <vt:lpstr>KDV İade İncelemeleri İçin İnceleme Süresi 3 Ay Olarak Belirlenmiştir.</vt:lpstr>
      <vt:lpstr>KDV İade Taleplerinde, Süre Kısıtlanmıştır ve Maliye Bakanlığı’nın KDV İade Uygulamasındaki Yetkisi Genişletilmiştir</vt:lpstr>
      <vt:lpstr>Kat Karşılığı İşlerde, Arsa Sahibine Düzenlenmesi Gereken Faturalara İlişkin MALİYET Bedeli Esas Alınacaktır.</vt:lpstr>
      <vt:lpstr>Arsa Karşılığı İnşaat İşlerinde, Arsa Payı Teslimimde KDV Tereddüttü Giderilmiştir</vt:lpstr>
      <vt:lpstr>Fazla Veya Yersiz Ödenen Verginin İade Şartları Düzenlenmiştir. </vt:lpstr>
      <vt:lpstr>İndirimli Orana Tabi İşlemlerde Sonradan Ortaya Çıkan Giderler Dolayısıyla Yüklenilen Kdv’nin İade Hesabına Dahil Edilmesi İmkanı Getirilmiştir</vt:lpstr>
      <vt:lpstr>İşletme Hesabı Esasına Göre Defter Tutan Mükellefler İçin Vergi Ödemesinin Uzatılması Yetkisi Verilmiştir.</vt:lpstr>
      <vt:lpstr>Vergiye Uyum Düzeyi Yüksek Mükelleflerin İade İşlemlerinin Kolaylaştırılmasına İlişkin Maliye Bakanlığına Yetki Verilmiştir.</vt:lpstr>
      <vt:lpstr>Süresi İçinde İadesi Talep Edilmeyen KDV’yi Gelir Ve Kurumlar Vergisi Matrahlarının Tespitinde Gider Olarak Yazdırma Ve İade Hakkı Doğuran İşlemlerle İlgili İade Talebinde Bulunulabilecek Asgari Tutarı Belirlemesi Hususunda Yetki Verilmiştir.</vt:lpstr>
      <vt:lpstr>İmalatçı İhracatçılara, İhracat Bedelinin Belli Bir Oranına Kadar İade İmkanı Geliyor.</vt:lpstr>
      <vt:lpstr>Gümrüksüz Satış Mağazalarına “Free Shop (Duty Free)” Veya Bunların Depolarına Yapılan Teslimlerin İhracat Teslimi Sayılmasına Yönelik Düzenleme</vt:lpstr>
      <vt:lpstr>Okul, Cami, Hastane Gibi Bağış Olarak Yapılan Yerlere KDV İstisnası Getirildi.</vt:lpstr>
      <vt:lpstr>Bazı Teslim Ve Hizmetler Tam KDV İstisna Kapmasına Alınmıştır.</vt:lpstr>
      <vt:lpstr>Bazı işlem, teslim ve hizmetler kısmi istisna kapsamına alınmıştır</vt:lpstr>
      <vt:lpstr>İkinci El Oto Alış Satışlarında Özel Matrah Şekli Belirlenmiştir</vt:lpstr>
      <vt:lpstr>İkinci El Oto Alış Satışlarında Özel Matrah Şekline İlişkin Örnek</vt:lpstr>
      <vt:lpstr>KDV’nin İndirim Süresi Uzatılmıştır </vt:lpstr>
      <vt:lpstr>VUK Mad.322 Kapsamında Değersiz Hale Gelen Alacaklar İle Mad.323 Kapsamında Şüpheli Alacak Haline Gelen Alacaklara Ait Kdv’lerin İndirimi Mümkün Kılınmıştır</vt:lpstr>
      <vt:lpstr>Kısmi İstisna Kapsamında Olan Bazı Teslim Ve Hizmetler Nedeniyle Yüklenen Kdv’nin İndirimine İmkan Sağlanmıştır.</vt:lpstr>
      <vt:lpstr>Zayi Olan Veya İstisna Kapsamında Teslim Edilen Sabit Kıymetlere İlişkin Yüklenilen Katma Değer Vergisinin İndirimi Faydalı Ömürlerini Tamamlama Durumlarına Göre Belirlenecektir.</vt:lpstr>
      <vt:lpstr>Ticari Plakaların Elden Çıkarılmasında Vergilendirme Esasları Yeniden Düzenlenmiştir</vt:lpstr>
      <vt:lpstr> “Hasılat Esaslı Vergilendirme  Sistemi Geliyor”   </vt:lpstr>
      <vt:lpstr> “Hasılat Esaslı Vergilendirme  Sistemi  KDV Açısından Örnek;”   </vt:lpstr>
      <vt:lpstr> “Hasılat Esaslı Vergilendirme  Sistemi  Gelir  Açısından Örnek;”   </vt:lpstr>
      <vt:lpstr>Teşekkürler.  YMM. Hasan İlhan ŞAHİN  ilhan@islevymm.com.tr   0507 789 74 84 </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«3065 sayılı K.D.V. Kanunu  ve Bazı Kanunlarda Değişiklik Yapılmasına Dair  7104 Sayılı Kanun»</dc:title>
  <dc:creator>serdar</dc:creator>
  <cp:lastModifiedBy>serdar</cp:lastModifiedBy>
  <cp:revision>72</cp:revision>
  <dcterms:created xsi:type="dcterms:W3CDTF">2018-05-08T03:05:44Z</dcterms:created>
  <dcterms:modified xsi:type="dcterms:W3CDTF">2018-12-05T14:54:41Z</dcterms:modified>
</cp:coreProperties>
</file>