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6" r:id="rId4"/>
    <p:sldId id="284" r:id="rId5"/>
    <p:sldId id="279" r:id="rId6"/>
    <p:sldId id="283" r:id="rId7"/>
    <p:sldId id="288" r:id="rId8"/>
    <p:sldId id="282" r:id="rId9"/>
    <p:sldId id="287" r:id="rId10"/>
    <p:sldId id="28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40E08"/>
    <a:srgbClr val="B92D14"/>
    <a:srgbClr val="35759D"/>
    <a:srgbClr val="35B19D"/>
    <a:srgbClr val="0000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5596" autoAdjust="0"/>
  </p:normalViewPr>
  <p:slideViewPr>
    <p:cSldViewPr>
      <p:cViewPr varScale="1">
        <p:scale>
          <a:sx n="83" d="100"/>
          <a:sy n="83" d="100"/>
        </p:scale>
        <p:origin x="129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27B9E0-A796-44AF-B507-EA8802E79F56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21BDA-A432-480B-9418-36B1FCBFC484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CFBA3-9B64-4425-A338-B4CDBCA48300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E0BF6-955B-48DD-8D6D-AE431014A709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58341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E0BF6-955B-48DD-8D6D-AE431014A709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E0BF6-955B-48DD-8D6D-AE431014A709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2809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E0BF6-955B-48DD-8D6D-AE431014A709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15695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E0BF6-955B-48DD-8D6D-AE431014A709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27250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2133600"/>
            <a:ext cx="3048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  <a:endParaRPr lang="en-US" altLang="tr-T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3124200"/>
            <a:ext cx="30480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 smtClean="0"/>
              <a:t>Asıl alt başlık stilini düzenlemek için tıklayın</a:t>
            </a:r>
            <a:endParaRPr lang="en-US" altLang="tr-TR" noProof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5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286500" y="257175"/>
            <a:ext cx="2057400" cy="59912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" y="257175"/>
            <a:ext cx="6019800" cy="59912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3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1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8673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581400" cy="44196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581400" cy="44196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7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2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2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0352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34342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257175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396552" y="1916832"/>
            <a:ext cx="4161284" cy="2952328"/>
          </a:xfrm>
        </p:spPr>
        <p:txBody>
          <a:bodyPr/>
          <a:lstStyle/>
          <a:p>
            <a:pPr algn="ctr"/>
            <a:r>
              <a:rPr lang="tr-TR" alt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2019’da Yürürlüğe Girecek Uygulamalar</a:t>
            </a:r>
            <a:br>
              <a:rPr lang="tr-TR" alt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104456" cy="1611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5954" y="2583872"/>
            <a:ext cx="7200900" cy="365344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Teşekkürler.</a:t>
            </a:r>
            <a:r>
              <a:rPr lang="tr-TR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Serdar KARAKUŞ</a:t>
            </a:r>
            <a:r>
              <a:rPr lang="tr-TR" sz="262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62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62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serdar@islevymm.com.tr</a:t>
            </a:r>
            <a:r>
              <a:rPr lang="tr-TR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625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0532 376 31 61</a:t>
            </a:r>
            <a:endParaRPr lang="tr-TR" sz="262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4" y="1124744"/>
            <a:ext cx="59702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352928" cy="477964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tr-TR" sz="1800" dirty="0" smtClean="0"/>
          </a:p>
          <a:p>
            <a:pPr>
              <a:lnSpc>
                <a:spcPct val="80000"/>
              </a:lnSpc>
            </a:pPr>
            <a:r>
              <a:rPr lang="tr-TR" sz="2000" dirty="0" smtClean="0"/>
              <a:t>Hali hazırda Serbest Meslek ve Basit Usul mükellefleri için kullanılan Defter Beyan Sistemi 01.01.2019 tarihinden itibaren işletme hesabı esasına göre defter tutan mükellefleri de kapsayacaktır.</a:t>
            </a:r>
          </a:p>
          <a:p>
            <a:pPr>
              <a:lnSpc>
                <a:spcPct val="80000"/>
              </a:lnSpc>
            </a:pPr>
            <a:endParaRPr lang="tr-TR" sz="2000" dirty="0" smtClean="0"/>
          </a:p>
          <a:p>
            <a:pPr>
              <a:lnSpc>
                <a:spcPct val="80000"/>
              </a:lnSpc>
            </a:pPr>
            <a:r>
              <a:rPr lang="tr-TR" sz="2000" dirty="0" smtClean="0"/>
              <a:t>Bu nedenle işletme defteri mükelleflerinin ve </a:t>
            </a:r>
            <a:r>
              <a:rPr lang="tr-TR" sz="2000" dirty="0" err="1" smtClean="0"/>
              <a:t>SMMM’lerinin</a:t>
            </a:r>
            <a:r>
              <a:rPr lang="tr-TR" sz="2000" dirty="0" smtClean="0"/>
              <a:t> başvuru işlemlerini 31.12.2018 tarihine kadar tamamlamaları gerekmektedir.</a:t>
            </a:r>
          </a:p>
          <a:p>
            <a:pPr>
              <a:lnSpc>
                <a:spcPct val="80000"/>
              </a:lnSpc>
            </a:pPr>
            <a:endParaRPr lang="tr-TR" sz="2000" dirty="0"/>
          </a:p>
          <a:p>
            <a:pPr>
              <a:lnSpc>
                <a:spcPct val="80000"/>
              </a:lnSpc>
            </a:pPr>
            <a:r>
              <a:rPr lang="tr-TR" sz="2000" dirty="0" smtClean="0"/>
              <a:t>Dolayısıyla işletme defterleri için 2019 yılına ilişkin noterden defter tasdik ettirilmesine gerek bulunmamaktadır. </a:t>
            </a:r>
          </a:p>
          <a:p>
            <a:pPr>
              <a:lnSpc>
                <a:spcPct val="80000"/>
              </a:lnSpc>
            </a:pPr>
            <a:endParaRPr lang="tr-TR" sz="1800" dirty="0" smtClean="0"/>
          </a:p>
          <a:p>
            <a:pPr>
              <a:lnSpc>
                <a:spcPct val="80000"/>
              </a:lnSpc>
            </a:pPr>
            <a:endParaRPr lang="ru-RU" altLang="tr-TR" sz="18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260648"/>
            <a:ext cx="8229600" cy="715963"/>
          </a:xfrm>
        </p:spPr>
        <p:txBody>
          <a:bodyPr/>
          <a:lstStyle/>
          <a:p>
            <a:r>
              <a:rPr lang="tr-TR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Kapsamı Genişliyor.. </a:t>
            </a:r>
            <a:endParaRPr lang="ru-RU" alt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0572" y="4684360"/>
            <a:ext cx="6054824" cy="19920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0435"/>
            <a:ext cx="3131840" cy="1640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808" y="467084"/>
            <a:ext cx="6861175" cy="685800"/>
          </a:xfrm>
        </p:spPr>
        <p:txBody>
          <a:bodyPr/>
          <a:lstStyle/>
          <a:p>
            <a:r>
              <a:rPr lang="tr-TR" sz="3000" b="1" dirty="0" smtClean="0">
                <a:solidFill>
                  <a:schemeClr val="tx1"/>
                </a:solidFill>
              </a:rPr>
              <a:t>ÖKC Mali Rapor / Z Raporunun Elektronik Ortamda Bildirilmesi İle İlgili Zorunluluk 01.01.2019’da Başlıyor</a:t>
            </a:r>
            <a:endParaRPr lang="en-US" altLang="tr-TR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844824"/>
            <a:ext cx="7164287" cy="5229200"/>
          </a:xfrm>
        </p:spPr>
        <p:txBody>
          <a:bodyPr anchor="ctr"/>
          <a:lstStyle/>
          <a:p>
            <a:pPr algn="just">
              <a:lnSpc>
                <a:spcPct val="80000"/>
              </a:lnSpc>
            </a:pPr>
            <a:r>
              <a:rPr lang="tr-TR" sz="2000" dirty="0"/>
              <a:t>31 Ekim 2018 tarihli </a:t>
            </a:r>
            <a:r>
              <a:rPr lang="tr-TR" sz="2000" dirty="0" smtClean="0"/>
              <a:t>502 </a:t>
            </a:r>
            <a:r>
              <a:rPr lang="tr-TR" sz="2000" dirty="0"/>
              <a:t>Sıra </a:t>
            </a:r>
            <a:r>
              <a:rPr lang="tr-TR" sz="2000" dirty="0" err="1"/>
              <a:t>No’lu</a:t>
            </a:r>
            <a:r>
              <a:rPr lang="tr-TR" sz="2000" dirty="0"/>
              <a:t> Tebliğ ile güncellenen 483 no.lu VUK Genel Tebliğine göre </a:t>
            </a:r>
            <a:r>
              <a:rPr lang="tr-TR" sz="2000" dirty="0" smtClean="0"/>
              <a:t>ÖKC </a:t>
            </a:r>
            <a:r>
              <a:rPr lang="tr-TR" sz="2000" dirty="0"/>
              <a:t>günlük kapanış (Z) raporlarına ait mali raporların (ÖKC Mali Raporu) bildirimi zorunluluğu </a:t>
            </a:r>
            <a:r>
              <a:rPr lang="tr-TR" sz="2000" b="1" dirty="0"/>
              <a:t>01 Ocak 2019’ta</a:t>
            </a:r>
            <a:r>
              <a:rPr lang="tr-TR" sz="2000" dirty="0"/>
              <a:t> başlayacaktır</a:t>
            </a:r>
            <a:r>
              <a:rPr lang="tr-TR" sz="2000" dirty="0" smtClean="0"/>
              <a:t>.</a:t>
            </a:r>
          </a:p>
          <a:p>
            <a:r>
              <a:rPr lang="tr-TR" sz="2000" b="1" dirty="0"/>
              <a:t>Zorunluluk kapsamında ilk olarak hangi aya ait satışlar raporlanacaktır? </a:t>
            </a:r>
            <a:endParaRPr lang="tr-TR" sz="2000" dirty="0"/>
          </a:p>
          <a:p>
            <a:r>
              <a:rPr lang="tr-TR" sz="2000" dirty="0" err="1"/>
              <a:t>ÖKC’lerinizin</a:t>
            </a:r>
            <a:r>
              <a:rPr lang="tr-TR" sz="2000" dirty="0"/>
              <a:t> mali bilgilerinde geriye dönük bilgiler istenmeyecektir. ÖKC (Z) raporlarına ait mali bilgilerin dönemi aylık dönem olarak sabitlenmiştir</a:t>
            </a:r>
            <a:r>
              <a:rPr lang="tr-TR" sz="2000" dirty="0" smtClean="0"/>
              <a:t>. ÖKC </a:t>
            </a:r>
            <a:r>
              <a:rPr lang="tr-TR" sz="2000" dirty="0"/>
              <a:t>(Z) raporlarına ait mali bilgiler, aylık dönemler bazında olmak üzere ve tercih edilen bildirim yöntemiyle, ilgili olduğu ayı takip eden ayın 24’üncü günü sonuna kadar </a:t>
            </a:r>
            <a:r>
              <a:rPr lang="tr-TR" sz="2000" dirty="0" err="1"/>
              <a:t>GİB’e</a:t>
            </a:r>
            <a:r>
              <a:rPr lang="tr-TR" sz="2000" dirty="0"/>
              <a:t> elektronik olarak gönderilmelidir</a:t>
            </a:r>
            <a:r>
              <a:rPr lang="tr-TR" sz="2000" dirty="0" smtClean="0"/>
              <a:t>.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Buna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göre ilk göndereceğiniz dönem Ocak 2019 ayına ait bilgileri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içerecektir. 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endParaRPr lang="en-US" altLang="tr-TR" sz="1500" b="1" dirty="0">
              <a:latin typeface="+mj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96952"/>
            <a:ext cx="1835695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715963"/>
          </a:xfrm>
        </p:spPr>
        <p:txBody>
          <a:bodyPr/>
          <a:lstStyle/>
          <a:p>
            <a:r>
              <a:rPr lang="tr-TR" sz="4000" dirty="0" smtClean="0"/>
              <a:t>Zorunlu              Kapsamı Genişliyor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" y="1268760"/>
            <a:ext cx="8922196" cy="5544616"/>
          </a:xfrm>
        </p:spPr>
        <p:txBody>
          <a:bodyPr/>
          <a:lstStyle/>
          <a:p>
            <a:pPr algn="just"/>
            <a:r>
              <a:rPr lang="tr-TR" sz="1500" dirty="0" smtClean="0"/>
              <a:t>Bilindiği </a:t>
            </a:r>
            <a:r>
              <a:rPr lang="tr-TR" sz="1500" dirty="0"/>
              <a:t>üzere 25 Ağustos 2016 tarihli </a:t>
            </a:r>
            <a:r>
              <a:rPr lang="tr-TR" sz="1500" dirty="0" smtClean="0"/>
              <a:t>6740 </a:t>
            </a:r>
            <a:r>
              <a:rPr lang="tr-TR" sz="1500" dirty="0"/>
              <a:t>sayılı Bireysel Emeklilik Tasarruf ve Yatırım Sistemi Kanununda Değişiklik Yapılmasına Dair Kanun ile </a:t>
            </a:r>
            <a:r>
              <a:rPr lang="tr-TR" sz="1500" dirty="0" smtClean="0"/>
              <a:t> </a:t>
            </a:r>
            <a:r>
              <a:rPr lang="tr-TR" sz="1500" dirty="0"/>
              <a:t>01.01.2017 tarihinden itibaren, </a:t>
            </a:r>
            <a:r>
              <a:rPr lang="tr-TR" sz="1500" b="1" dirty="0"/>
              <a:t>45 yaşını doldurmamış</a:t>
            </a:r>
            <a:r>
              <a:rPr lang="tr-TR" sz="1500" dirty="0"/>
              <a:t> işçilerin bireysel emeklilik sistemine otomatik olarak dahil edilmesi zorunlu hale </a:t>
            </a:r>
            <a:r>
              <a:rPr lang="tr-TR" sz="1500" dirty="0" smtClean="0"/>
              <a:t>getirilmişti,</a:t>
            </a:r>
            <a:endParaRPr lang="tr-TR" sz="1500" dirty="0"/>
          </a:p>
          <a:p>
            <a:pPr marL="0" indent="0" algn="just">
              <a:buNone/>
            </a:pPr>
            <a:r>
              <a:rPr lang="tr-TR" sz="1500" dirty="0"/>
              <a:t> </a:t>
            </a:r>
          </a:p>
          <a:p>
            <a:pPr algn="just"/>
            <a:r>
              <a:rPr lang="tr-TR" sz="1500" dirty="0" smtClean="0"/>
              <a:t>Çalışanlarının </a:t>
            </a:r>
            <a:r>
              <a:rPr lang="tr-TR" sz="1500" dirty="0"/>
              <a:t>BES </a:t>
            </a:r>
            <a:r>
              <a:rPr lang="tr-TR" sz="1500" dirty="0" smtClean="0"/>
              <a:t>te otomatik </a:t>
            </a:r>
            <a:r>
              <a:rPr lang="tr-TR" sz="1500" dirty="0"/>
              <a:t>katılımda kademeli geçiş </a:t>
            </a:r>
            <a:r>
              <a:rPr lang="tr-TR" sz="1500" dirty="0" smtClean="0"/>
              <a:t>yapılmıştı,</a:t>
            </a:r>
            <a:endParaRPr lang="tr-TR" sz="1500" dirty="0"/>
          </a:p>
          <a:p>
            <a:pPr algn="just"/>
            <a:r>
              <a:rPr lang="tr-TR" sz="1500" dirty="0" smtClean="0"/>
              <a:t>Buna </a:t>
            </a:r>
            <a:r>
              <a:rPr lang="tr-TR" sz="1500" dirty="0"/>
              <a:t>göre, </a:t>
            </a:r>
          </a:p>
          <a:p>
            <a:pPr algn="just"/>
            <a:r>
              <a:rPr lang="tr-TR" sz="1500" dirty="0" smtClean="0"/>
              <a:t>1 </a:t>
            </a:r>
            <a:r>
              <a:rPr lang="tr-TR" sz="1500" dirty="0"/>
              <a:t>Ocak 2017'de 1000 ve üzeri çalışanı olan </a:t>
            </a:r>
            <a:r>
              <a:rPr lang="tr-TR" sz="1500" dirty="0" smtClean="0"/>
              <a:t>işletmeler. 1 </a:t>
            </a:r>
            <a:r>
              <a:rPr lang="tr-TR" sz="1500" dirty="0"/>
              <a:t>Nisan 2017'de 250 - 999 arası çalışanı olan işletmeler ve </a:t>
            </a:r>
            <a:r>
              <a:rPr lang="tr-TR" sz="1500" dirty="0" smtClean="0"/>
              <a:t>merkezi bütçeli </a:t>
            </a:r>
            <a:r>
              <a:rPr lang="tr-TR" sz="1500" dirty="0"/>
              <a:t>kamu kurumları.</a:t>
            </a:r>
          </a:p>
          <a:p>
            <a:pPr algn="just"/>
            <a:r>
              <a:rPr lang="tr-TR" sz="1500" dirty="0" smtClean="0"/>
              <a:t>1 </a:t>
            </a:r>
            <a:r>
              <a:rPr lang="tr-TR" sz="1500" dirty="0"/>
              <a:t>Temmuz 2017'de 100 -249 arası çalışanı olan </a:t>
            </a:r>
            <a:r>
              <a:rPr lang="tr-TR" sz="1500" dirty="0" smtClean="0"/>
              <a:t>işletmeler, 1 </a:t>
            </a:r>
            <a:r>
              <a:rPr lang="tr-TR" sz="1500" dirty="0"/>
              <a:t>Ocak 2018'de 50- 99 arası çalışanı olan işletmeler ve </a:t>
            </a:r>
            <a:r>
              <a:rPr lang="tr-TR" sz="1500" dirty="0" smtClean="0"/>
              <a:t>tüm belediyeler.</a:t>
            </a:r>
          </a:p>
          <a:p>
            <a:pPr algn="just"/>
            <a:r>
              <a:rPr lang="tr-TR" sz="1500" dirty="0"/>
              <a:t> </a:t>
            </a:r>
            <a:r>
              <a:rPr lang="tr-TR" sz="1500" b="1" dirty="0" smtClean="0"/>
              <a:t>1 </a:t>
            </a:r>
            <a:r>
              <a:rPr lang="tr-TR" sz="1500" b="1" dirty="0"/>
              <a:t>Temmuz 2018'de 10- 49 arası çalışanı olan </a:t>
            </a:r>
            <a:r>
              <a:rPr lang="tr-TR" sz="1500" b="1" dirty="0" smtClean="0"/>
              <a:t>işletmeler,</a:t>
            </a:r>
          </a:p>
          <a:p>
            <a:pPr algn="just"/>
            <a:endParaRPr lang="tr-TR" sz="1500" dirty="0"/>
          </a:p>
          <a:p>
            <a:pPr algn="just"/>
            <a:r>
              <a:rPr lang="tr-TR" sz="2400" b="1" dirty="0" smtClean="0">
                <a:solidFill>
                  <a:schemeClr val="tx1"/>
                </a:solidFill>
              </a:rPr>
              <a:t>1 </a:t>
            </a:r>
            <a:r>
              <a:rPr lang="tr-TR" sz="2400" b="1" dirty="0">
                <a:solidFill>
                  <a:schemeClr val="tx1"/>
                </a:solidFill>
              </a:rPr>
              <a:t>Ocak 2019 itibariyle 5-9 arası çalışanı olan </a:t>
            </a:r>
            <a:r>
              <a:rPr lang="tr-TR" sz="2400" b="1" dirty="0" smtClean="0">
                <a:solidFill>
                  <a:schemeClr val="tx1"/>
                </a:solidFill>
              </a:rPr>
              <a:t>işletmeler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Zorunlu BES Uygulamasına Geçmekle Yükümlüdürler.</a:t>
            </a:r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çerçevede </a:t>
            </a:r>
            <a:r>
              <a:rPr lang="tr-TR" sz="2000" b="1" dirty="0" smtClean="0"/>
              <a:t>1 </a:t>
            </a:r>
            <a:r>
              <a:rPr lang="tr-TR" sz="2000" b="1" dirty="0"/>
              <a:t>Ocak 2019 itibariyle</a:t>
            </a:r>
            <a:r>
              <a:rPr lang="tr-TR" sz="2000" dirty="0" smtClean="0"/>
              <a:t> </a:t>
            </a:r>
            <a:r>
              <a:rPr lang="tr-TR" sz="2000" dirty="0"/>
              <a:t> </a:t>
            </a:r>
            <a:r>
              <a:rPr lang="tr-TR" sz="2000" dirty="0" smtClean="0"/>
              <a:t>5-9 arasında </a:t>
            </a:r>
            <a:r>
              <a:rPr lang="tr-TR" sz="2000" dirty="0"/>
              <a:t>çalışanı olan işletmelerin BES şirketi ile anlaşıp gerekli işlemleri başlatması gerekmektedir</a:t>
            </a:r>
            <a:r>
              <a:rPr lang="tr-TR" sz="1600" dirty="0"/>
              <a:t>. </a:t>
            </a:r>
            <a:endParaRPr lang="tr-TR" sz="15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1944216" cy="8687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784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7251" y="279200"/>
            <a:ext cx="6861175" cy="685800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E-Defter/E-Fatura Uygulamalarında Son Durum</a:t>
            </a:r>
            <a:endParaRPr lang="en-US" altLang="tr-T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340768"/>
            <a:ext cx="7164287" cy="5733256"/>
          </a:xfrm>
        </p:spPr>
        <p:txBody>
          <a:bodyPr anchor="ctr"/>
          <a:lstStyle/>
          <a:p>
            <a:pPr algn="just">
              <a:lnSpc>
                <a:spcPct val="80000"/>
              </a:lnSpc>
            </a:pPr>
            <a:r>
              <a:rPr lang="tr-TR" altLang="tr-TR" sz="1500" dirty="0" smtClean="0">
                <a:latin typeface="+mj-lt"/>
                <a:ea typeface="굴림" charset="-127"/>
              </a:rPr>
              <a:t>Bilindiği üzere, E-defter/E-Fatura uygulamalarının kapsamının genişletilmesine yönelik Tebliğler  Taslak Halde olup, henüz yayınlanmamıştır.</a:t>
            </a:r>
          </a:p>
          <a:p>
            <a:pPr algn="just">
              <a:lnSpc>
                <a:spcPct val="80000"/>
              </a:lnSpc>
            </a:pPr>
            <a:r>
              <a:rPr lang="tr-TR" altLang="tr-TR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charset="-127"/>
              </a:rPr>
              <a:t>Söz Konusu Taslak Tebliğlerde Özetle,</a:t>
            </a:r>
          </a:p>
          <a:p>
            <a:pPr algn="just"/>
            <a:r>
              <a:rPr lang="tr-TR" sz="1500" dirty="0" smtClean="0">
                <a:latin typeface="+mj-lt"/>
              </a:rPr>
              <a:t>Hali </a:t>
            </a:r>
            <a:r>
              <a:rPr lang="tr-TR" sz="1500" dirty="0">
                <a:latin typeface="+mj-lt"/>
              </a:rPr>
              <a:t>hazırda </a:t>
            </a:r>
            <a:r>
              <a:rPr lang="tr-TR" sz="1500" dirty="0" smtClean="0">
                <a:latin typeface="+mj-lt"/>
              </a:rPr>
              <a:t>e-Fatura </a:t>
            </a:r>
            <a:r>
              <a:rPr lang="tr-TR" sz="1500" dirty="0">
                <a:latin typeface="+mj-lt"/>
              </a:rPr>
              <a:t>ve e-Defter uygulamalarına dahil olma zorunluluğu bulunan mükelleflerin, </a:t>
            </a:r>
            <a:r>
              <a:rPr lang="tr-TR" sz="1500" b="1" dirty="0" smtClean="0">
                <a:latin typeface="+mj-lt"/>
              </a:rPr>
              <a:t>01.07.2019 </a:t>
            </a:r>
            <a:r>
              <a:rPr lang="tr-TR" sz="1500" b="1" dirty="0">
                <a:latin typeface="+mj-lt"/>
              </a:rPr>
              <a:t>tarihine kadar e-Arşiv Fatura uygulamasına da </a:t>
            </a:r>
            <a:r>
              <a:rPr lang="tr-TR" sz="1500" b="1" dirty="0" smtClean="0">
                <a:latin typeface="+mj-lt"/>
              </a:rPr>
              <a:t>geçme zorunluluğunun</a:t>
            </a:r>
            <a:r>
              <a:rPr lang="tr-TR" sz="1500" b="1" dirty="0">
                <a:latin typeface="+mj-lt"/>
              </a:rPr>
              <a:t>  getirilmesi</a:t>
            </a:r>
            <a:r>
              <a:rPr lang="tr-TR" sz="1500" dirty="0">
                <a:latin typeface="+mj-lt"/>
              </a:rPr>
              <a:t>, </a:t>
            </a:r>
          </a:p>
          <a:p>
            <a:pPr algn="just"/>
            <a:r>
              <a:rPr lang="tr-TR" sz="1500" dirty="0" smtClean="0">
                <a:latin typeface="+mj-lt"/>
              </a:rPr>
              <a:t> </a:t>
            </a:r>
            <a:r>
              <a:rPr lang="tr-TR" sz="1500" dirty="0">
                <a:latin typeface="+mj-lt"/>
              </a:rPr>
              <a:t>2017 veya müteakip hesap dönemleri brüt satış hasılatı </a:t>
            </a:r>
            <a:r>
              <a:rPr lang="tr-TR" sz="1500" dirty="0" smtClean="0">
                <a:latin typeface="+mj-lt"/>
              </a:rPr>
              <a:t>5 </a:t>
            </a:r>
            <a:r>
              <a:rPr lang="tr-TR" sz="1500" dirty="0">
                <a:latin typeface="+mj-lt"/>
              </a:rPr>
              <a:t>Milyon TL ve üzeri olan mükelleflere Gelir/Kurumlar Vergisi Beyannamelerinin verildiği tarihi izleyen hesap dönemi başından itibaren </a:t>
            </a:r>
            <a:r>
              <a:rPr lang="tr-TR" sz="1500" b="1" dirty="0">
                <a:latin typeface="+mj-lt"/>
              </a:rPr>
              <a:t>(2017 yılı cirosundan dolayı aşanlar için 1.7.2019 tarihine kadar) e-Arşiv Fatura uygulamasına de zorunlu olarak geçmeleri, </a:t>
            </a:r>
          </a:p>
          <a:p>
            <a:pPr algn="just"/>
            <a:r>
              <a:rPr lang="tr-TR" sz="1500" dirty="0" smtClean="0">
                <a:latin typeface="+mj-lt"/>
              </a:rPr>
              <a:t>e-Fatura </a:t>
            </a:r>
            <a:r>
              <a:rPr lang="tr-TR" sz="1500" dirty="0">
                <a:latin typeface="+mj-lt"/>
              </a:rPr>
              <a:t>ve e-Arşiv uygulamalarına kayıtlı olmayan mükelleflerce aynı günde aynı kişi veya kurumlara düzenlenen faturaların vergiler dahil toplam tutarının 50.000 TL’yi aşması halinde söz konusu faturaların 1.7.2019 tarihinden itibaren ücretsiz olarak sunulan e-Arşiv İnternet Portali üzerinden e-Arşiv Fatura olarak düzenleme zorunluluğu getirilmesi, </a:t>
            </a:r>
            <a:endParaRPr lang="tr-TR" sz="1500" dirty="0" smtClean="0">
              <a:latin typeface="+mj-lt"/>
            </a:endParaRPr>
          </a:p>
          <a:p>
            <a:pPr algn="just"/>
            <a:r>
              <a:rPr lang="tr-TR" sz="1500" dirty="0">
                <a:latin typeface="+mj-lt"/>
              </a:rPr>
              <a:t>2017 veya müteakip yıllar cirosu 5 milyon TL’yi aşan mükelleflerin </a:t>
            </a:r>
            <a:r>
              <a:rPr lang="tr-TR" sz="1500" dirty="0" smtClean="0">
                <a:latin typeface="+mj-lt"/>
              </a:rPr>
              <a:t>01.01.2020 </a:t>
            </a:r>
            <a:r>
              <a:rPr lang="tr-TR" sz="1500" dirty="0">
                <a:latin typeface="+mj-lt"/>
              </a:rPr>
              <a:t>tarihinden itibaren de e-Defter Uygulamasına (2018 ve izleyen yıllar cirosu 5 milyon TL </a:t>
            </a:r>
            <a:r>
              <a:rPr lang="tr-TR" sz="1500" dirty="0" err="1">
                <a:latin typeface="+mj-lt"/>
              </a:rPr>
              <a:t>yi</a:t>
            </a:r>
            <a:r>
              <a:rPr lang="tr-TR" sz="1500" dirty="0">
                <a:latin typeface="+mj-lt"/>
              </a:rPr>
              <a:t> aşan mükellefler ise ilgili yılı izleyen </a:t>
            </a:r>
            <a:r>
              <a:rPr lang="tr-TR" sz="1500" dirty="0" smtClean="0">
                <a:latin typeface="+mj-lt"/>
              </a:rPr>
              <a:t>2.nci </a:t>
            </a:r>
            <a:r>
              <a:rPr lang="tr-TR" sz="1500" dirty="0">
                <a:latin typeface="+mj-lt"/>
              </a:rPr>
              <a:t>yılın başından itibaren) geçiş zorunluluğu getirilmesi</a:t>
            </a:r>
            <a:r>
              <a:rPr lang="tr-TR" sz="1500" dirty="0" smtClean="0">
                <a:latin typeface="+mj-lt"/>
              </a:rPr>
              <a:t>,</a:t>
            </a:r>
          </a:p>
          <a:p>
            <a:pPr algn="just"/>
            <a:r>
              <a:rPr lang="tr-TR" altLang="tr-TR" sz="1500" b="1" dirty="0" smtClean="0">
                <a:latin typeface="+mj-lt"/>
              </a:rPr>
              <a:t>Konuları yer almaktadır.</a:t>
            </a:r>
            <a:endParaRPr lang="en-US" altLang="tr-TR" sz="1500" b="1" dirty="0">
              <a:latin typeface="+mj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0"/>
            <a:ext cx="1960800" cy="96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7251" y="793541"/>
            <a:ext cx="6861175" cy="685800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E-Defter/E-Fatura Uygulamalarında </a:t>
            </a:r>
            <a:r>
              <a:rPr lang="tr-TR" altLang="tr-TR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Şimdi</a:t>
            </a:r>
            <a:r>
              <a:rPr lang="tr-TR" altLang="tr-T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Yapılması Gerekenler</a:t>
            </a:r>
            <a:endParaRPr lang="en-US" altLang="tr-T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204864"/>
            <a:ext cx="7164287" cy="4293096"/>
          </a:xfrm>
        </p:spPr>
        <p:txBody>
          <a:bodyPr anchor="ctr"/>
          <a:lstStyle/>
          <a:p>
            <a:r>
              <a:rPr lang="tr-TR" sz="2000" dirty="0" smtClean="0"/>
              <a:t>Taslak Tebliğler Henüz Yasalaşmamış olsa da, daha önceden yayınlanan Tebliğler Gereği,</a:t>
            </a:r>
          </a:p>
          <a:p>
            <a:endParaRPr lang="tr-TR" sz="2000" dirty="0" smtClean="0"/>
          </a:p>
          <a:p>
            <a:r>
              <a:rPr lang="tr-TR" sz="2000" dirty="0" smtClean="0"/>
              <a:t>2017 hesap dönemi brüt satış hasılatı </a:t>
            </a:r>
            <a:r>
              <a:rPr lang="tr-TR" sz="2000" b="1" dirty="0" smtClean="0"/>
              <a:t>10 Milyon TL </a:t>
            </a:r>
            <a:r>
              <a:rPr lang="tr-TR" sz="2000" dirty="0" smtClean="0"/>
              <a:t>ve üzeri olan mükelleflerin 01/01/2019 </a:t>
            </a:r>
            <a:r>
              <a:rPr lang="tr-TR" sz="2000" dirty="0"/>
              <a:t>tarihinden itibaren  e-Fatura ve e-Defter uygulamalarına geçme zorunluluğu </a:t>
            </a:r>
            <a:r>
              <a:rPr lang="tr-TR" sz="2000" dirty="0" smtClean="0"/>
              <a:t>bulunmaktadır. (internetten Satış yapan Mükellefler için 5 Milyon TL’yi Geçen Mükellefler e-Arşiv Uygulamasına )</a:t>
            </a:r>
          </a:p>
          <a:p>
            <a:endParaRPr lang="tr-TR" sz="2000" dirty="0"/>
          </a:p>
          <a:p>
            <a:r>
              <a:rPr lang="tr-TR" sz="2000" dirty="0" smtClean="0"/>
              <a:t>Bu nedenle en geç 31.12.2018 tarihine kadar e-fatura ve e-defter başvuru işlemlerinin tamamlanması gerekmektedir.</a:t>
            </a:r>
            <a:endParaRPr lang="tr-TR" sz="2000" dirty="0"/>
          </a:p>
          <a:p>
            <a:endParaRPr lang="en-US" altLang="tr-TR" sz="2000" b="1" dirty="0">
              <a:latin typeface="+mj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0"/>
            <a:ext cx="1960800" cy="9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715963"/>
          </a:xfrm>
        </p:spPr>
        <p:txBody>
          <a:bodyPr/>
          <a:lstStyle/>
          <a:p>
            <a:r>
              <a:rPr lang="tr-TR" sz="3600" dirty="0" smtClean="0"/>
              <a:t>2019 </a:t>
            </a:r>
            <a:r>
              <a:rPr lang="tr-TR" sz="3600" dirty="0"/>
              <a:t>Defter Rapor </a:t>
            </a:r>
            <a:r>
              <a:rPr lang="tr-TR" sz="3600" dirty="0" smtClean="0"/>
              <a:t>Beratı </a:t>
            </a:r>
            <a:r>
              <a:rPr lang="tr-TR" sz="3600" dirty="0" smtClean="0"/>
              <a:t>Gönderilecek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" y="1268760"/>
            <a:ext cx="8922196" cy="5544616"/>
          </a:xfrm>
        </p:spPr>
        <p:txBody>
          <a:bodyPr/>
          <a:lstStyle/>
          <a:p>
            <a:r>
              <a:rPr lang="tr-TR" sz="1800" dirty="0"/>
              <a:t>“</a:t>
            </a:r>
            <a:r>
              <a:rPr lang="tr-TR" sz="1800" b="1" dirty="0"/>
              <a:t>Defter </a:t>
            </a:r>
            <a:r>
              <a:rPr lang="tr-TR" sz="1800" b="1" dirty="0" smtClean="0"/>
              <a:t>Rapor </a:t>
            </a:r>
            <a:r>
              <a:rPr lang="tr-TR" sz="1800" b="1" dirty="0"/>
              <a:t>Beratı</a:t>
            </a:r>
            <a:r>
              <a:rPr lang="tr-TR" sz="1800" dirty="0"/>
              <a:t>”, 2019/Ocak döneminden başlamak üzere aylık dönemler halinde ve aynı sürede </a:t>
            </a:r>
            <a:r>
              <a:rPr lang="tr-TR" sz="1800" dirty="0" smtClean="0"/>
              <a:t>berat </a:t>
            </a:r>
            <a:r>
              <a:rPr lang="tr-TR" sz="1800" dirty="0"/>
              <a:t>dosyalarının yanı sıra </a:t>
            </a:r>
            <a:r>
              <a:rPr lang="tr-TR" sz="1800" dirty="0" err="1" smtClean="0"/>
              <a:t>GİB’e</a:t>
            </a:r>
            <a:r>
              <a:rPr lang="tr-TR" sz="1800" dirty="0" smtClean="0"/>
              <a:t> gönderilecektir</a:t>
            </a:r>
            <a:r>
              <a:rPr lang="tr-TR" sz="1800" dirty="0"/>
              <a:t>.</a:t>
            </a:r>
            <a:endParaRPr lang="tr-TR" sz="1800" dirty="0"/>
          </a:p>
          <a:p>
            <a:pPr algn="just"/>
            <a:r>
              <a:rPr lang="tr-TR" sz="1800" dirty="0" smtClean="0"/>
              <a:t>Defter Rapor </a:t>
            </a:r>
            <a:r>
              <a:rPr lang="tr-TR" sz="1800" dirty="0"/>
              <a:t>Beratında hesap detayı oluşturulurken; ilgili ayın kebir defterindeki hesapların her biri için birer kayıt yaratılacaktır. Kebir hesap bazında </a:t>
            </a:r>
            <a:r>
              <a:rPr lang="tr-TR" sz="1800" dirty="0" smtClean="0"/>
              <a:t>oluşan </a:t>
            </a:r>
            <a:r>
              <a:rPr lang="tr-TR" sz="1800" dirty="0"/>
              <a:t>her bir kayıt sırasıyla; Hesap Kodu, Hesap Adı ve ilgili döneme ilişkin o hesaba ait toplam Borç İşlem Sayısı, Borç Tutarı; Alacak İşlem Sayısı ve Alacak </a:t>
            </a:r>
            <a:r>
              <a:rPr lang="tr-TR" sz="1800" dirty="0" smtClean="0"/>
              <a:t>Tutarı </a:t>
            </a:r>
            <a:r>
              <a:rPr lang="tr-TR" sz="1800" dirty="0"/>
              <a:t>bilgilerini içerecektir</a:t>
            </a:r>
            <a:r>
              <a:rPr lang="tr-TR" sz="1800" dirty="0" smtClean="0"/>
              <a:t>.</a:t>
            </a:r>
          </a:p>
          <a:p>
            <a:pPr algn="just"/>
            <a:r>
              <a:rPr lang="tr-TR" sz="1800" b="1" dirty="0">
                <a:solidFill>
                  <a:srgbClr val="FF0000"/>
                </a:solidFill>
              </a:rPr>
              <a:t>Bu Rapor Bir Anlamda Aylık KESİN MİZAN’ gönderimidir..</a:t>
            </a:r>
          </a:p>
          <a:p>
            <a:pPr algn="just"/>
            <a:endParaRPr lang="tr-TR" sz="1500" dirty="0" smtClean="0"/>
          </a:p>
          <a:p>
            <a:pPr algn="just"/>
            <a:endParaRPr lang="tr-TR" sz="1500" dirty="0"/>
          </a:p>
          <a:p>
            <a:pPr algn="just"/>
            <a:endParaRPr lang="tr-TR" sz="15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25" y="3842327"/>
            <a:ext cx="5682399" cy="297104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27" y="3842326"/>
            <a:ext cx="2173610" cy="23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6672"/>
            <a:ext cx="6861175" cy="685800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Muhtasar </a:t>
            </a:r>
            <a:r>
              <a:rPr lang="tr-TR" altLang="tr-T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SGK Birleşmesinde Son Durum</a:t>
            </a:r>
            <a:endParaRPr lang="en-US" altLang="tr-T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56792"/>
            <a:ext cx="6934200" cy="5184576"/>
          </a:xfrm>
        </p:spPr>
        <p:txBody>
          <a:bodyPr/>
          <a:lstStyle/>
          <a:p>
            <a:endParaRPr lang="tr-TR" sz="2000" dirty="0" smtClean="0"/>
          </a:p>
          <a:p>
            <a:r>
              <a:rPr lang="tr-TR" sz="2000" dirty="0" smtClean="0"/>
              <a:t>Hatırlanacağı </a:t>
            </a:r>
            <a:r>
              <a:rPr lang="tr-TR" sz="2000" dirty="0"/>
              <a:t>üzere, </a:t>
            </a:r>
            <a:r>
              <a:rPr lang="tr-TR" sz="2000" dirty="0" smtClean="0"/>
              <a:t>01.06.2017 tarihinde Kırşehir ilinde başlayan, Muhtasar </a:t>
            </a:r>
            <a:r>
              <a:rPr lang="tr-TR" sz="2000" dirty="0"/>
              <a:t>Beyanname ile SGK Prim Bildirgesinin birleştirilmesine ilişkin uygulamanın başlangıç tarihi (Amasya, Bartın ve Çankırı illeri hariç olmak üzere) 1/10/2018 olarak belirlenmişti.</a:t>
            </a:r>
          </a:p>
          <a:p>
            <a:r>
              <a:rPr lang="tr-TR" sz="2000" dirty="0" smtClean="0"/>
              <a:t>5 </a:t>
            </a:r>
            <a:r>
              <a:rPr lang="tr-TR" sz="2000" dirty="0" err="1" smtClean="0"/>
              <a:t>nolu</a:t>
            </a:r>
            <a:r>
              <a:rPr lang="tr-TR" sz="2000" dirty="0" smtClean="0"/>
              <a:t> MPHB Tebliği </a:t>
            </a:r>
            <a:r>
              <a:rPr lang="tr-TR" sz="2000" dirty="0"/>
              <a:t>ile söz konusu uygulamanın başlangıç tarihi ertelenerek 01/07/2019 olarak yeniden belirlenmiştir.</a:t>
            </a:r>
          </a:p>
          <a:p>
            <a:r>
              <a:rPr lang="tr-TR" sz="2000" dirty="0" smtClean="0"/>
              <a:t>Türkiye </a:t>
            </a:r>
            <a:r>
              <a:rPr lang="tr-TR" sz="2000" dirty="0"/>
              <a:t>genelinde uygulama </a:t>
            </a:r>
            <a:r>
              <a:rPr lang="tr-TR" sz="2000" b="1" dirty="0"/>
              <a:t>1 </a:t>
            </a:r>
            <a:r>
              <a:rPr lang="tr-TR" sz="2000" b="1" dirty="0" smtClean="0"/>
              <a:t>Temmuz  2019 </a:t>
            </a:r>
            <a:r>
              <a:rPr lang="tr-TR" sz="2000" b="1" dirty="0"/>
              <a:t>tarihinden itibaren </a:t>
            </a:r>
            <a:r>
              <a:rPr lang="tr-TR" sz="2000" dirty="0"/>
              <a:t>başlayacaktır</a:t>
            </a:r>
          </a:p>
          <a:p>
            <a:r>
              <a:rPr lang="tr-TR" sz="2000" dirty="0" smtClean="0"/>
              <a:t>Yani yaklaşık 2 sene önce başlaması ön görülen uygulama halen tam olarak başlayamadığı gibi  Temmuz/2019’a ertelenmiştir.</a:t>
            </a:r>
          </a:p>
          <a:p>
            <a:endParaRPr lang="tr-TR" sz="2000" b="1" u="sng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1981200" cy="381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4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76672"/>
            <a:ext cx="7006679" cy="685800"/>
          </a:xfrm>
        </p:spPr>
        <p:txBody>
          <a:bodyPr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Yeni İş Kuran Gençlere Vergi ve Prim Teşviki Devam Ediyor</a:t>
            </a:r>
            <a:endParaRPr lang="en-US" altLang="tr-TR" sz="4000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484784"/>
            <a:ext cx="7223720" cy="5256584"/>
          </a:xfrm>
        </p:spPr>
        <p:txBody>
          <a:bodyPr/>
          <a:lstStyle/>
          <a:p>
            <a:endParaRPr lang="tr-TR" sz="1500" dirty="0" smtClean="0"/>
          </a:p>
          <a:p>
            <a:r>
              <a:rPr lang="tr-TR" sz="1600" dirty="0" smtClean="0"/>
              <a:t>10.02.2016 tarihinden itibaren, yeni </a:t>
            </a:r>
            <a:r>
              <a:rPr lang="tr-TR" sz="1600" dirty="0"/>
              <a:t>iş kuran </a:t>
            </a:r>
            <a:r>
              <a:rPr lang="tr-TR" sz="1600" dirty="0" smtClean="0"/>
              <a:t>29 yaşını geçmemiş, gençlere</a:t>
            </a:r>
            <a:r>
              <a:rPr lang="tr-TR" sz="1600" dirty="0"/>
              <a:t>, faaliyete başladıkları takvim yılından itibaren üç yıl boyunca elde ettikleri kazancın </a:t>
            </a:r>
            <a:r>
              <a:rPr lang="tr-TR" sz="1600" b="1" dirty="0"/>
              <a:t>75.000 </a:t>
            </a:r>
            <a:r>
              <a:rPr lang="tr-TR" sz="1600" b="1" dirty="0" err="1"/>
              <a:t>TL’lık</a:t>
            </a:r>
            <a:r>
              <a:rPr lang="tr-TR" sz="1600" b="1" dirty="0"/>
              <a:t> </a:t>
            </a:r>
            <a:r>
              <a:rPr lang="tr-TR" sz="1600" b="1" dirty="0" smtClean="0"/>
              <a:t>kısmı </a:t>
            </a:r>
            <a:r>
              <a:rPr lang="tr-TR" sz="1600" b="1" dirty="0"/>
              <a:t>gelir vergisinden istisna </a:t>
            </a:r>
            <a:r>
              <a:rPr lang="tr-TR" sz="1600" b="1" dirty="0" smtClean="0"/>
              <a:t>edilmiştir.</a:t>
            </a:r>
          </a:p>
          <a:p>
            <a:endParaRPr lang="tr-TR" sz="1600" b="1" dirty="0"/>
          </a:p>
          <a:p>
            <a:r>
              <a:rPr lang="tr-TR" sz="1600" dirty="0"/>
              <a:t>Genç girişimcilerin, hem vergi hem de sosyal güvenlik prim teşvikinden yararlanabilmesi için ise </a:t>
            </a:r>
            <a:r>
              <a:rPr lang="tr-TR" sz="1600" b="1" dirty="0"/>
              <a:t>4/b kapsamında ilk defa sigorta tescilinin 1 Haziran 2018 tarihinden sonra yapılmış olması gerekiyor</a:t>
            </a:r>
            <a:r>
              <a:rPr lang="tr-TR" sz="1600" b="1" dirty="0" smtClean="0"/>
              <a:t>.</a:t>
            </a:r>
          </a:p>
          <a:p>
            <a:pPr marL="0" indent="0">
              <a:buNone/>
            </a:pPr>
            <a:endParaRPr lang="tr-TR" sz="1600" dirty="0" smtClean="0"/>
          </a:p>
          <a:p>
            <a:r>
              <a:rPr lang="tr-TR" sz="1600" dirty="0" smtClean="0"/>
              <a:t> </a:t>
            </a:r>
            <a:r>
              <a:rPr lang="tr-TR" sz="1600" dirty="0"/>
              <a:t>Şartları sağlayan genç girişimcilerin asgari ücret üzerinden hesaplanacak sosyal güvenlik primleri </a:t>
            </a:r>
            <a:r>
              <a:rPr lang="tr-TR" sz="1600" b="1" dirty="0"/>
              <a:t>bir yıl boyunca hazinece karşılanacak. Genç girişimciler, aylık 700.17, yıllık 8 bin 402 lira prim ödemekten kurtulacaklar.</a:t>
            </a:r>
            <a:br>
              <a:rPr lang="tr-TR" sz="1600" b="1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>Bu yıl 1 Haziran’dan sonra kendi işini kurmuş bir genç girişimci, bir yıllık prim ve üç yıllık vergi teşviki sayesinde, bugünkü asgari ücret ve gelir vergisi üzerinden toplam </a:t>
            </a:r>
            <a:r>
              <a:rPr lang="tr-TR" sz="1600" b="1" dirty="0"/>
              <a:t>59 bin 792 lira avantaj elde edecek</a:t>
            </a:r>
            <a:r>
              <a:rPr lang="tr-TR" sz="1600" dirty="0"/>
              <a:t>.</a:t>
            </a:r>
            <a:r>
              <a:rPr lang="tr-TR" sz="1600" dirty="0" smtClean="0"/>
              <a:t> </a:t>
            </a:r>
            <a:r>
              <a:rPr lang="tr-TR" sz="1600" dirty="0"/>
              <a:t>Sigortası Kanunu ile </a:t>
            </a:r>
            <a:r>
              <a:rPr lang="tr-TR" sz="1600" b="1" dirty="0"/>
              <a:t>sigorta prim teşviki </a:t>
            </a:r>
            <a:r>
              <a:rPr lang="tr-TR" sz="1600" dirty="0"/>
              <a:t>getirilmiştir. </a:t>
            </a:r>
            <a:endParaRPr lang="tr-TR" sz="1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744122"/>
      </a:lt2>
      <a:accent1>
        <a:srgbClr val="AC6000"/>
      </a:accent1>
      <a:accent2>
        <a:srgbClr val="9C6236"/>
      </a:accent2>
      <a:accent3>
        <a:srgbClr val="FFFFFF"/>
      </a:accent3>
      <a:accent4>
        <a:srgbClr val="404040"/>
      </a:accent4>
      <a:accent5>
        <a:srgbClr val="D2B6AA"/>
      </a:accent5>
      <a:accent6>
        <a:srgbClr val="8D5830"/>
      </a:accent6>
      <a:hlink>
        <a:srgbClr val="A56C2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DEB006"/>
        </a:lt2>
        <a:accent1>
          <a:srgbClr val="A67C06"/>
        </a:accent1>
        <a:accent2>
          <a:srgbClr val="CD8D0D"/>
        </a:accent2>
        <a:accent3>
          <a:srgbClr val="FFFFFF"/>
        </a:accent3>
        <a:accent4>
          <a:srgbClr val="404040"/>
        </a:accent4>
        <a:accent5>
          <a:srgbClr val="D0BFAA"/>
        </a:accent5>
        <a:accent6>
          <a:srgbClr val="BA7F0B"/>
        </a:accent6>
        <a:hlink>
          <a:srgbClr val="6A380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E5C1A"/>
        </a:lt2>
        <a:accent1>
          <a:srgbClr val="BE8B46"/>
        </a:accent1>
        <a:accent2>
          <a:srgbClr val="965E3C"/>
        </a:accent2>
        <a:accent3>
          <a:srgbClr val="FFFFFF"/>
        </a:accent3>
        <a:accent4>
          <a:srgbClr val="404040"/>
        </a:accent4>
        <a:accent5>
          <a:srgbClr val="DBC4B0"/>
        </a:accent5>
        <a:accent6>
          <a:srgbClr val="875435"/>
        </a:accent6>
        <a:hlink>
          <a:srgbClr val="C6925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744122"/>
        </a:lt2>
        <a:accent1>
          <a:srgbClr val="AC6000"/>
        </a:accent1>
        <a:accent2>
          <a:srgbClr val="9C6236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8D5830"/>
        </a:accent6>
        <a:hlink>
          <a:srgbClr val="A56C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744122"/>
        </a:lt2>
        <a:accent1>
          <a:srgbClr val="AC6000"/>
        </a:accent1>
        <a:accent2>
          <a:srgbClr val="F1A213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DA9210"/>
        </a:accent6>
        <a:hlink>
          <a:srgbClr val="A877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şablon (13)</Template>
  <TotalTime>281</TotalTime>
  <Words>574</Words>
  <Application>Microsoft Office PowerPoint</Application>
  <PresentationFormat>Ekran Gösterisi (4:3)</PresentationFormat>
  <Paragraphs>64</Paragraphs>
  <Slides>10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굴림</vt:lpstr>
      <vt:lpstr>Microsoft Sans Serif</vt:lpstr>
      <vt:lpstr>powerpoint-template-24</vt:lpstr>
      <vt:lpstr>2019’da Yürürlüğe Girecek Uygulamalar </vt:lpstr>
      <vt:lpstr>Kapsamı Genişliyor.. </vt:lpstr>
      <vt:lpstr>ÖKC Mali Rapor / Z Raporunun Elektronik Ortamda Bildirilmesi İle İlgili Zorunluluk 01.01.2019’da Başlıyor</vt:lpstr>
      <vt:lpstr>Zorunlu              Kapsamı Genişliyor</vt:lpstr>
      <vt:lpstr>E-Defter/E-Fatura Uygulamalarında Son Durum</vt:lpstr>
      <vt:lpstr>E-Defter/E-Fatura Uygulamalarında Şimdi Yapılması Gerekenler</vt:lpstr>
      <vt:lpstr>2019 Defter Rapor Beratı Gönderilecek</vt:lpstr>
      <vt:lpstr>Muhtasar &amp; SGK Birleşmesinde Son Durum</vt:lpstr>
      <vt:lpstr>Yeni İş Kuran Gençlere Vergi ve Prim Teşviki Devam Ediyor</vt:lpstr>
      <vt:lpstr>Teşekkürler.  Serdar KARAKUŞ serdar@islevymm.com.tr  0532 376 31 61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2019’da Yürülüğe Girecek Uygulamalar </dc:title>
  <dc:creator>serdar</dc:creator>
  <cp:lastModifiedBy>serdar</cp:lastModifiedBy>
  <cp:revision>37</cp:revision>
  <dcterms:created xsi:type="dcterms:W3CDTF">2018-12-05T13:19:02Z</dcterms:created>
  <dcterms:modified xsi:type="dcterms:W3CDTF">2018-12-06T08:04:28Z</dcterms:modified>
</cp:coreProperties>
</file>